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4" r:id="rId1"/>
    <p:sldMasterId id="2147483684" r:id="rId2"/>
  </p:sldMasterIdLst>
  <p:notesMasterIdLst>
    <p:notesMasterId r:id="rId19"/>
  </p:notesMasterIdLst>
  <p:handoutMasterIdLst>
    <p:handoutMasterId r:id="rId20"/>
  </p:handoutMasterIdLst>
  <p:sldIdLst>
    <p:sldId id="279" r:id="rId3"/>
    <p:sldId id="281" r:id="rId4"/>
    <p:sldId id="294" r:id="rId5"/>
    <p:sldId id="283" r:id="rId6"/>
    <p:sldId id="284" r:id="rId7"/>
    <p:sldId id="287" r:id="rId8"/>
    <p:sldId id="288" r:id="rId9"/>
    <p:sldId id="289" r:id="rId10"/>
    <p:sldId id="290" r:id="rId11"/>
    <p:sldId id="298" r:id="rId12"/>
    <p:sldId id="297" r:id="rId13"/>
    <p:sldId id="299" r:id="rId14"/>
    <p:sldId id="300" r:id="rId15"/>
    <p:sldId id="301" r:id="rId16"/>
    <p:sldId id="302" r:id="rId17"/>
    <p:sldId id="296" r:id="rId18"/>
  </p:sldIdLst>
  <p:sldSz cx="9144000" cy="5143500" type="screen16x9"/>
  <p:notesSz cx="6858000" cy="9144000"/>
  <p:embeddedFontLst>
    <p:embeddedFont>
      <p:font typeface="MetaNormalLF-Roman" panose="020B0502030000020004" pitchFamily="34" charset="0"/>
      <p:regular r:id="rId21"/>
    </p:embeddedFont>
    <p:embeddedFont>
      <p:font typeface="Verdana" panose="020B0604030504040204" pitchFamily="34" charset="0"/>
      <p:regular r:id="rId22"/>
      <p:bold r:id="rId23"/>
      <p:italic r:id="rId24"/>
      <p:boldItalic r:id="rId25"/>
    </p:embeddedFont>
    <p:embeddedFont>
      <p:font typeface="Architects Daughter" pitchFamily="2" charset="0"/>
      <p:regular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77" autoAdjust="0"/>
  </p:normalViewPr>
  <p:slideViewPr>
    <p:cSldViewPr>
      <p:cViewPr varScale="1">
        <p:scale>
          <a:sx n="134" d="100"/>
          <a:sy n="134" d="100"/>
        </p:scale>
        <p:origin x="-234" y="-66"/>
      </p:cViewPr>
      <p:guideLst>
        <p:guide orient="horz" pos="1620"/>
        <p:guide pos="2880"/>
      </p:guideLst>
    </p:cSldViewPr>
  </p:slideViewPr>
  <p:notesTextViewPr>
    <p:cViewPr>
      <p:scale>
        <a:sx n="1" d="1"/>
        <a:sy n="1" d="1"/>
      </p:scale>
      <p:origin x="0" y="0"/>
    </p:cViewPr>
  </p:notesTextViewPr>
  <p:notesViewPr>
    <p:cSldViewPr>
      <p:cViewPr varScale="1">
        <p:scale>
          <a:sx n="86" d="100"/>
          <a:sy n="86" d="100"/>
        </p:scale>
        <p:origin x="-30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81585A-23BC-4347-B107-B7F18DC2467B}"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7BD7BD15-9894-4AC7-A276-6BDCEF92D85E}">
      <dgm:prSet phldrT="[Text]"/>
      <dgm:spPr/>
      <dgm:t>
        <a:bodyPr/>
        <a:lstStyle/>
        <a:p>
          <a:r>
            <a:rPr lang="de-DE" dirty="0" smtClean="0">
              <a:solidFill>
                <a:schemeClr val="bg1"/>
              </a:solidFill>
            </a:rPr>
            <a:t>hjdfhjdsfh</a:t>
          </a:r>
          <a:endParaRPr lang="en-US" dirty="0">
            <a:solidFill>
              <a:schemeClr val="bg1"/>
            </a:solidFill>
          </a:endParaRPr>
        </a:p>
      </dgm:t>
    </dgm:pt>
    <dgm:pt modelId="{59F2A3AF-6EB6-4241-86F2-98371843B9F8}" type="sibTrans" cxnId="{1814EB73-BBE6-44C5-9C49-70520BF73203}">
      <dgm:prSet/>
      <dgm:spPr/>
      <dgm:t>
        <a:bodyPr/>
        <a:lstStyle/>
        <a:p>
          <a:endParaRPr lang="en-US"/>
        </a:p>
      </dgm:t>
    </dgm:pt>
    <dgm:pt modelId="{850E079C-6772-4867-92C5-D482F3ADDBF0}" type="parTrans" cxnId="{1814EB73-BBE6-44C5-9C49-70520BF73203}">
      <dgm:prSet/>
      <dgm:spPr/>
      <dgm:t>
        <a:bodyPr/>
        <a:lstStyle/>
        <a:p>
          <a:endParaRPr lang="en-US"/>
        </a:p>
      </dgm:t>
    </dgm:pt>
    <dgm:pt modelId="{D1D7CEBF-2DE6-4330-AE35-D5B4CE2B1E1A}" type="pres">
      <dgm:prSet presAssocID="{AD81585A-23BC-4347-B107-B7F18DC2467B}" presName="Name0" presStyleCnt="0">
        <dgm:presLayoutVars>
          <dgm:chMax val="4"/>
          <dgm:resizeHandles val="exact"/>
        </dgm:presLayoutVars>
      </dgm:prSet>
      <dgm:spPr/>
      <dgm:t>
        <a:bodyPr/>
        <a:lstStyle/>
        <a:p>
          <a:endParaRPr lang="en-US"/>
        </a:p>
      </dgm:t>
    </dgm:pt>
    <dgm:pt modelId="{89FD9FBD-FD66-4E46-B252-5AC12A79242C}" type="pres">
      <dgm:prSet presAssocID="{AD81585A-23BC-4347-B107-B7F18DC2467B}" presName="ellipse" presStyleLbl="trBgShp" presStyleIdx="0" presStyleCnt="1"/>
      <dgm:spPr/>
    </dgm:pt>
    <dgm:pt modelId="{84936769-981D-4EA8-99CC-4C9C6E403F14}" type="pres">
      <dgm:prSet presAssocID="{AD81585A-23BC-4347-B107-B7F18DC2467B}" presName="arrow1" presStyleLbl="fgShp" presStyleIdx="0" presStyleCnt="1"/>
      <dgm:spPr/>
    </dgm:pt>
    <dgm:pt modelId="{409FE57F-1A93-484B-98B4-A6497D8432EE}" type="pres">
      <dgm:prSet presAssocID="{AD81585A-23BC-4347-B107-B7F18DC2467B}" presName="rectangle" presStyleLbl="revTx" presStyleIdx="0" presStyleCnt="1">
        <dgm:presLayoutVars>
          <dgm:bulletEnabled val="1"/>
        </dgm:presLayoutVars>
      </dgm:prSet>
      <dgm:spPr/>
      <dgm:t>
        <a:bodyPr/>
        <a:lstStyle/>
        <a:p>
          <a:endParaRPr lang="en-US"/>
        </a:p>
      </dgm:t>
    </dgm:pt>
    <dgm:pt modelId="{8CD29A3B-2B0B-43C7-B420-F2EFD8B7582B}" type="pres">
      <dgm:prSet presAssocID="{AD81585A-23BC-4347-B107-B7F18DC2467B}" presName="funnel" presStyleLbl="trAlignAcc1" presStyleIdx="0" presStyleCnt="1"/>
      <dgm:spPr/>
    </dgm:pt>
  </dgm:ptLst>
  <dgm:cxnLst>
    <dgm:cxn modelId="{2711171F-2102-4430-8A75-1C9557FB1231}" type="presOf" srcId="{7BD7BD15-9894-4AC7-A276-6BDCEF92D85E}" destId="{409FE57F-1A93-484B-98B4-A6497D8432EE}" srcOrd="0" destOrd="0" presId="urn:microsoft.com/office/officeart/2005/8/layout/funnel1"/>
    <dgm:cxn modelId="{6CA252E2-34A9-4835-92C0-0F23206C4164}" type="presOf" srcId="{AD81585A-23BC-4347-B107-B7F18DC2467B}" destId="{D1D7CEBF-2DE6-4330-AE35-D5B4CE2B1E1A}" srcOrd="0" destOrd="0" presId="urn:microsoft.com/office/officeart/2005/8/layout/funnel1"/>
    <dgm:cxn modelId="{1814EB73-BBE6-44C5-9C49-70520BF73203}" srcId="{AD81585A-23BC-4347-B107-B7F18DC2467B}" destId="{7BD7BD15-9894-4AC7-A276-6BDCEF92D85E}" srcOrd="0" destOrd="0" parTransId="{850E079C-6772-4867-92C5-D482F3ADDBF0}" sibTransId="{59F2A3AF-6EB6-4241-86F2-98371843B9F8}"/>
    <dgm:cxn modelId="{2936E9AA-C12B-4721-83C8-F56D621902EA}" type="presParOf" srcId="{D1D7CEBF-2DE6-4330-AE35-D5B4CE2B1E1A}" destId="{89FD9FBD-FD66-4E46-B252-5AC12A79242C}" srcOrd="0" destOrd="0" presId="urn:microsoft.com/office/officeart/2005/8/layout/funnel1"/>
    <dgm:cxn modelId="{6EADC782-644B-48A2-8C14-A15E017F15F1}" type="presParOf" srcId="{D1D7CEBF-2DE6-4330-AE35-D5B4CE2B1E1A}" destId="{84936769-981D-4EA8-99CC-4C9C6E403F14}" srcOrd="1" destOrd="0" presId="urn:microsoft.com/office/officeart/2005/8/layout/funnel1"/>
    <dgm:cxn modelId="{6AA00463-1975-4073-B41B-290C8B25BBA1}" type="presParOf" srcId="{D1D7CEBF-2DE6-4330-AE35-D5B4CE2B1E1A}" destId="{409FE57F-1A93-484B-98B4-A6497D8432EE}" srcOrd="2" destOrd="0" presId="urn:microsoft.com/office/officeart/2005/8/layout/funnel1"/>
    <dgm:cxn modelId="{67DD3710-0495-4076-B854-3531991D011E}" type="presParOf" srcId="{D1D7CEBF-2DE6-4330-AE35-D5B4CE2B1E1A}" destId="{8CD29A3B-2B0B-43C7-B420-F2EFD8B7582B}" srcOrd="3" destOrd="0" presId="urn:microsoft.com/office/officeart/2005/8/layout/funne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D29756-FD66-4363-9FA4-B53AF706103C}" type="doc">
      <dgm:prSet loTypeId="urn:microsoft.com/office/officeart/2005/8/layout/radial6" loCatId="cycle" qsTypeId="urn:microsoft.com/office/officeart/2005/8/quickstyle/3d2" qsCatId="3D" csTypeId="urn:microsoft.com/office/officeart/2005/8/colors/accent0_1" csCatId="mainScheme" phldr="1"/>
      <dgm:spPr/>
      <dgm:t>
        <a:bodyPr/>
        <a:lstStyle/>
        <a:p>
          <a:endParaRPr lang="en-US"/>
        </a:p>
      </dgm:t>
    </dgm:pt>
    <dgm:pt modelId="{6AC9FC54-AE30-4049-9690-56EA5D0F48EA}">
      <dgm:prSet phldrT="[Text]">
        <dgm:style>
          <a:lnRef idx="0">
            <a:schemeClr val="accent2"/>
          </a:lnRef>
          <a:fillRef idx="3">
            <a:schemeClr val="accent2"/>
          </a:fillRef>
          <a:effectRef idx="3">
            <a:schemeClr val="accent2"/>
          </a:effectRef>
          <a:fontRef idx="minor">
            <a:schemeClr val="lt1"/>
          </a:fontRef>
        </dgm:style>
      </dgm:prSet>
      <dgm:spPr/>
      <dgm:t>
        <a:bodyPr/>
        <a:lstStyle/>
        <a:p>
          <a:r>
            <a:rPr lang="de-DE" smtClean="0"/>
            <a:t>neue Geschäftsfelder</a:t>
          </a:r>
          <a:endParaRPr lang="en-US" dirty="0"/>
        </a:p>
      </dgm:t>
    </dgm:pt>
    <dgm:pt modelId="{EDAD236B-E1BE-48A2-AE0F-AC26B7C34E50}" type="parTrans" cxnId="{6D95961A-0EB8-45A1-A5C3-FDBE3E9660DA}">
      <dgm:prSet/>
      <dgm:spPr/>
      <dgm:t>
        <a:bodyPr/>
        <a:lstStyle/>
        <a:p>
          <a:endParaRPr lang="en-US"/>
        </a:p>
      </dgm:t>
    </dgm:pt>
    <dgm:pt modelId="{0C0BD6CB-1F41-4EE5-8773-F25F01596892}" type="sibTrans" cxnId="{6D95961A-0EB8-45A1-A5C3-FDBE3E9660DA}">
      <dgm:prSet/>
      <dgm:spPr/>
      <dgm:t>
        <a:bodyPr/>
        <a:lstStyle/>
        <a:p>
          <a:endParaRPr lang="en-US"/>
        </a:p>
      </dgm:t>
    </dgm:pt>
    <dgm:pt modelId="{35F662C8-4F45-4330-85F0-723B987CF4D4}">
      <dgm:prSet phldrT="[Text]">
        <dgm:style>
          <a:lnRef idx="0">
            <a:schemeClr val="accent2"/>
          </a:lnRef>
          <a:fillRef idx="3">
            <a:schemeClr val="accent2"/>
          </a:fillRef>
          <a:effectRef idx="3">
            <a:schemeClr val="accent2"/>
          </a:effectRef>
          <a:fontRef idx="minor">
            <a:schemeClr val="lt1"/>
          </a:fontRef>
        </dgm:style>
      </dgm:prSet>
      <dgm:spPr/>
      <dgm:t>
        <a:bodyPr/>
        <a:lstStyle/>
        <a:p>
          <a:r>
            <a:rPr lang="de-DE" dirty="0" smtClean="0"/>
            <a:t>Risikominimierung</a:t>
          </a:r>
          <a:endParaRPr lang="en-US" dirty="0"/>
        </a:p>
      </dgm:t>
    </dgm:pt>
    <dgm:pt modelId="{BF7A7A6A-0FF7-4C5D-AA2F-0FD360F9E9A8}" type="parTrans" cxnId="{66AA6A3F-CF6D-4D8F-9AFF-71F65C37C122}">
      <dgm:prSet/>
      <dgm:spPr/>
      <dgm:t>
        <a:bodyPr/>
        <a:lstStyle/>
        <a:p>
          <a:endParaRPr lang="en-US"/>
        </a:p>
      </dgm:t>
    </dgm:pt>
    <dgm:pt modelId="{B007AA1C-1B32-4C5A-9415-1C766320DABA}" type="sibTrans" cxnId="{66AA6A3F-CF6D-4D8F-9AFF-71F65C37C122}">
      <dgm:prSet/>
      <dgm:spPr/>
      <dgm:t>
        <a:bodyPr/>
        <a:lstStyle/>
        <a:p>
          <a:endParaRPr lang="en-US"/>
        </a:p>
      </dgm:t>
    </dgm:pt>
    <dgm:pt modelId="{0D21ABAF-FA01-47BB-884E-3A87688C6AB2}">
      <dgm:prSet phldrT="[Text]">
        <dgm:style>
          <a:lnRef idx="0">
            <a:schemeClr val="accent2"/>
          </a:lnRef>
          <a:fillRef idx="3">
            <a:schemeClr val="accent2"/>
          </a:fillRef>
          <a:effectRef idx="3">
            <a:schemeClr val="accent2"/>
          </a:effectRef>
          <a:fontRef idx="minor">
            <a:schemeClr val="lt1"/>
          </a:fontRef>
        </dgm:style>
      </dgm:prSet>
      <dgm:spPr/>
      <dgm:t>
        <a:bodyPr/>
        <a:lstStyle/>
        <a:p>
          <a:r>
            <a:rPr lang="de-DE" dirty="0" smtClean="0"/>
            <a:t>Umsatzsteigerung</a:t>
          </a:r>
          <a:endParaRPr lang="en-US" dirty="0"/>
        </a:p>
      </dgm:t>
    </dgm:pt>
    <dgm:pt modelId="{61D149BB-25EE-45AA-A4D6-E544C7D1B13C}" type="parTrans" cxnId="{E95381AC-7E0E-451C-8B91-42776AF3DF86}">
      <dgm:prSet/>
      <dgm:spPr/>
      <dgm:t>
        <a:bodyPr/>
        <a:lstStyle/>
        <a:p>
          <a:endParaRPr lang="en-US"/>
        </a:p>
      </dgm:t>
    </dgm:pt>
    <dgm:pt modelId="{AE2CF689-EBC9-4AA0-88E9-3D43BAC18D61}" type="sibTrans" cxnId="{E95381AC-7E0E-451C-8B91-42776AF3DF86}">
      <dgm:prSet/>
      <dgm:spPr/>
      <dgm:t>
        <a:bodyPr/>
        <a:lstStyle/>
        <a:p>
          <a:endParaRPr lang="en-US"/>
        </a:p>
      </dgm:t>
    </dgm:pt>
    <dgm:pt modelId="{64A3F229-9DD8-4EF4-A685-F047F63A45CE}">
      <dgm:prSet phldrT="[Text]">
        <dgm:style>
          <a:lnRef idx="0">
            <a:schemeClr val="accent2"/>
          </a:lnRef>
          <a:fillRef idx="3">
            <a:schemeClr val="accent2"/>
          </a:fillRef>
          <a:effectRef idx="3">
            <a:schemeClr val="accent2"/>
          </a:effectRef>
          <a:fontRef idx="minor">
            <a:schemeClr val="lt1"/>
          </a:fontRef>
        </dgm:style>
      </dgm:prSet>
      <dgm:spPr/>
      <dgm:t>
        <a:bodyPr/>
        <a:lstStyle/>
        <a:p>
          <a:r>
            <a:rPr lang="de-DE" dirty="0" smtClean="0"/>
            <a:t>Verbesserung operatives Geschäft</a:t>
          </a:r>
          <a:endParaRPr lang="en-US" dirty="0"/>
        </a:p>
      </dgm:t>
    </dgm:pt>
    <dgm:pt modelId="{875C2800-5781-405D-9B6A-8CC0C4CB35B2}" type="sibTrans" cxnId="{69900D90-AD84-4622-9CDA-720CB93288A1}">
      <dgm:prSet/>
      <dgm:spPr/>
      <dgm:t>
        <a:bodyPr/>
        <a:lstStyle/>
        <a:p>
          <a:endParaRPr lang="en-US"/>
        </a:p>
      </dgm:t>
    </dgm:pt>
    <dgm:pt modelId="{29197945-9BBF-4480-8124-09F9CF82F86C}" type="parTrans" cxnId="{69900D90-AD84-4622-9CDA-720CB93288A1}">
      <dgm:prSet/>
      <dgm:spPr/>
      <dgm:t>
        <a:bodyPr/>
        <a:lstStyle/>
        <a:p>
          <a:endParaRPr lang="en-US"/>
        </a:p>
      </dgm:t>
    </dgm:pt>
    <dgm:pt modelId="{58759CC4-CCD6-491D-B4E6-35FF8526D5BC}">
      <dgm:prSet phldrT="[Text]" phldr="1"/>
      <dgm:spPr>
        <a:noFill/>
        <a:ln>
          <a:noFill/>
        </a:ln>
      </dgm:spPr>
      <dgm:t>
        <a:bodyPr/>
        <a:lstStyle/>
        <a:p>
          <a:endParaRPr lang="en-US" dirty="0">
            <a:solidFill>
              <a:schemeClr val="bg1"/>
            </a:solidFill>
          </a:endParaRPr>
        </a:p>
      </dgm:t>
    </dgm:pt>
    <dgm:pt modelId="{3DF941DC-028E-4FAB-B255-CCD7888DFC02}" type="sibTrans" cxnId="{21990FA0-A75F-4759-ACE4-C64E31C67484}">
      <dgm:prSet/>
      <dgm:spPr/>
      <dgm:t>
        <a:bodyPr/>
        <a:lstStyle/>
        <a:p>
          <a:endParaRPr lang="en-US"/>
        </a:p>
      </dgm:t>
    </dgm:pt>
    <dgm:pt modelId="{5221DF5F-CE52-49D1-91F6-80357BE23026}" type="parTrans" cxnId="{21990FA0-A75F-4759-ACE4-C64E31C67484}">
      <dgm:prSet/>
      <dgm:spPr/>
      <dgm:t>
        <a:bodyPr/>
        <a:lstStyle/>
        <a:p>
          <a:endParaRPr lang="en-US"/>
        </a:p>
      </dgm:t>
    </dgm:pt>
    <dgm:pt modelId="{F57589FA-1F40-4BFB-9BEF-1C05CACA7BE8}" type="pres">
      <dgm:prSet presAssocID="{31D29756-FD66-4363-9FA4-B53AF706103C}" presName="Name0" presStyleCnt="0">
        <dgm:presLayoutVars>
          <dgm:chMax val="1"/>
          <dgm:dir/>
          <dgm:animLvl val="ctr"/>
          <dgm:resizeHandles val="exact"/>
        </dgm:presLayoutVars>
      </dgm:prSet>
      <dgm:spPr/>
      <dgm:t>
        <a:bodyPr/>
        <a:lstStyle/>
        <a:p>
          <a:endParaRPr lang="en-US"/>
        </a:p>
      </dgm:t>
    </dgm:pt>
    <dgm:pt modelId="{47AD3B24-5007-4385-99C0-9FD0DBF429CE}" type="pres">
      <dgm:prSet presAssocID="{58759CC4-CCD6-491D-B4E6-35FF8526D5BC}" presName="centerShape" presStyleLbl="node0" presStyleIdx="0" presStyleCnt="1"/>
      <dgm:spPr/>
      <dgm:t>
        <a:bodyPr/>
        <a:lstStyle/>
        <a:p>
          <a:endParaRPr lang="en-US"/>
        </a:p>
      </dgm:t>
    </dgm:pt>
    <dgm:pt modelId="{B6CCEB52-7C24-4193-9AD9-8A77019ACDF0}" type="pres">
      <dgm:prSet presAssocID="{6AC9FC54-AE30-4049-9690-56EA5D0F48EA}" presName="node" presStyleLbl="node1" presStyleIdx="0" presStyleCnt="4" custScaleX="200235" custScaleY="74690">
        <dgm:presLayoutVars>
          <dgm:bulletEnabled val="1"/>
        </dgm:presLayoutVars>
      </dgm:prSet>
      <dgm:spPr/>
      <dgm:t>
        <a:bodyPr/>
        <a:lstStyle/>
        <a:p>
          <a:endParaRPr lang="en-US"/>
        </a:p>
      </dgm:t>
    </dgm:pt>
    <dgm:pt modelId="{DB72F5D7-B071-4320-B1CD-9C564BA9CE8F}" type="pres">
      <dgm:prSet presAssocID="{6AC9FC54-AE30-4049-9690-56EA5D0F48EA}" presName="dummy" presStyleCnt="0"/>
      <dgm:spPr/>
      <dgm:t>
        <a:bodyPr/>
        <a:lstStyle/>
        <a:p>
          <a:endParaRPr lang="en-US"/>
        </a:p>
      </dgm:t>
    </dgm:pt>
    <dgm:pt modelId="{A2BCCF8E-0975-42B1-9E13-47EC42C111D7}" type="pres">
      <dgm:prSet presAssocID="{0C0BD6CB-1F41-4EE5-8773-F25F01596892}" presName="sibTrans" presStyleLbl="sibTrans2D1" presStyleIdx="0" presStyleCnt="4"/>
      <dgm:spPr/>
      <dgm:t>
        <a:bodyPr/>
        <a:lstStyle/>
        <a:p>
          <a:endParaRPr lang="en-US"/>
        </a:p>
      </dgm:t>
    </dgm:pt>
    <dgm:pt modelId="{8B8814B4-EB4C-4304-B17F-6287516E1B22}" type="pres">
      <dgm:prSet presAssocID="{35F662C8-4F45-4330-85F0-723B987CF4D4}" presName="node" presStyleLbl="node1" presStyleIdx="1" presStyleCnt="4" custScaleX="193569" custScaleY="80766">
        <dgm:presLayoutVars>
          <dgm:bulletEnabled val="1"/>
        </dgm:presLayoutVars>
      </dgm:prSet>
      <dgm:spPr/>
      <dgm:t>
        <a:bodyPr/>
        <a:lstStyle/>
        <a:p>
          <a:endParaRPr lang="en-US"/>
        </a:p>
      </dgm:t>
    </dgm:pt>
    <dgm:pt modelId="{FB63806E-FD91-408C-B4FB-DC798584D0A1}" type="pres">
      <dgm:prSet presAssocID="{35F662C8-4F45-4330-85F0-723B987CF4D4}" presName="dummy" presStyleCnt="0"/>
      <dgm:spPr/>
      <dgm:t>
        <a:bodyPr/>
        <a:lstStyle/>
        <a:p>
          <a:endParaRPr lang="en-US"/>
        </a:p>
      </dgm:t>
    </dgm:pt>
    <dgm:pt modelId="{6165AE3E-345C-436B-8533-AD8AC78EF8B8}" type="pres">
      <dgm:prSet presAssocID="{B007AA1C-1B32-4C5A-9415-1C766320DABA}" presName="sibTrans" presStyleLbl="sibTrans2D1" presStyleIdx="1" presStyleCnt="4"/>
      <dgm:spPr/>
      <dgm:t>
        <a:bodyPr/>
        <a:lstStyle/>
        <a:p>
          <a:endParaRPr lang="en-US"/>
        </a:p>
      </dgm:t>
    </dgm:pt>
    <dgm:pt modelId="{744BEA6A-6803-4390-BA68-65D31ABCDCEA}" type="pres">
      <dgm:prSet presAssocID="{64A3F229-9DD8-4EF4-A685-F047F63A45CE}" presName="node" presStyleLbl="node1" presStyleIdx="2" presStyleCnt="4" custScaleX="203037" custScaleY="77769">
        <dgm:presLayoutVars>
          <dgm:bulletEnabled val="1"/>
        </dgm:presLayoutVars>
      </dgm:prSet>
      <dgm:spPr/>
      <dgm:t>
        <a:bodyPr/>
        <a:lstStyle/>
        <a:p>
          <a:endParaRPr lang="en-US"/>
        </a:p>
      </dgm:t>
    </dgm:pt>
    <dgm:pt modelId="{8DA5C6B2-5E02-43D6-AE69-7C539D3206D3}" type="pres">
      <dgm:prSet presAssocID="{64A3F229-9DD8-4EF4-A685-F047F63A45CE}" presName="dummy" presStyleCnt="0"/>
      <dgm:spPr/>
      <dgm:t>
        <a:bodyPr/>
        <a:lstStyle/>
        <a:p>
          <a:endParaRPr lang="en-US"/>
        </a:p>
      </dgm:t>
    </dgm:pt>
    <dgm:pt modelId="{9912E905-394A-42F7-91DB-7EB950F1C73F}" type="pres">
      <dgm:prSet presAssocID="{875C2800-5781-405D-9B6A-8CC0C4CB35B2}" presName="sibTrans" presStyleLbl="sibTrans2D1" presStyleIdx="2" presStyleCnt="4"/>
      <dgm:spPr/>
      <dgm:t>
        <a:bodyPr/>
        <a:lstStyle/>
        <a:p>
          <a:endParaRPr lang="en-US"/>
        </a:p>
      </dgm:t>
    </dgm:pt>
    <dgm:pt modelId="{6F436053-AF7B-4421-B575-FF48726FE93E}" type="pres">
      <dgm:prSet presAssocID="{0D21ABAF-FA01-47BB-884E-3A87688C6AB2}" presName="node" presStyleLbl="node1" presStyleIdx="3" presStyleCnt="4" custScaleX="203070" custScaleY="80604">
        <dgm:presLayoutVars>
          <dgm:bulletEnabled val="1"/>
        </dgm:presLayoutVars>
      </dgm:prSet>
      <dgm:spPr/>
      <dgm:t>
        <a:bodyPr/>
        <a:lstStyle/>
        <a:p>
          <a:endParaRPr lang="en-US"/>
        </a:p>
      </dgm:t>
    </dgm:pt>
    <dgm:pt modelId="{0F33145C-188A-4755-818F-5B91545A4DF6}" type="pres">
      <dgm:prSet presAssocID="{0D21ABAF-FA01-47BB-884E-3A87688C6AB2}" presName="dummy" presStyleCnt="0"/>
      <dgm:spPr/>
      <dgm:t>
        <a:bodyPr/>
        <a:lstStyle/>
        <a:p>
          <a:endParaRPr lang="en-US"/>
        </a:p>
      </dgm:t>
    </dgm:pt>
    <dgm:pt modelId="{2864BFA6-2181-4D55-9131-743627012B5F}" type="pres">
      <dgm:prSet presAssocID="{AE2CF689-EBC9-4AA0-88E9-3D43BAC18D61}" presName="sibTrans" presStyleLbl="sibTrans2D1" presStyleIdx="3" presStyleCnt="4"/>
      <dgm:spPr/>
      <dgm:t>
        <a:bodyPr/>
        <a:lstStyle/>
        <a:p>
          <a:endParaRPr lang="en-US"/>
        </a:p>
      </dgm:t>
    </dgm:pt>
  </dgm:ptLst>
  <dgm:cxnLst>
    <dgm:cxn modelId="{66AA6A3F-CF6D-4D8F-9AFF-71F65C37C122}" srcId="{58759CC4-CCD6-491D-B4E6-35FF8526D5BC}" destId="{35F662C8-4F45-4330-85F0-723B987CF4D4}" srcOrd="1" destOrd="0" parTransId="{BF7A7A6A-0FF7-4C5D-AA2F-0FD360F9E9A8}" sibTransId="{B007AA1C-1B32-4C5A-9415-1C766320DABA}"/>
    <dgm:cxn modelId="{69900D90-AD84-4622-9CDA-720CB93288A1}" srcId="{58759CC4-CCD6-491D-B4E6-35FF8526D5BC}" destId="{64A3F229-9DD8-4EF4-A685-F047F63A45CE}" srcOrd="2" destOrd="0" parTransId="{29197945-9BBF-4480-8124-09F9CF82F86C}" sibTransId="{875C2800-5781-405D-9B6A-8CC0C4CB35B2}"/>
    <dgm:cxn modelId="{E95381AC-7E0E-451C-8B91-42776AF3DF86}" srcId="{58759CC4-CCD6-491D-B4E6-35FF8526D5BC}" destId="{0D21ABAF-FA01-47BB-884E-3A87688C6AB2}" srcOrd="3" destOrd="0" parTransId="{61D149BB-25EE-45AA-A4D6-E544C7D1B13C}" sibTransId="{AE2CF689-EBC9-4AA0-88E9-3D43BAC18D61}"/>
    <dgm:cxn modelId="{21990FA0-A75F-4759-ACE4-C64E31C67484}" srcId="{31D29756-FD66-4363-9FA4-B53AF706103C}" destId="{58759CC4-CCD6-491D-B4E6-35FF8526D5BC}" srcOrd="0" destOrd="0" parTransId="{5221DF5F-CE52-49D1-91F6-80357BE23026}" sibTransId="{3DF941DC-028E-4FAB-B255-CCD7888DFC02}"/>
    <dgm:cxn modelId="{EDCDB275-D776-46CC-A698-D22CBC406792}" type="presOf" srcId="{0D21ABAF-FA01-47BB-884E-3A87688C6AB2}" destId="{6F436053-AF7B-4421-B575-FF48726FE93E}" srcOrd="0" destOrd="0" presId="urn:microsoft.com/office/officeart/2005/8/layout/radial6"/>
    <dgm:cxn modelId="{79D34F27-6434-42AE-954F-2DA9B3880BBE}" type="presOf" srcId="{35F662C8-4F45-4330-85F0-723B987CF4D4}" destId="{8B8814B4-EB4C-4304-B17F-6287516E1B22}" srcOrd="0" destOrd="0" presId="urn:microsoft.com/office/officeart/2005/8/layout/radial6"/>
    <dgm:cxn modelId="{6D95961A-0EB8-45A1-A5C3-FDBE3E9660DA}" srcId="{58759CC4-CCD6-491D-B4E6-35FF8526D5BC}" destId="{6AC9FC54-AE30-4049-9690-56EA5D0F48EA}" srcOrd="0" destOrd="0" parTransId="{EDAD236B-E1BE-48A2-AE0F-AC26B7C34E50}" sibTransId="{0C0BD6CB-1F41-4EE5-8773-F25F01596892}"/>
    <dgm:cxn modelId="{2DDC23E1-1546-4F3A-83AA-5FC9D68D3008}" type="presOf" srcId="{875C2800-5781-405D-9B6A-8CC0C4CB35B2}" destId="{9912E905-394A-42F7-91DB-7EB950F1C73F}" srcOrd="0" destOrd="0" presId="urn:microsoft.com/office/officeart/2005/8/layout/radial6"/>
    <dgm:cxn modelId="{AC003BEA-728B-4849-A413-80977042BCF0}" type="presOf" srcId="{64A3F229-9DD8-4EF4-A685-F047F63A45CE}" destId="{744BEA6A-6803-4390-BA68-65D31ABCDCEA}" srcOrd="0" destOrd="0" presId="urn:microsoft.com/office/officeart/2005/8/layout/radial6"/>
    <dgm:cxn modelId="{F4AE596A-5D3A-43E3-98ED-47223D8F0529}" type="presOf" srcId="{6AC9FC54-AE30-4049-9690-56EA5D0F48EA}" destId="{B6CCEB52-7C24-4193-9AD9-8A77019ACDF0}" srcOrd="0" destOrd="0" presId="urn:microsoft.com/office/officeart/2005/8/layout/radial6"/>
    <dgm:cxn modelId="{2BA9AEE9-2F5A-4EA1-8D5E-5C866267C30E}" type="presOf" srcId="{31D29756-FD66-4363-9FA4-B53AF706103C}" destId="{F57589FA-1F40-4BFB-9BEF-1C05CACA7BE8}" srcOrd="0" destOrd="0" presId="urn:microsoft.com/office/officeart/2005/8/layout/radial6"/>
    <dgm:cxn modelId="{C3D3057A-0C56-45B0-B0FD-0C6D62A87724}" type="presOf" srcId="{0C0BD6CB-1F41-4EE5-8773-F25F01596892}" destId="{A2BCCF8E-0975-42B1-9E13-47EC42C111D7}" srcOrd="0" destOrd="0" presId="urn:microsoft.com/office/officeart/2005/8/layout/radial6"/>
    <dgm:cxn modelId="{1101469E-2C58-405C-AC04-EC8AADF10095}" type="presOf" srcId="{58759CC4-CCD6-491D-B4E6-35FF8526D5BC}" destId="{47AD3B24-5007-4385-99C0-9FD0DBF429CE}" srcOrd="0" destOrd="0" presId="urn:microsoft.com/office/officeart/2005/8/layout/radial6"/>
    <dgm:cxn modelId="{B99A9519-A6B2-46B4-98CA-08C2021DC693}" type="presOf" srcId="{B007AA1C-1B32-4C5A-9415-1C766320DABA}" destId="{6165AE3E-345C-436B-8533-AD8AC78EF8B8}" srcOrd="0" destOrd="0" presId="urn:microsoft.com/office/officeart/2005/8/layout/radial6"/>
    <dgm:cxn modelId="{39602B53-A265-4C07-AE37-E43BC7C478AA}" type="presOf" srcId="{AE2CF689-EBC9-4AA0-88E9-3D43BAC18D61}" destId="{2864BFA6-2181-4D55-9131-743627012B5F}" srcOrd="0" destOrd="0" presId="urn:microsoft.com/office/officeart/2005/8/layout/radial6"/>
    <dgm:cxn modelId="{97D50A4A-7C10-4E58-9365-2A0F7FEDE01E}" type="presParOf" srcId="{F57589FA-1F40-4BFB-9BEF-1C05CACA7BE8}" destId="{47AD3B24-5007-4385-99C0-9FD0DBF429CE}" srcOrd="0" destOrd="0" presId="urn:microsoft.com/office/officeart/2005/8/layout/radial6"/>
    <dgm:cxn modelId="{D7F006D2-3E4F-48A1-9C05-EFF4D9CA9C6E}" type="presParOf" srcId="{F57589FA-1F40-4BFB-9BEF-1C05CACA7BE8}" destId="{B6CCEB52-7C24-4193-9AD9-8A77019ACDF0}" srcOrd="1" destOrd="0" presId="urn:microsoft.com/office/officeart/2005/8/layout/radial6"/>
    <dgm:cxn modelId="{34BC7940-F3D8-4EFD-AEAA-0E49BEF3FAF0}" type="presParOf" srcId="{F57589FA-1F40-4BFB-9BEF-1C05CACA7BE8}" destId="{DB72F5D7-B071-4320-B1CD-9C564BA9CE8F}" srcOrd="2" destOrd="0" presId="urn:microsoft.com/office/officeart/2005/8/layout/radial6"/>
    <dgm:cxn modelId="{64A2AC0E-6D40-4246-A92B-5B6399734A52}" type="presParOf" srcId="{F57589FA-1F40-4BFB-9BEF-1C05CACA7BE8}" destId="{A2BCCF8E-0975-42B1-9E13-47EC42C111D7}" srcOrd="3" destOrd="0" presId="urn:microsoft.com/office/officeart/2005/8/layout/radial6"/>
    <dgm:cxn modelId="{CAF1D6BF-F69E-43D1-AB6E-E00850FC1921}" type="presParOf" srcId="{F57589FA-1F40-4BFB-9BEF-1C05CACA7BE8}" destId="{8B8814B4-EB4C-4304-B17F-6287516E1B22}" srcOrd="4" destOrd="0" presId="urn:microsoft.com/office/officeart/2005/8/layout/radial6"/>
    <dgm:cxn modelId="{01EE126B-ABFE-457D-A7B8-6C26CCF60565}" type="presParOf" srcId="{F57589FA-1F40-4BFB-9BEF-1C05CACA7BE8}" destId="{FB63806E-FD91-408C-B4FB-DC798584D0A1}" srcOrd="5" destOrd="0" presId="urn:microsoft.com/office/officeart/2005/8/layout/radial6"/>
    <dgm:cxn modelId="{723D0C37-7FDD-461D-9C99-F568E24B52A5}" type="presParOf" srcId="{F57589FA-1F40-4BFB-9BEF-1C05CACA7BE8}" destId="{6165AE3E-345C-436B-8533-AD8AC78EF8B8}" srcOrd="6" destOrd="0" presId="urn:microsoft.com/office/officeart/2005/8/layout/radial6"/>
    <dgm:cxn modelId="{85D2C08B-D35F-4D7C-A759-FA87A8A684D6}" type="presParOf" srcId="{F57589FA-1F40-4BFB-9BEF-1C05CACA7BE8}" destId="{744BEA6A-6803-4390-BA68-65D31ABCDCEA}" srcOrd="7" destOrd="0" presId="urn:microsoft.com/office/officeart/2005/8/layout/radial6"/>
    <dgm:cxn modelId="{BACCEBD1-0502-410A-A905-AB56A3A3712B}" type="presParOf" srcId="{F57589FA-1F40-4BFB-9BEF-1C05CACA7BE8}" destId="{8DA5C6B2-5E02-43D6-AE69-7C539D3206D3}" srcOrd="8" destOrd="0" presId="urn:microsoft.com/office/officeart/2005/8/layout/radial6"/>
    <dgm:cxn modelId="{BF3FFBB3-B353-421E-8D3B-111133DB9712}" type="presParOf" srcId="{F57589FA-1F40-4BFB-9BEF-1C05CACA7BE8}" destId="{9912E905-394A-42F7-91DB-7EB950F1C73F}" srcOrd="9" destOrd="0" presId="urn:microsoft.com/office/officeart/2005/8/layout/radial6"/>
    <dgm:cxn modelId="{208DD2AF-CFFA-4E98-909E-82D263A45B91}" type="presParOf" srcId="{F57589FA-1F40-4BFB-9BEF-1C05CACA7BE8}" destId="{6F436053-AF7B-4421-B575-FF48726FE93E}" srcOrd="10" destOrd="0" presId="urn:microsoft.com/office/officeart/2005/8/layout/radial6"/>
    <dgm:cxn modelId="{B8273368-27B7-4836-AA8E-93C600BF614D}" type="presParOf" srcId="{F57589FA-1F40-4BFB-9BEF-1C05CACA7BE8}" destId="{0F33145C-188A-4755-818F-5B91545A4DF6}" srcOrd="11" destOrd="0" presId="urn:microsoft.com/office/officeart/2005/8/layout/radial6"/>
    <dgm:cxn modelId="{52D2B4B7-8B4D-4EA7-857B-6FDE2C7E323A}" type="presParOf" srcId="{F57589FA-1F40-4BFB-9BEF-1C05CACA7BE8}" destId="{2864BFA6-2181-4D55-9131-743627012B5F}" srcOrd="12" destOrd="0" presId="urn:microsoft.com/office/officeart/2005/8/layout/radial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D9FBD-FD66-4E46-B252-5AC12A79242C}">
      <dsp:nvSpPr>
        <dsp:cNvPr id="0" name=""/>
        <dsp:cNvSpPr/>
      </dsp:nvSpPr>
      <dsp:spPr>
        <a:xfrm>
          <a:off x="1122517" y="122868"/>
          <a:ext cx="2438470" cy="84684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936769-981D-4EA8-99CC-4C9C6E403F14}">
      <dsp:nvSpPr>
        <dsp:cNvPr id="0" name=""/>
        <dsp:cNvSpPr/>
      </dsp:nvSpPr>
      <dsp:spPr>
        <a:xfrm>
          <a:off x="2109247" y="2196514"/>
          <a:ext cx="472571" cy="302445"/>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9FE57F-1A93-484B-98B4-A6497D8432EE}">
      <dsp:nvSpPr>
        <dsp:cNvPr id="0" name=""/>
        <dsp:cNvSpPr/>
      </dsp:nvSpPr>
      <dsp:spPr>
        <a:xfrm>
          <a:off x="1211361" y="2438470"/>
          <a:ext cx="2268345" cy="567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smtClean="0">
              <a:solidFill>
                <a:schemeClr val="bg1"/>
              </a:solidFill>
            </a:rPr>
            <a:t>hjdfhjdsfh</a:t>
          </a:r>
          <a:endParaRPr lang="en-US" sz="2000" kern="1200" dirty="0">
            <a:solidFill>
              <a:schemeClr val="bg1"/>
            </a:solidFill>
          </a:endParaRPr>
        </a:p>
      </dsp:txBody>
      <dsp:txXfrm>
        <a:off x="1211361" y="2438470"/>
        <a:ext cx="2268345" cy="567086"/>
      </dsp:txXfrm>
    </dsp:sp>
    <dsp:sp modelId="{8CD29A3B-2B0B-43C7-B420-F2EFD8B7582B}">
      <dsp:nvSpPr>
        <dsp:cNvPr id="0" name=""/>
        <dsp:cNvSpPr/>
      </dsp:nvSpPr>
      <dsp:spPr>
        <a:xfrm>
          <a:off x="1022332" y="18902"/>
          <a:ext cx="2646402" cy="2117122"/>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4BFA6-2181-4D55-9131-743627012B5F}">
      <dsp:nvSpPr>
        <dsp:cNvPr id="0" name=""/>
        <dsp:cNvSpPr/>
      </dsp:nvSpPr>
      <dsp:spPr>
        <a:xfrm>
          <a:off x="1509214" y="461530"/>
          <a:ext cx="3125428" cy="3125428"/>
        </a:xfrm>
        <a:prstGeom prst="blockArc">
          <a:avLst>
            <a:gd name="adj1" fmla="val 10800000"/>
            <a:gd name="adj2" fmla="val 16200000"/>
            <a:gd name="adj3" fmla="val 4642"/>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912E905-394A-42F7-91DB-7EB950F1C73F}">
      <dsp:nvSpPr>
        <dsp:cNvPr id="0" name=""/>
        <dsp:cNvSpPr/>
      </dsp:nvSpPr>
      <dsp:spPr>
        <a:xfrm>
          <a:off x="1509214" y="461530"/>
          <a:ext cx="3125428" cy="3125428"/>
        </a:xfrm>
        <a:prstGeom prst="blockArc">
          <a:avLst>
            <a:gd name="adj1" fmla="val 5400000"/>
            <a:gd name="adj2" fmla="val 10800000"/>
            <a:gd name="adj3" fmla="val 4642"/>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165AE3E-345C-436B-8533-AD8AC78EF8B8}">
      <dsp:nvSpPr>
        <dsp:cNvPr id="0" name=""/>
        <dsp:cNvSpPr/>
      </dsp:nvSpPr>
      <dsp:spPr>
        <a:xfrm>
          <a:off x="1509214" y="461530"/>
          <a:ext cx="3125428" cy="3125428"/>
        </a:xfrm>
        <a:prstGeom prst="blockArc">
          <a:avLst>
            <a:gd name="adj1" fmla="val 0"/>
            <a:gd name="adj2" fmla="val 5400000"/>
            <a:gd name="adj3" fmla="val 4642"/>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2BCCF8E-0975-42B1-9E13-47EC42C111D7}">
      <dsp:nvSpPr>
        <dsp:cNvPr id="0" name=""/>
        <dsp:cNvSpPr/>
      </dsp:nvSpPr>
      <dsp:spPr>
        <a:xfrm>
          <a:off x="1509214" y="461530"/>
          <a:ext cx="3125428" cy="3125428"/>
        </a:xfrm>
        <a:prstGeom prst="blockArc">
          <a:avLst>
            <a:gd name="adj1" fmla="val 16200000"/>
            <a:gd name="adj2" fmla="val 0"/>
            <a:gd name="adj3" fmla="val 4642"/>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7AD3B24-5007-4385-99C0-9FD0DBF429CE}">
      <dsp:nvSpPr>
        <dsp:cNvPr id="0" name=""/>
        <dsp:cNvSpPr/>
      </dsp:nvSpPr>
      <dsp:spPr>
        <a:xfrm>
          <a:off x="2352344" y="1304661"/>
          <a:ext cx="1439167" cy="1439167"/>
        </a:xfrm>
        <a:prstGeom prst="ellipse">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dirty="0">
            <a:solidFill>
              <a:schemeClr val="bg1"/>
            </a:solidFill>
          </a:endParaRPr>
        </a:p>
      </dsp:txBody>
      <dsp:txXfrm>
        <a:off x="2563105" y="1515422"/>
        <a:ext cx="1017645" cy="1017645"/>
      </dsp:txXfrm>
    </dsp:sp>
    <dsp:sp modelId="{B6CCEB52-7C24-4193-9AD9-8A77019ACDF0}">
      <dsp:nvSpPr>
        <dsp:cNvPr id="0" name=""/>
        <dsp:cNvSpPr/>
      </dsp:nvSpPr>
      <dsp:spPr>
        <a:xfrm>
          <a:off x="2063327" y="121577"/>
          <a:ext cx="2017202" cy="752440"/>
        </a:xfrm>
        <a:prstGeom prst="ellipse">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e-DE" sz="1100" kern="1200" smtClean="0"/>
            <a:t>neue Geschäftsfelder</a:t>
          </a:r>
          <a:endParaRPr lang="en-US" sz="1100" kern="1200" dirty="0"/>
        </a:p>
      </dsp:txBody>
      <dsp:txXfrm>
        <a:off x="2358739" y="231769"/>
        <a:ext cx="1426378" cy="532056"/>
      </dsp:txXfrm>
    </dsp:sp>
    <dsp:sp modelId="{8B8814B4-EB4C-4304-B17F-6287516E1B22}">
      <dsp:nvSpPr>
        <dsp:cNvPr id="0" name=""/>
        <dsp:cNvSpPr/>
      </dsp:nvSpPr>
      <dsp:spPr>
        <a:xfrm>
          <a:off x="3623352" y="1617419"/>
          <a:ext cx="1950048" cy="813650"/>
        </a:xfrm>
        <a:prstGeom prst="ellipse">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e-DE" sz="1100" kern="1200" dirty="0" smtClean="0"/>
            <a:t>Risikominimierung</a:t>
          </a:r>
          <a:endParaRPr lang="en-US" sz="1100" kern="1200" dirty="0"/>
        </a:p>
      </dsp:txBody>
      <dsp:txXfrm>
        <a:off x="3908930" y="1736575"/>
        <a:ext cx="1378892" cy="575338"/>
      </dsp:txXfrm>
    </dsp:sp>
    <dsp:sp modelId="{744BEA6A-6803-4390-BA68-65D31ABCDCEA}">
      <dsp:nvSpPr>
        <dsp:cNvPr id="0" name=""/>
        <dsp:cNvSpPr/>
      </dsp:nvSpPr>
      <dsp:spPr>
        <a:xfrm>
          <a:off x="2049213" y="3158963"/>
          <a:ext cx="2045430" cy="783458"/>
        </a:xfrm>
        <a:prstGeom prst="ellipse">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e-DE" sz="1100" kern="1200" dirty="0" smtClean="0"/>
            <a:t>Verbesserung operatives Geschäft</a:t>
          </a:r>
          <a:endParaRPr lang="en-US" sz="1100" kern="1200" dirty="0"/>
        </a:p>
      </dsp:txBody>
      <dsp:txXfrm>
        <a:off x="2348759" y="3273698"/>
        <a:ext cx="1446338" cy="553988"/>
      </dsp:txXfrm>
    </dsp:sp>
    <dsp:sp modelId="{6F436053-AF7B-4421-B575-FF48726FE93E}">
      <dsp:nvSpPr>
        <dsp:cNvPr id="0" name=""/>
        <dsp:cNvSpPr/>
      </dsp:nvSpPr>
      <dsp:spPr>
        <a:xfrm>
          <a:off x="522599" y="1618235"/>
          <a:ext cx="2045762" cy="812018"/>
        </a:xfrm>
        <a:prstGeom prst="ellipse">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e-DE" sz="1100" kern="1200" dirty="0" smtClean="0"/>
            <a:t>Umsatzsteigerung</a:t>
          </a:r>
          <a:endParaRPr lang="en-US" sz="1100" kern="1200" dirty="0"/>
        </a:p>
      </dsp:txBody>
      <dsp:txXfrm>
        <a:off x="822194" y="1737152"/>
        <a:ext cx="1446572" cy="574184"/>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7594A0-D01A-49E7-933D-F265DC48C629}" type="datetimeFigureOut">
              <a:rPr lang="en-US" smtClean="0"/>
              <a:t>5/19/2015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90BCCE-27AC-451C-8CB0-F3B885548ADA}" type="slidenum">
              <a:rPr lang="en-US" smtClean="0"/>
              <a:t>‹#›</a:t>
            </a:fld>
            <a:endParaRPr lang="en-US"/>
          </a:p>
        </p:txBody>
      </p:sp>
    </p:spTree>
    <p:extLst>
      <p:ext uri="{BB962C8B-B14F-4D97-AF65-F5344CB8AC3E}">
        <p14:creationId xmlns:p14="http://schemas.microsoft.com/office/powerpoint/2010/main" val="1069096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B73692-56CC-4644-B798-9FB53E0CC88D}" type="datetimeFigureOut">
              <a:rPr lang="en-US" smtClean="0"/>
              <a:t>5/19/2015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B64EAE-27FE-4AE4-98E6-F6ADD9D7B3B0}" type="slidenum">
              <a:rPr lang="en-US" smtClean="0"/>
              <a:t>‹#›</a:t>
            </a:fld>
            <a:endParaRPr lang="en-US"/>
          </a:p>
        </p:txBody>
      </p:sp>
    </p:spTree>
    <p:extLst>
      <p:ext uri="{BB962C8B-B14F-4D97-AF65-F5344CB8AC3E}">
        <p14:creationId xmlns:p14="http://schemas.microsoft.com/office/powerpoint/2010/main" val="4252835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32271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pPr marL="171450" indent="-171450">
              <a:buFont typeface="Arial" pitchFamily="34" charset="0"/>
              <a:buChar char="•"/>
            </a:pPr>
            <a:r>
              <a:rPr lang="en-US" dirty="0" smtClean="0"/>
              <a:t>One challenge associated with traditional deployments of </a:t>
            </a:r>
            <a:r>
              <a:rPr lang="en-US" dirty="0" err="1" smtClean="0"/>
              <a:t>Hadoop</a:t>
            </a:r>
            <a:r>
              <a:rPr lang="en-US" dirty="0" smtClean="0"/>
              <a:t>,</a:t>
            </a:r>
            <a:r>
              <a:rPr lang="en-US" baseline="0" dirty="0" smtClean="0"/>
              <a:t> is that it has largely been done on a dedicated infrastructure and not integrated with or connected to any other applications. In effect, a </a:t>
            </a:r>
            <a:r>
              <a:rPr lang="en-US" baseline="0" dirty="0" err="1" smtClean="0"/>
              <a:t>silo’d</a:t>
            </a:r>
            <a:r>
              <a:rPr lang="en-US" baseline="0" dirty="0" smtClean="0"/>
              <a:t> environment, often outside the realm of the IT team. This poses a number inefficiencies and risks.</a:t>
            </a:r>
            <a:endParaRPr lang="en-US" dirty="0" smtClean="0"/>
          </a:p>
          <a:p>
            <a:endParaRPr lang="en-US" sz="1200" dirty="0" smtClean="0"/>
          </a:p>
          <a:p>
            <a:pPr marL="171450" indent="-171450">
              <a:buFont typeface="Arial" pitchFamily="34" charset="0"/>
              <a:buChar char="•"/>
            </a:pPr>
            <a:endParaRPr lang="en-US" sz="1200" baseline="0" dirty="0" smtClean="0"/>
          </a:p>
          <a:p>
            <a:pPr marL="0" indent="0">
              <a:buFont typeface="Arial" pitchFamily="34" charset="0"/>
              <a:buNone/>
            </a:pPr>
            <a:r>
              <a:rPr lang="en-US" sz="1200" baseline="0" dirty="0" smtClean="0"/>
              <a:t>&lt;Click to next slide&gt;</a:t>
            </a:r>
            <a:endParaRPr lang="en-US" sz="1200" dirty="0"/>
          </a:p>
        </p:txBody>
      </p:sp>
    </p:spTree>
    <p:extLst>
      <p:ext uri="{BB962C8B-B14F-4D97-AF65-F5344CB8AC3E}">
        <p14:creationId xmlns:p14="http://schemas.microsoft.com/office/powerpoint/2010/main" val="2258224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5351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5351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the environment works:</a:t>
            </a:r>
          </a:p>
          <a:p>
            <a:endParaRPr lang="en-US" dirty="0" smtClean="0"/>
          </a:p>
          <a:p>
            <a:r>
              <a:rPr lang="en-US" dirty="0" smtClean="0"/>
              <a:t>A data scientist has a new workflow task</a:t>
            </a:r>
            <a:r>
              <a:rPr lang="en-US" baseline="0" dirty="0" smtClean="0"/>
              <a:t>:</a:t>
            </a:r>
          </a:p>
          <a:p>
            <a:endParaRPr lang="en-US" baseline="0" dirty="0" smtClean="0"/>
          </a:p>
          <a:p>
            <a:pPr marL="228600" indent="-228600">
              <a:buFont typeface="+mj-lt"/>
              <a:buAutoNum type="arabicPeriod"/>
            </a:pPr>
            <a:r>
              <a:rPr lang="en-US" baseline="0" dirty="0" smtClean="0"/>
              <a:t>They make a request through the portal webpage for a new cluster resource</a:t>
            </a:r>
          </a:p>
          <a:p>
            <a:pPr marL="228600" indent="-228600">
              <a:buFont typeface="+mj-lt"/>
              <a:buAutoNum type="arabicPeriod"/>
            </a:pPr>
            <a:r>
              <a:rPr lang="en-US" baseline="0" dirty="0" smtClean="0"/>
              <a:t>The </a:t>
            </a:r>
            <a:r>
              <a:rPr lang="en-US" baseline="0" dirty="0" err="1" smtClean="0"/>
              <a:t>vCAC</a:t>
            </a:r>
            <a:r>
              <a:rPr lang="en-US" baseline="0" dirty="0" smtClean="0"/>
              <a:t> service broker asks the authentication source is the user making the request is ok to proceed</a:t>
            </a:r>
          </a:p>
          <a:p>
            <a:pPr marL="228600" indent="-228600">
              <a:buFont typeface="+mj-lt"/>
              <a:buAutoNum type="arabicPeriod"/>
            </a:pPr>
            <a:r>
              <a:rPr lang="en-US" baseline="0" dirty="0" err="1" smtClean="0"/>
              <a:t>vCAC</a:t>
            </a:r>
            <a:r>
              <a:rPr lang="en-US" baseline="0" dirty="0" smtClean="0"/>
              <a:t> sends it on to </a:t>
            </a:r>
            <a:r>
              <a:rPr lang="en-US" baseline="0" dirty="0" err="1" smtClean="0"/>
              <a:t>vCOPS</a:t>
            </a:r>
            <a:r>
              <a:rPr lang="en-US" baseline="0" dirty="0" smtClean="0"/>
              <a:t> to instantiate all the calls to storage, BDE, and resource profiles to make sure it can be configured in the existing environment</a:t>
            </a:r>
          </a:p>
          <a:p>
            <a:pPr marL="228600" indent="-228600">
              <a:buFont typeface="+mj-lt"/>
              <a:buAutoNum type="arabicPeriod"/>
            </a:pPr>
            <a:r>
              <a:rPr lang="en-US" baseline="0" dirty="0" smtClean="0"/>
              <a:t>If so the resources are provisioned </a:t>
            </a:r>
          </a:p>
          <a:p>
            <a:pPr marL="228600" indent="-228600">
              <a:buFont typeface="+mj-lt"/>
              <a:buAutoNum type="arabicPeriod"/>
            </a:pPr>
            <a:r>
              <a:rPr lang="en-US" baseline="0" dirty="0" smtClean="0"/>
              <a:t>BDE configures the Hadoop environment(s)</a:t>
            </a:r>
          </a:p>
          <a:p>
            <a:pPr marL="228600" indent="-228600">
              <a:buFont typeface="+mj-lt"/>
              <a:buAutoNum type="arabicPeriod"/>
            </a:pPr>
            <a:r>
              <a:rPr lang="en-US" baseline="0" dirty="0" smtClean="0"/>
              <a:t>Notification is passed back through </a:t>
            </a:r>
            <a:r>
              <a:rPr lang="en-US" baseline="0" dirty="0" err="1" smtClean="0"/>
              <a:t>vCOPS</a:t>
            </a:r>
            <a:r>
              <a:rPr lang="en-US" baseline="0" dirty="0" smtClean="0"/>
              <a:t> and surfaced to the user</a:t>
            </a:r>
          </a:p>
          <a:p>
            <a:pPr marL="228600" indent="-228600">
              <a:buFont typeface="+mj-lt"/>
              <a:buAutoNum type="arabicPeriod"/>
            </a:pPr>
            <a:r>
              <a:rPr lang="en-US" baseline="0" dirty="0" smtClean="0"/>
              <a:t>The user can now access the new environment and run their jobs</a:t>
            </a:r>
            <a:endParaRPr lang="en-US" dirty="0" smtClean="0"/>
          </a:p>
          <a:p>
            <a:endParaRPr lang="en-US" dirty="0"/>
          </a:p>
        </p:txBody>
      </p:sp>
      <p:sp>
        <p:nvSpPr>
          <p:cNvPr id="4" name="Slide Number Placeholder 3"/>
          <p:cNvSpPr>
            <a:spLocks noGrp="1"/>
          </p:cNvSpPr>
          <p:nvPr>
            <p:ph type="sldNum" sz="quarter" idx="10"/>
          </p:nvPr>
        </p:nvSpPr>
        <p:spPr/>
        <p:txBody>
          <a:bodyPr/>
          <a:lstStyle/>
          <a:p>
            <a:fld id="{24B64EAE-27FE-4AE4-98E6-F6ADD9D7B3B0}" type="slidenum">
              <a:rPr lang="en-US" smtClean="0"/>
              <a:t>10</a:t>
            </a:fld>
            <a:endParaRPr lang="en-US"/>
          </a:p>
        </p:txBody>
      </p:sp>
    </p:spTree>
    <p:extLst>
      <p:ext uri="{BB962C8B-B14F-4D97-AF65-F5344CB8AC3E}">
        <p14:creationId xmlns:p14="http://schemas.microsoft.com/office/powerpoint/2010/main" val="433982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EMC Isilon has recently</a:t>
            </a:r>
            <a:r>
              <a:rPr kumimoji="0" lang="en-US" sz="1100" b="0" i="0" u="none" strike="noStrike" kern="1200" cap="none" spc="0" normalizeH="0" noProof="0" dirty="0" smtClean="0">
                <a:ln>
                  <a:noFill/>
                </a:ln>
                <a:solidFill>
                  <a:srgbClr val="000000"/>
                </a:solidFill>
                <a:effectLst/>
                <a:uLnTx/>
                <a:uFillTx/>
                <a:latin typeface="MetaNormalLF-Roman"/>
                <a:ea typeface="+mn-ea"/>
                <a:cs typeface="Arial" pitchFamily="34" charset="0"/>
              </a:rPr>
              <a:t> introduced a new scale-out NAS solution for </a:t>
            </a:r>
            <a:r>
              <a:rPr kumimoji="0" lang="en-US" sz="1100" b="0" i="0" u="none" strike="noStrike" kern="1200" cap="none" spc="0" normalizeH="0" noProof="0" dirty="0" err="1" smtClean="0">
                <a:ln>
                  <a:noFill/>
                </a:ln>
                <a:solidFill>
                  <a:srgbClr val="000000"/>
                </a:solidFill>
                <a:effectLst/>
                <a:uLnTx/>
                <a:uFillTx/>
                <a:latin typeface="MetaNormalLF-Roman"/>
                <a:ea typeface="+mn-ea"/>
                <a:cs typeface="Arial" pitchFamily="34" charset="0"/>
              </a:rPr>
              <a:t>Hadoop</a:t>
            </a:r>
            <a:r>
              <a:rPr kumimoji="0" lang="en-US" sz="1100" b="0" i="0" u="none" strike="noStrike" kern="1200" cap="none" spc="0" normalizeH="0" noProof="0" dirty="0" smtClean="0">
                <a:ln>
                  <a:noFill/>
                </a:ln>
                <a:solidFill>
                  <a:srgbClr val="000000"/>
                </a:solidFill>
                <a:effectLst/>
                <a:uLnTx/>
                <a:uFillTx/>
                <a:latin typeface="MetaNormalLF-Roman"/>
                <a:ea typeface="+mn-ea"/>
                <a:cs typeface="Arial" pitchFamily="34" charset="0"/>
              </a:rPr>
              <a:t> that is designed to readily support business analytics as well other enterprise applications and workflows.  (This eliminates the </a:t>
            </a:r>
            <a:r>
              <a:rPr kumimoji="0" lang="en-US" sz="1100" b="0" i="0" u="none" strike="noStrike" kern="1200" cap="none" spc="0" normalizeH="0" noProof="0" dirty="0" err="1" smtClean="0">
                <a:ln>
                  <a:noFill/>
                </a:ln>
                <a:solidFill>
                  <a:srgbClr val="000000"/>
                </a:solidFill>
                <a:effectLst/>
                <a:uLnTx/>
                <a:uFillTx/>
                <a:latin typeface="MetaNormalLF-Roman"/>
                <a:ea typeface="+mn-ea"/>
                <a:cs typeface="Arial" pitchFamily="34" charset="0"/>
              </a:rPr>
              <a:t>silo’d</a:t>
            </a:r>
            <a:r>
              <a:rPr kumimoji="0" lang="en-US" sz="1100" b="0" i="0" u="none" strike="noStrike" kern="1200" cap="none" spc="0" normalizeH="0" noProof="0" dirty="0" smtClean="0">
                <a:ln>
                  <a:noFill/>
                </a:ln>
                <a:solidFill>
                  <a:srgbClr val="000000"/>
                </a:solidFill>
                <a:effectLst/>
                <a:uLnTx/>
                <a:uFillTx/>
                <a:latin typeface="MetaNormalLF-Roman"/>
                <a:ea typeface="+mn-ea"/>
                <a:cs typeface="Arial" pitchFamily="34" charset="0"/>
              </a:rPr>
              <a:t> infrastructure approach used in many initial </a:t>
            </a:r>
            <a:r>
              <a:rPr kumimoji="0" lang="en-US" sz="1100" b="0" i="0" u="none" strike="noStrike" kern="1200" cap="none" spc="0" normalizeH="0" noProof="0" dirty="0" err="1" smtClean="0">
                <a:ln>
                  <a:noFill/>
                </a:ln>
                <a:solidFill>
                  <a:srgbClr val="000000"/>
                </a:solidFill>
                <a:effectLst/>
                <a:uLnTx/>
                <a:uFillTx/>
                <a:latin typeface="MetaNormalLF-Roman"/>
                <a:ea typeface="+mn-ea"/>
                <a:cs typeface="Arial" pitchFamily="34" charset="0"/>
              </a:rPr>
              <a:t>Hadoop</a:t>
            </a:r>
            <a:r>
              <a:rPr kumimoji="0" lang="en-US" sz="1100" b="0" i="0" u="none" strike="noStrike" kern="1200" cap="none" spc="0" normalizeH="0" noProof="0" dirty="0" smtClean="0">
                <a:ln>
                  <a:noFill/>
                </a:ln>
                <a:solidFill>
                  <a:srgbClr val="000000"/>
                </a:solidFill>
                <a:effectLst/>
                <a:uLnTx/>
                <a:uFillTx/>
                <a:latin typeface="MetaNormalLF-Roman"/>
                <a:ea typeface="+mn-ea"/>
                <a:cs typeface="Arial" pitchFamily="34" charset="0"/>
              </a:rPr>
              <a:t> deployments.)</a:t>
            </a:r>
            <a:endPar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endParaRPr>
          </a:p>
          <a:p>
            <a:pPr marL="171450" marR="0" lvl="0" indent="-17145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The new EMC solution also eliminates the “single-point-of-failure” issue. We do this by enabling all nodes in an EMC Isilon storage cluster to become, in effect, </a:t>
            </a:r>
            <a:r>
              <a:rPr kumimoji="0" lang="en-US" sz="1100" b="0" i="0" u="none" strike="noStrike" kern="1200" cap="none" spc="0" normalizeH="0" baseline="0" noProof="0" dirty="0" err="1" smtClean="0">
                <a:ln>
                  <a:noFill/>
                </a:ln>
                <a:solidFill>
                  <a:srgbClr val="000000"/>
                </a:solidFill>
                <a:effectLst/>
                <a:uLnTx/>
                <a:uFillTx/>
                <a:latin typeface="MetaNormalLF-Roman"/>
                <a:ea typeface="+mn-ea"/>
                <a:cs typeface="Arial" pitchFamily="34" charset="0"/>
              </a:rPr>
              <a:t>namenodes</a:t>
            </a: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 This greatly improves the resiliency of your </a:t>
            </a:r>
            <a:r>
              <a:rPr kumimoji="0" lang="en-US" sz="1100" b="0" i="0" u="none" strike="noStrike" kern="1200" cap="none" spc="0" normalizeH="0" baseline="0" noProof="0" dirty="0" err="1" smtClean="0">
                <a:ln>
                  <a:noFill/>
                </a:ln>
                <a:solidFill>
                  <a:srgbClr val="000000"/>
                </a:solidFill>
                <a:effectLst/>
                <a:uLnTx/>
                <a:uFillTx/>
                <a:latin typeface="MetaNormalLF-Roman"/>
                <a:ea typeface="+mn-ea"/>
                <a:cs typeface="Arial" pitchFamily="34" charset="0"/>
              </a:rPr>
              <a:t>Hadoop</a:t>
            </a: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 environment.</a:t>
            </a:r>
          </a:p>
          <a:p>
            <a:pPr marL="171450" marR="0" lvl="0" indent="-17145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The EMC solution for </a:t>
            </a:r>
            <a:r>
              <a:rPr kumimoji="0" lang="en-US" sz="1100" b="0" i="0" u="none" strike="noStrike" kern="1200" cap="none" spc="0" normalizeH="0" baseline="0" noProof="0" dirty="0" err="1" smtClean="0">
                <a:ln>
                  <a:noFill/>
                </a:ln>
                <a:solidFill>
                  <a:srgbClr val="000000"/>
                </a:solidFill>
                <a:effectLst/>
                <a:uLnTx/>
                <a:uFillTx/>
                <a:latin typeface="MetaNormalLF-Roman"/>
                <a:ea typeface="+mn-ea"/>
                <a:cs typeface="Arial" pitchFamily="34" charset="0"/>
              </a:rPr>
              <a:t>hadoop</a:t>
            </a: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 also provides reliable, end-to-end data protection for </a:t>
            </a:r>
            <a:r>
              <a:rPr kumimoji="0" lang="en-US" sz="1100" b="0" i="0" u="none" strike="noStrike" kern="1200" cap="none" spc="0" normalizeH="0" baseline="0" noProof="0" dirty="0" err="1" smtClean="0">
                <a:ln>
                  <a:noFill/>
                </a:ln>
                <a:solidFill>
                  <a:srgbClr val="000000"/>
                </a:solidFill>
                <a:effectLst/>
                <a:uLnTx/>
                <a:uFillTx/>
                <a:latin typeface="MetaNormalLF-Roman"/>
                <a:ea typeface="+mn-ea"/>
                <a:cs typeface="Arial" pitchFamily="34" charset="0"/>
              </a:rPr>
              <a:t>Hadoop</a:t>
            </a: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 data including </a:t>
            </a:r>
            <a:r>
              <a:rPr kumimoji="0" lang="en-US" sz="1100" b="0" i="0" u="none" strike="noStrike" kern="1200" cap="none" spc="0" normalizeH="0" baseline="0" noProof="0" dirty="0" err="1" smtClean="0">
                <a:ln>
                  <a:noFill/>
                </a:ln>
                <a:solidFill>
                  <a:srgbClr val="000000"/>
                </a:solidFill>
                <a:effectLst/>
                <a:uLnTx/>
                <a:uFillTx/>
                <a:latin typeface="MetaNormalLF-Roman"/>
                <a:ea typeface="+mn-ea"/>
                <a:cs typeface="Arial" pitchFamily="34" charset="0"/>
              </a:rPr>
              <a:t>snapshoting</a:t>
            </a: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 for backup and recovery and data replication (with </a:t>
            </a:r>
            <a:r>
              <a:rPr kumimoji="0" lang="en-US" sz="1100" b="0" i="0" u="none" strike="noStrike" kern="1200" cap="none" spc="0" normalizeH="0" baseline="0" noProof="0" dirty="0" err="1" smtClean="0">
                <a:ln>
                  <a:noFill/>
                </a:ln>
                <a:solidFill>
                  <a:srgbClr val="000000"/>
                </a:solidFill>
                <a:effectLst/>
                <a:uLnTx/>
                <a:uFillTx/>
                <a:latin typeface="MetaNormalLF-Roman"/>
                <a:ea typeface="+mn-ea"/>
                <a:cs typeface="Arial" pitchFamily="34" charset="0"/>
              </a:rPr>
              <a:t>SyncIQ</a:t>
            </a: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 for disaster recovery capabilities.</a:t>
            </a:r>
          </a:p>
          <a:p>
            <a:pPr marL="171450" marR="0" lvl="0" indent="-17145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Our new </a:t>
            </a:r>
            <a:r>
              <a:rPr kumimoji="0" lang="en-US" sz="1100" b="0" i="0" u="none" strike="noStrike" kern="1200" cap="none" spc="0" normalizeH="0" baseline="0" noProof="0" dirty="0" err="1" smtClean="0">
                <a:ln>
                  <a:noFill/>
                </a:ln>
                <a:solidFill>
                  <a:srgbClr val="000000"/>
                </a:solidFill>
                <a:effectLst/>
                <a:uLnTx/>
                <a:uFillTx/>
                <a:latin typeface="MetaNormalLF-Roman"/>
                <a:ea typeface="+mn-ea"/>
                <a:cs typeface="Arial" pitchFamily="34" charset="0"/>
              </a:rPr>
              <a:t>Hadoop</a:t>
            </a: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 solution also takes advantage of the outstanding efficiency of EMC Isilon storage systems. With our solutions, customers can achieve up to 80% or more storage utilization.</a:t>
            </a:r>
          </a:p>
          <a:p>
            <a:pPr marL="171450" marR="0" lvl="0" indent="-17145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EMC </a:t>
            </a:r>
            <a:r>
              <a:rPr kumimoji="0" lang="en-US" sz="1100" b="0" i="0" u="none" strike="noStrike" kern="1200" cap="none" spc="0" normalizeH="0" baseline="0" noProof="0" dirty="0" err="1" smtClean="0">
                <a:ln>
                  <a:noFill/>
                </a:ln>
                <a:solidFill>
                  <a:srgbClr val="000000"/>
                </a:solidFill>
                <a:effectLst/>
                <a:uLnTx/>
                <a:uFillTx/>
                <a:latin typeface="MetaNormalLF-Roman"/>
                <a:ea typeface="+mn-ea"/>
                <a:cs typeface="Arial" pitchFamily="34" charset="0"/>
              </a:rPr>
              <a:t>Hadoop</a:t>
            </a: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 solutions can also scale easily and independently. This means if you need to add more storage capacity, you don’t need to add another server (and vice versa). With EMC </a:t>
            </a:r>
            <a:r>
              <a:rPr kumimoji="0" lang="en-US" sz="1100" b="0" i="0" u="none" strike="noStrike" kern="1200" cap="none" spc="0" normalizeH="0" baseline="0" noProof="0" dirty="0" err="1" smtClean="0">
                <a:ln>
                  <a:noFill/>
                </a:ln>
                <a:solidFill>
                  <a:srgbClr val="000000"/>
                </a:solidFill>
                <a:effectLst/>
                <a:uLnTx/>
                <a:uFillTx/>
                <a:latin typeface="MetaNormalLF-Roman"/>
                <a:ea typeface="+mn-ea"/>
                <a:cs typeface="Arial" pitchFamily="34" charset="0"/>
              </a:rPr>
              <a:t>isilon</a:t>
            </a: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 you also get the added benefit of linear increases in performance as the scale increases.</a:t>
            </a:r>
          </a:p>
          <a:p>
            <a:pPr marL="171450" marR="0" lvl="0" indent="-17145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EMC also recently announced that we are the 1</a:t>
            </a:r>
            <a:r>
              <a:rPr kumimoji="0" lang="en-US" sz="1100" b="0" i="0" u="none" strike="noStrike" kern="1200" cap="none" spc="0" normalizeH="0" baseline="30000" noProof="0" dirty="0" smtClean="0">
                <a:ln>
                  <a:noFill/>
                </a:ln>
                <a:solidFill>
                  <a:srgbClr val="000000"/>
                </a:solidFill>
                <a:effectLst/>
                <a:uLnTx/>
                <a:uFillTx/>
                <a:latin typeface="MetaNormalLF-Roman"/>
                <a:ea typeface="+mn-ea"/>
                <a:cs typeface="Arial" pitchFamily="34" charset="0"/>
              </a:rPr>
              <a:t>st</a:t>
            </a: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 vendor to integrate the HDFS (</a:t>
            </a:r>
            <a:r>
              <a:rPr kumimoji="0" lang="en-US" sz="1100" b="0" i="0" u="none" strike="noStrike" kern="1200" cap="none" spc="0" normalizeH="0" baseline="0" noProof="0" dirty="0" err="1" smtClean="0">
                <a:ln>
                  <a:noFill/>
                </a:ln>
                <a:solidFill>
                  <a:srgbClr val="000000"/>
                </a:solidFill>
                <a:effectLst/>
                <a:uLnTx/>
                <a:uFillTx/>
                <a:latin typeface="MetaNormalLF-Roman"/>
                <a:ea typeface="+mn-ea"/>
                <a:cs typeface="Arial" pitchFamily="34" charset="0"/>
              </a:rPr>
              <a:t>Hadoop</a:t>
            </a: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 Distributed File System) into our storage solutions. This means that with EMC Isilon storage, you can readily use your </a:t>
            </a:r>
            <a:r>
              <a:rPr kumimoji="0" lang="en-US" sz="1100" b="0" i="0" u="none" strike="noStrike" kern="1200" cap="none" spc="0" normalizeH="0" baseline="0" noProof="0" dirty="0" err="1" smtClean="0">
                <a:ln>
                  <a:noFill/>
                </a:ln>
                <a:solidFill>
                  <a:srgbClr val="000000"/>
                </a:solidFill>
                <a:effectLst/>
                <a:uLnTx/>
                <a:uFillTx/>
                <a:latin typeface="MetaNormalLF-Roman"/>
                <a:ea typeface="+mn-ea"/>
                <a:cs typeface="Arial" pitchFamily="34" charset="0"/>
              </a:rPr>
              <a:t>Hadoop</a:t>
            </a:r>
            <a:r>
              <a:rPr kumimoji="0" lang="en-US" sz="1100" b="0" i="0" u="none" strike="noStrike" kern="1200" cap="none" spc="0" normalizeH="0" baseline="0" noProof="0" dirty="0" smtClean="0">
                <a:ln>
                  <a:noFill/>
                </a:ln>
                <a:solidFill>
                  <a:srgbClr val="000000"/>
                </a:solidFill>
                <a:effectLst/>
                <a:uLnTx/>
                <a:uFillTx/>
                <a:latin typeface="MetaNormalLF-Roman"/>
                <a:ea typeface="+mn-ea"/>
                <a:cs typeface="Arial" pitchFamily="34" charset="0"/>
              </a:rPr>
              <a:t> data with other enterprise applications and workloads while eliminating the need to manually move data around as you would with direct-attached storage.</a:t>
            </a:r>
          </a:p>
          <a:p>
            <a:endParaRPr lang="en-US" dirty="0"/>
          </a:p>
        </p:txBody>
      </p:sp>
    </p:spTree>
    <p:extLst>
      <p:ext uri="{BB962C8B-B14F-4D97-AF65-F5344CB8AC3E}">
        <p14:creationId xmlns:p14="http://schemas.microsoft.com/office/powerpoint/2010/main" val="1352992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85800"/>
            <a:ext cx="4740275" cy="2667000"/>
          </a:xfrm>
        </p:spPr>
      </p:sp>
      <p:sp>
        <p:nvSpPr>
          <p:cNvPr id="3" name="Notes Placeholder 2"/>
          <p:cNvSpPr>
            <a:spLocks noGrp="1"/>
          </p:cNvSpPr>
          <p:nvPr>
            <p:ph type="body" idx="1"/>
          </p:nvPr>
        </p:nvSpPr>
        <p:spPr/>
        <p:txBody>
          <a:bodyPr/>
          <a:lstStyle/>
          <a:p>
            <a:pPr marL="171450" indent="-171450"/>
            <a:r>
              <a:rPr lang="en-US" sz="1200" b="1" dirty="0" smtClean="0"/>
              <a:t>Key Message:</a:t>
            </a:r>
          </a:p>
          <a:p>
            <a:pPr marL="171450" indent="-171450"/>
            <a:r>
              <a:rPr lang="en-US" sz="1200" dirty="0" smtClean="0"/>
              <a:t>- This is not a placid</a:t>
            </a:r>
            <a:r>
              <a:rPr lang="en-US" sz="1200" baseline="0" dirty="0" smtClean="0"/>
              <a:t> data lake where data goes in and just sits.</a:t>
            </a:r>
            <a:endParaRPr lang="en-US" sz="1200" dirty="0" smtClean="0"/>
          </a:p>
          <a:p>
            <a:pPr marL="171450" indent="-171450">
              <a:buFontTx/>
              <a:buChar char="-"/>
            </a:pPr>
            <a:r>
              <a:rPr lang="en-US" sz="1200" b="0" dirty="0" smtClean="0"/>
              <a:t>(CLICK) This is an active and vibrant</a:t>
            </a:r>
            <a:r>
              <a:rPr lang="en-US" sz="1200" b="0" baseline="0" dirty="0" smtClean="0"/>
              <a:t> data lake that supports multiple protocols and access methods. </a:t>
            </a:r>
          </a:p>
          <a:p>
            <a:pPr marL="171450" indent="-171450">
              <a:buFontTx/>
              <a:buChar char="-"/>
            </a:pPr>
            <a:r>
              <a:rPr lang="en-US" sz="1200" b="0" baseline="0" dirty="0" smtClean="0"/>
              <a:t>(CLICK) So when a file moves from a file share in to this data lake it can be actively used (click) and leveraged by all the applications.. </a:t>
            </a:r>
          </a:p>
          <a:p>
            <a:pPr marL="171450" indent="-171450">
              <a:buFontTx/>
              <a:buChar char="-"/>
            </a:pPr>
            <a:r>
              <a:rPr lang="en-US" sz="1200" b="0" baseline="0" dirty="0" smtClean="0"/>
              <a:t>An example here is that the files in this unstructured data lake can be cross correlated from multiple sources to perform </a:t>
            </a:r>
            <a:r>
              <a:rPr lang="en-US" sz="1200" b="0" baseline="0" dirty="0" err="1" smtClean="0"/>
              <a:t>hadoop</a:t>
            </a:r>
            <a:r>
              <a:rPr lang="en-US" sz="1200" b="0" baseline="0" dirty="0" smtClean="0"/>
              <a:t> big data analytics on it to garner valuable business insights. The same set of files can be accessed using Syncplicity in your </a:t>
            </a:r>
            <a:r>
              <a:rPr lang="en-US" sz="1200" b="0" baseline="0" dirty="0" err="1" smtClean="0"/>
              <a:t>iphone</a:t>
            </a:r>
            <a:r>
              <a:rPr lang="en-US" sz="1200" b="0" baseline="0" dirty="0" smtClean="0"/>
              <a:t> or </a:t>
            </a:r>
            <a:r>
              <a:rPr lang="en-US" sz="1200" b="0" baseline="0" dirty="0" err="1" smtClean="0"/>
              <a:t>ipad</a:t>
            </a:r>
            <a:r>
              <a:rPr lang="en-US" sz="1200" b="0" baseline="0" dirty="0" smtClean="0"/>
              <a:t> for access on the go. </a:t>
            </a:r>
          </a:p>
          <a:p>
            <a:pPr marL="171450" indent="-171450">
              <a:buFontTx/>
              <a:buChar char="-"/>
            </a:pPr>
            <a:r>
              <a:rPr lang="en-US" sz="1200" b="0" baseline="0" dirty="0" smtClean="0"/>
              <a:t>In addition to the business benefits of consolidating the unstructured data, the Isilon scale out data lake also eliminates silos of storage, provides simplified management and scales massively to meet the demands of unstructured data growth</a:t>
            </a:r>
            <a:endParaRPr lang="en-US" sz="1200" b="0" dirty="0" smtClean="0"/>
          </a:p>
          <a:p>
            <a:endParaRPr lang="en-US" dirty="0"/>
          </a:p>
        </p:txBody>
      </p:sp>
    </p:spTree>
    <p:extLst>
      <p:ext uri="{BB962C8B-B14F-4D97-AF65-F5344CB8AC3E}">
        <p14:creationId xmlns:p14="http://schemas.microsoft.com/office/powerpoint/2010/main" val="2811709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27063" y="3112454"/>
            <a:ext cx="5985220" cy="4113855"/>
          </a:xfrm>
        </p:spPr>
        <p:txBody>
          <a:bodyPr>
            <a:normAutofit/>
          </a:bodyPr>
          <a:lstStyle/>
          <a:p>
            <a:pPr marL="171450" indent="-171450"/>
            <a:r>
              <a:rPr lang="en-US" sz="1200" dirty="0" smtClean="0"/>
              <a:t>Further, this</a:t>
            </a:r>
            <a:r>
              <a:rPr lang="en-US" sz="1200" baseline="0" dirty="0" smtClean="0"/>
              <a:t> is a fully enterprise ready Scale out data lake – we have a vast array of enterprise grade features spanning data protection, data security, data management and performance management that ensures that the data lake stores, protect, secures and manage your data with ease. </a:t>
            </a: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features include a new</a:t>
            </a:r>
            <a:r>
              <a:rPr lang="en-US" baseline="0" dirty="0" smtClean="0"/>
              <a:t> protection policy for higher capacity nodes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protection optimizer that constantly monitors and alerts when protection drops below suggested </a:t>
            </a:r>
            <a:r>
              <a:rPr lang="en-US" baseline="0" dirty="0" err="1" smtClean="0"/>
              <a:t>leve</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NFS audit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NFS multi-tenancy (to complement SMB and Hadoop capabilities)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New InsightIQ for better reporting and tracking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SmartFlash on all archive platforms for increased system performance</a:t>
            </a:r>
            <a:endParaRPr lang="en-US" dirty="0" smtClean="0"/>
          </a:p>
        </p:txBody>
      </p:sp>
      <p:sp>
        <p:nvSpPr>
          <p:cNvPr id="5" name="Slide Image Placeholder 4"/>
          <p:cNvSpPr>
            <a:spLocks noGrp="1" noRot="1" noChangeAspect="1"/>
          </p:cNvSpPr>
          <p:nvPr>
            <p:ph type="sldImg"/>
          </p:nvPr>
        </p:nvSpPr>
        <p:spPr>
          <a:xfrm>
            <a:off x="1058863" y="685800"/>
            <a:ext cx="4740275" cy="2667000"/>
          </a:xfrm>
        </p:spPr>
      </p:sp>
    </p:spTree>
    <p:extLst>
      <p:ext uri="{BB962C8B-B14F-4D97-AF65-F5344CB8AC3E}">
        <p14:creationId xmlns:p14="http://schemas.microsoft.com/office/powerpoint/2010/main" val="3467545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Layout 1">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379413" y="3886200"/>
            <a:ext cx="8383588" cy="413989"/>
          </a:xfrm>
          <a:prstGeom prst="rect">
            <a:avLst/>
          </a:prstGeom>
        </p:spPr>
        <p:txBody>
          <a:bodyPr lIns="0" tIns="0" rIns="0" bIns="0" anchor="b" anchorCtr="0"/>
          <a:lstStyle>
            <a:lvl1pPr algn="l">
              <a:lnSpc>
                <a:spcPct val="100000"/>
              </a:lnSpc>
              <a:defRPr sz="3200">
                <a:solidFill>
                  <a:schemeClr val="tx2"/>
                </a:solidFill>
                <a:latin typeface="Architects Daughter"/>
                <a:cs typeface="Architects Daughter"/>
              </a:defRPr>
            </a:lvl1pPr>
          </a:lstStyle>
          <a:p>
            <a:r>
              <a:rPr lang="en-US" dirty="0" smtClean="0"/>
              <a:t>CLICK TO EDIT MASTER TITLE STYLE</a:t>
            </a:r>
            <a:endParaRPr lang="en-US" dirty="0"/>
          </a:p>
        </p:txBody>
      </p:sp>
      <p:sp>
        <p:nvSpPr>
          <p:cNvPr id="9" name="Subtitle 2"/>
          <p:cNvSpPr>
            <a:spLocks noGrp="1"/>
          </p:cNvSpPr>
          <p:nvPr>
            <p:ph type="subTitle" idx="1" hasCustomPrompt="1"/>
          </p:nvPr>
        </p:nvSpPr>
        <p:spPr>
          <a:xfrm>
            <a:off x="379412" y="4343400"/>
            <a:ext cx="8383587" cy="269994"/>
          </a:xfrm>
          <a:prstGeom prst="rect">
            <a:avLst/>
          </a:prstGeom>
        </p:spPr>
        <p:txBody>
          <a:bodyPr lIns="0" tIns="0" rIns="0" bIns="0"/>
          <a:lstStyle>
            <a:lvl1pPr marL="0" indent="0" algn="l">
              <a:lnSpc>
                <a:spcPct val="100000"/>
              </a:lnSpc>
              <a:buNone/>
              <a:defRPr sz="1600">
                <a:solidFill>
                  <a:schemeClr val="bg2"/>
                </a:solidFill>
                <a:latin typeface="Architects Daughter"/>
                <a:cs typeface="Architects Daughte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9473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79413" y="990599"/>
            <a:ext cx="4038600" cy="3548063"/>
          </a:xfrm>
          <a:prstGeom prst="rect">
            <a:avLst/>
          </a:prstGeom>
        </p:spPr>
        <p:txBody>
          <a:bodyPr vert="horz" lIns="0" tIns="0" rIns="0" bIns="0"/>
          <a:lstStyle>
            <a:lvl1pPr marL="228600" indent="-228600">
              <a:spcBef>
                <a:spcPts val="1200"/>
              </a:spcBef>
              <a:buClr>
                <a:schemeClr val="tx2"/>
              </a:buClr>
              <a:defRPr sz="2400">
                <a:solidFill>
                  <a:srgbClr val="717074"/>
                </a:solidFill>
              </a:defRPr>
            </a:lvl1pPr>
            <a:lvl2pPr>
              <a:spcBef>
                <a:spcPts val="300"/>
              </a:spcBef>
              <a:buClr>
                <a:schemeClr val="tx2"/>
              </a:buClr>
              <a:defRPr sz="2000">
                <a:solidFill>
                  <a:srgbClr val="717074"/>
                </a:solidFill>
              </a:defRPr>
            </a:lvl2pPr>
            <a:lvl3pPr marL="1084263" indent="-169863">
              <a:spcBef>
                <a:spcPts val="300"/>
              </a:spcBef>
              <a:buClr>
                <a:schemeClr val="tx2"/>
              </a:buClr>
              <a:defRPr sz="1600">
                <a:solidFill>
                  <a:srgbClr val="717074"/>
                </a:solidFill>
              </a:defRPr>
            </a:lvl3pPr>
            <a:lvl4pPr marL="1430338" indent="-168275">
              <a:spcBef>
                <a:spcPts val="300"/>
              </a:spcBef>
              <a:buClr>
                <a:schemeClr val="tx2"/>
              </a:buClr>
              <a:defRPr sz="1200">
                <a:solidFill>
                  <a:srgbClr val="717074"/>
                </a:solidFill>
              </a:defRPr>
            </a:lvl4pPr>
            <a:lvl5pPr marL="1770063" indent="-169863">
              <a:spcBef>
                <a:spcPts val="300"/>
              </a:spcBef>
              <a:buClr>
                <a:schemeClr val="tx2"/>
              </a:buClr>
              <a:buFont typeface="Arial"/>
              <a:buChar char="•"/>
              <a:defRPr sz="1100">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4"/>
          <p:cNvSpPr>
            <a:spLocks noGrp="1"/>
          </p:cNvSpPr>
          <p:nvPr>
            <p:ph sz="quarter" idx="11"/>
          </p:nvPr>
        </p:nvSpPr>
        <p:spPr>
          <a:xfrm>
            <a:off x="4800600" y="990599"/>
            <a:ext cx="4038600" cy="3548063"/>
          </a:xfrm>
          <a:prstGeom prst="rect">
            <a:avLst/>
          </a:prstGeom>
        </p:spPr>
        <p:txBody>
          <a:bodyPr vert="horz" lIns="0" tIns="0" rIns="0" bIns="0"/>
          <a:lstStyle>
            <a:lvl1pPr marL="228600" indent="-228600">
              <a:spcBef>
                <a:spcPts val="1200"/>
              </a:spcBef>
              <a:buClr>
                <a:schemeClr val="tx2"/>
              </a:buClr>
              <a:defRPr sz="2400">
                <a:solidFill>
                  <a:srgbClr val="717074"/>
                </a:solidFill>
              </a:defRPr>
            </a:lvl1pPr>
            <a:lvl2pPr>
              <a:spcBef>
                <a:spcPts val="300"/>
              </a:spcBef>
              <a:buClr>
                <a:schemeClr val="tx2"/>
              </a:buClr>
              <a:defRPr sz="2000">
                <a:solidFill>
                  <a:srgbClr val="717074"/>
                </a:solidFill>
              </a:defRPr>
            </a:lvl2pPr>
            <a:lvl3pPr marL="1084263" indent="-169863">
              <a:spcBef>
                <a:spcPts val="300"/>
              </a:spcBef>
              <a:buClr>
                <a:schemeClr val="tx2"/>
              </a:buClr>
              <a:defRPr sz="1600">
                <a:solidFill>
                  <a:srgbClr val="717074"/>
                </a:solidFill>
              </a:defRPr>
            </a:lvl3pPr>
            <a:lvl4pPr marL="1430338" indent="-168275">
              <a:spcBef>
                <a:spcPts val="300"/>
              </a:spcBef>
              <a:buClr>
                <a:schemeClr val="tx2"/>
              </a:buClr>
              <a:defRPr sz="1200">
                <a:solidFill>
                  <a:srgbClr val="717074"/>
                </a:solidFill>
              </a:defRPr>
            </a:lvl4pPr>
            <a:lvl5pPr marL="1770063" indent="-169863">
              <a:spcBef>
                <a:spcPts val="300"/>
              </a:spcBef>
              <a:buClr>
                <a:schemeClr val="tx2"/>
              </a:buClr>
              <a:buFont typeface="Arial"/>
              <a:buChar char="•"/>
              <a:defRPr sz="1100">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a:solidFill>
                  <a:schemeClr val="tx2"/>
                </a:solidFill>
                <a:latin typeface="Architects Daughter"/>
                <a:cs typeface="Architects Daughte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18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74338" y="1011766"/>
            <a:ext cx="4038600" cy="3526897"/>
          </a:xfrm>
          <a:prstGeom prst="rect">
            <a:avLst/>
          </a:prstGeom>
        </p:spPr>
        <p:txBody>
          <a:bodyPr vert="horz" lIns="0" tIns="0" rIns="0" bIns="0"/>
          <a:lstStyle>
            <a:lvl1pPr marL="0" indent="0">
              <a:spcBef>
                <a:spcPts val="1200"/>
              </a:spcBef>
              <a:buClr>
                <a:schemeClr val="tx2"/>
              </a:buClr>
              <a:buNone/>
              <a:defRPr sz="2000">
                <a:solidFill>
                  <a:schemeClr val="tx2"/>
                </a:solidFill>
              </a:defRPr>
            </a:lvl1pPr>
            <a:lvl2pPr marL="169863" indent="-169863">
              <a:spcBef>
                <a:spcPts val="1200"/>
              </a:spcBef>
              <a:buClr>
                <a:schemeClr val="tx2"/>
              </a:buClr>
              <a:buFont typeface="Arial"/>
              <a:buChar char="•"/>
              <a:defRPr sz="1800">
                <a:solidFill>
                  <a:srgbClr val="717074"/>
                </a:solidFill>
              </a:defRPr>
            </a:lvl2pPr>
            <a:lvl3pPr marL="515938" indent="-168275">
              <a:spcBef>
                <a:spcPts val="300"/>
              </a:spcBef>
              <a:buClr>
                <a:schemeClr val="tx2"/>
              </a:buClr>
              <a:buFont typeface="Lucida Grande"/>
              <a:buChar char="­"/>
              <a:defRPr sz="1400">
                <a:solidFill>
                  <a:srgbClr val="717074"/>
                </a:solidFill>
              </a:defRPr>
            </a:lvl3pPr>
            <a:lvl4pPr marL="855663" indent="-169863">
              <a:spcBef>
                <a:spcPts val="300"/>
              </a:spcBef>
              <a:buClr>
                <a:schemeClr val="tx2"/>
              </a:buClr>
              <a:buFont typeface="Arial"/>
              <a:buChar char="•"/>
              <a:defRPr sz="1100">
                <a:solidFill>
                  <a:srgbClr val="717074"/>
                </a:solidFill>
              </a:defRPr>
            </a:lvl4pPr>
            <a:lvl5pPr marL="1201738" indent="-168275">
              <a:spcBef>
                <a:spcPts val="300"/>
              </a:spcBef>
              <a:buClr>
                <a:schemeClr val="tx2"/>
              </a:buClr>
              <a:buFont typeface="Arial"/>
              <a:buChar char="–"/>
              <a:defRPr sz="1050">
                <a:solidFill>
                  <a:srgbClr val="71707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1" hasCustomPrompt="1"/>
          </p:nvPr>
        </p:nvSpPr>
        <p:spPr>
          <a:xfrm>
            <a:off x="4809067" y="1011766"/>
            <a:ext cx="4038600" cy="3526897"/>
          </a:xfrm>
          <a:prstGeom prst="rect">
            <a:avLst/>
          </a:prstGeom>
        </p:spPr>
        <p:txBody>
          <a:bodyPr vert="horz" lIns="0" tIns="0" rIns="0" bIns="0"/>
          <a:lstStyle>
            <a:lvl1pPr marL="0" indent="0">
              <a:spcBef>
                <a:spcPts val="1200"/>
              </a:spcBef>
              <a:buClr>
                <a:schemeClr val="tx2"/>
              </a:buClr>
              <a:buNone/>
              <a:defRPr sz="2000">
                <a:solidFill>
                  <a:schemeClr val="tx2"/>
                </a:solidFill>
              </a:defRPr>
            </a:lvl1pPr>
            <a:lvl2pPr marL="169863" indent="-169863">
              <a:spcBef>
                <a:spcPts val="1200"/>
              </a:spcBef>
              <a:buClr>
                <a:schemeClr val="tx2"/>
              </a:buClr>
              <a:buFont typeface="Arial"/>
              <a:buChar char="•"/>
              <a:defRPr sz="1800">
                <a:solidFill>
                  <a:srgbClr val="717074"/>
                </a:solidFill>
              </a:defRPr>
            </a:lvl2pPr>
            <a:lvl3pPr marL="515938" indent="-168275">
              <a:spcBef>
                <a:spcPts val="300"/>
              </a:spcBef>
              <a:buClr>
                <a:schemeClr val="tx2"/>
              </a:buClr>
              <a:buFont typeface="Lucida Grande"/>
              <a:buChar char="­"/>
              <a:defRPr sz="1400">
                <a:solidFill>
                  <a:srgbClr val="717074"/>
                </a:solidFill>
              </a:defRPr>
            </a:lvl3pPr>
            <a:lvl4pPr marL="855663" indent="-169863">
              <a:spcBef>
                <a:spcPts val="300"/>
              </a:spcBef>
              <a:buClr>
                <a:schemeClr val="tx2"/>
              </a:buClr>
              <a:buFont typeface="Arial"/>
              <a:buChar char="•"/>
              <a:defRPr sz="1100">
                <a:solidFill>
                  <a:srgbClr val="717074"/>
                </a:solidFill>
              </a:defRPr>
            </a:lvl4pPr>
            <a:lvl5pPr marL="1201738" indent="-168275">
              <a:spcBef>
                <a:spcPts val="300"/>
              </a:spcBef>
              <a:buClr>
                <a:schemeClr val="tx2"/>
              </a:buClr>
              <a:buFont typeface="Arial"/>
              <a:buChar char="–"/>
              <a:defRPr sz="1050">
                <a:solidFill>
                  <a:srgbClr val="71707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a:solidFill>
                  <a:schemeClr val="tx2"/>
                </a:solidFill>
                <a:latin typeface="Architects Daughter"/>
                <a:cs typeface="Architects Daughte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414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lef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79413" y="990599"/>
            <a:ext cx="4038600" cy="3548063"/>
          </a:xfrm>
          <a:prstGeom prst="rect">
            <a:avLst/>
          </a:prstGeom>
        </p:spPr>
        <p:txBody>
          <a:bodyPr vert="horz" lIns="0" tIns="0" rIns="0" bIns="0"/>
          <a:lstStyle>
            <a:lvl1pPr marL="228600" indent="-228600">
              <a:spcBef>
                <a:spcPts val="1200"/>
              </a:spcBef>
              <a:buClr>
                <a:schemeClr val="tx2"/>
              </a:buClr>
              <a:defRPr sz="2400">
                <a:solidFill>
                  <a:srgbClr val="717074"/>
                </a:solidFill>
              </a:defRPr>
            </a:lvl1pPr>
            <a:lvl2pPr>
              <a:spcBef>
                <a:spcPts val="300"/>
              </a:spcBef>
              <a:buClr>
                <a:schemeClr val="tx2"/>
              </a:buClr>
              <a:defRPr sz="2000">
                <a:solidFill>
                  <a:srgbClr val="717074"/>
                </a:solidFill>
              </a:defRPr>
            </a:lvl2pPr>
            <a:lvl3pPr marL="1084263" indent="-169863">
              <a:spcBef>
                <a:spcPts val="300"/>
              </a:spcBef>
              <a:buClr>
                <a:schemeClr val="tx2"/>
              </a:buClr>
              <a:defRPr sz="1600">
                <a:solidFill>
                  <a:srgbClr val="717074"/>
                </a:solidFill>
              </a:defRPr>
            </a:lvl3pPr>
            <a:lvl4pPr marL="1430338" indent="-168275">
              <a:spcBef>
                <a:spcPts val="300"/>
              </a:spcBef>
              <a:buClr>
                <a:schemeClr val="tx2"/>
              </a:buClr>
              <a:defRPr sz="1200">
                <a:solidFill>
                  <a:srgbClr val="717074"/>
                </a:solidFill>
              </a:defRPr>
            </a:lvl4pPr>
            <a:lvl5pPr marL="1770063" indent="-169863">
              <a:spcBef>
                <a:spcPts val="300"/>
              </a:spcBef>
              <a:buClr>
                <a:schemeClr val="tx2"/>
              </a:buClr>
              <a:buFont typeface="Arial"/>
              <a:buChar char="•"/>
              <a:defRPr sz="1100">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a:solidFill>
                  <a:schemeClr val="tx2"/>
                </a:solidFill>
                <a:latin typeface="Architects Daughter"/>
                <a:cs typeface="Architects Daughte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1137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right">
    <p:spTree>
      <p:nvGrpSpPr>
        <p:cNvPr id="1" name=""/>
        <p:cNvGrpSpPr/>
        <p:nvPr/>
      </p:nvGrpSpPr>
      <p:grpSpPr>
        <a:xfrm>
          <a:off x="0" y="0"/>
          <a:ext cx="0" cy="0"/>
          <a:chOff x="0" y="0"/>
          <a:chExt cx="0" cy="0"/>
        </a:xfrm>
      </p:grpSpPr>
      <p:sp>
        <p:nvSpPr>
          <p:cNvPr id="4" name="Content Placeholder 4"/>
          <p:cNvSpPr>
            <a:spLocks noGrp="1"/>
          </p:cNvSpPr>
          <p:nvPr>
            <p:ph sz="quarter" idx="11"/>
          </p:nvPr>
        </p:nvSpPr>
        <p:spPr>
          <a:xfrm>
            <a:off x="4800600" y="990599"/>
            <a:ext cx="4038600" cy="3548063"/>
          </a:xfrm>
          <a:prstGeom prst="rect">
            <a:avLst/>
          </a:prstGeom>
        </p:spPr>
        <p:txBody>
          <a:bodyPr vert="horz" lIns="0" tIns="0" rIns="0" bIns="0"/>
          <a:lstStyle>
            <a:lvl1pPr marL="228600" indent="-228600">
              <a:spcBef>
                <a:spcPts val="1200"/>
              </a:spcBef>
              <a:buClr>
                <a:schemeClr val="tx2"/>
              </a:buClr>
              <a:defRPr sz="2400">
                <a:solidFill>
                  <a:srgbClr val="717074"/>
                </a:solidFill>
                <a:latin typeface="+mn-lt"/>
              </a:defRPr>
            </a:lvl1pPr>
            <a:lvl2pPr>
              <a:spcBef>
                <a:spcPts val="300"/>
              </a:spcBef>
              <a:buClr>
                <a:schemeClr val="tx2"/>
              </a:buClr>
              <a:defRPr sz="2000">
                <a:solidFill>
                  <a:srgbClr val="717074"/>
                </a:solidFill>
                <a:latin typeface="+mn-lt"/>
              </a:defRPr>
            </a:lvl2pPr>
            <a:lvl3pPr marL="1084263" indent="-169863">
              <a:spcBef>
                <a:spcPts val="300"/>
              </a:spcBef>
              <a:buClr>
                <a:schemeClr val="tx2"/>
              </a:buClr>
              <a:defRPr sz="1600">
                <a:solidFill>
                  <a:srgbClr val="717074"/>
                </a:solidFill>
                <a:latin typeface="+mn-lt"/>
              </a:defRPr>
            </a:lvl3pPr>
            <a:lvl4pPr marL="1430338" indent="-168275">
              <a:spcBef>
                <a:spcPts val="300"/>
              </a:spcBef>
              <a:buClr>
                <a:schemeClr val="tx2"/>
              </a:buClr>
              <a:defRPr sz="1200">
                <a:solidFill>
                  <a:srgbClr val="717074"/>
                </a:solidFill>
                <a:latin typeface="+mn-lt"/>
              </a:defRPr>
            </a:lvl4pPr>
            <a:lvl5pPr marL="1770063" indent="-169863">
              <a:spcBef>
                <a:spcPts val="300"/>
              </a:spcBef>
              <a:buClr>
                <a:schemeClr val="tx2"/>
              </a:buClr>
              <a:buFont typeface="Arial"/>
              <a:buChar char="•"/>
              <a:defRPr sz="1100">
                <a:solidFill>
                  <a:srgbClr val="717074"/>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a:solidFill>
                  <a:schemeClr val="tx2"/>
                </a:solidFill>
                <a:latin typeface="Architects Daughter"/>
                <a:cs typeface="Architects Daughte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2254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ederation co-branded">
    <p:spTree>
      <p:nvGrpSpPr>
        <p:cNvPr id="1" name=""/>
        <p:cNvGrpSpPr/>
        <p:nvPr/>
      </p:nvGrpSpPr>
      <p:grpSpPr>
        <a:xfrm>
          <a:off x="0" y="0"/>
          <a:ext cx="0" cy="0"/>
          <a:chOff x="0" y="0"/>
          <a:chExt cx="0" cy="0"/>
        </a:xfrm>
      </p:grpSpPr>
      <p:sp>
        <p:nvSpPr>
          <p:cNvPr id="18" name="Content Placeholder 4"/>
          <p:cNvSpPr>
            <a:spLocks noGrp="1"/>
          </p:cNvSpPr>
          <p:nvPr>
            <p:ph sz="quarter" idx="10"/>
          </p:nvPr>
        </p:nvSpPr>
        <p:spPr>
          <a:xfrm>
            <a:off x="379413" y="1295399"/>
            <a:ext cx="8458200" cy="3235325"/>
          </a:xfrm>
          <a:prstGeom prst="rect">
            <a:avLst/>
          </a:prstGeom>
        </p:spPr>
        <p:txBody>
          <a:bodyPr vert="horz" lIns="0" tIns="0" rIns="0" bIns="0"/>
          <a:lstStyle>
            <a:lvl1pPr marL="228600" indent="-228600">
              <a:spcBef>
                <a:spcPts val="1200"/>
              </a:spcBef>
              <a:buClr>
                <a:schemeClr val="tx2"/>
              </a:buClr>
              <a:defRPr sz="2400">
                <a:solidFill>
                  <a:srgbClr val="717074"/>
                </a:solidFill>
              </a:defRPr>
            </a:lvl1pPr>
            <a:lvl2pPr>
              <a:spcBef>
                <a:spcPts val="300"/>
              </a:spcBef>
              <a:buClr>
                <a:schemeClr val="tx2"/>
              </a:buClr>
              <a:defRPr sz="2000">
                <a:solidFill>
                  <a:srgbClr val="717074"/>
                </a:solidFill>
              </a:defRPr>
            </a:lvl2pPr>
            <a:lvl3pPr marL="1084263" indent="-169863">
              <a:spcBef>
                <a:spcPts val="300"/>
              </a:spcBef>
              <a:buClr>
                <a:schemeClr val="tx2"/>
              </a:buClr>
              <a:defRPr sz="1600">
                <a:solidFill>
                  <a:srgbClr val="717074"/>
                </a:solidFill>
              </a:defRPr>
            </a:lvl3pPr>
            <a:lvl4pPr marL="1430338" indent="-168275">
              <a:spcBef>
                <a:spcPts val="300"/>
              </a:spcBef>
              <a:buClr>
                <a:schemeClr val="tx2"/>
              </a:buClr>
              <a:defRPr sz="1200">
                <a:solidFill>
                  <a:srgbClr val="717074"/>
                </a:solidFill>
              </a:defRPr>
            </a:lvl4pPr>
            <a:lvl5pPr marL="1770063" indent="-169863">
              <a:spcBef>
                <a:spcPts val="300"/>
              </a:spcBef>
              <a:buClr>
                <a:schemeClr val="tx2"/>
              </a:buClr>
              <a:buFont typeface="Arial"/>
              <a:buChar char="•"/>
              <a:defRPr sz="1100">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a:solidFill>
                  <a:schemeClr val="tx2"/>
                </a:solidFill>
                <a:latin typeface="Architects Daughter"/>
                <a:cs typeface="Architects Daughter"/>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379413" y="703000"/>
            <a:ext cx="8449733" cy="302417"/>
          </a:xfrm>
          <a:prstGeom prst="rect">
            <a:avLst/>
          </a:prstGeom>
        </p:spPr>
        <p:txBody>
          <a:bodyPr lIns="0" tIns="0" rIns="0" bIns="0"/>
          <a:lstStyle>
            <a:lvl1pPr marL="0" indent="0" algn="l">
              <a:lnSpc>
                <a:spcPct val="100000"/>
              </a:lnSpc>
              <a:buNone/>
              <a:defRPr sz="1600">
                <a:solidFill>
                  <a:schemeClr val="bg2"/>
                </a:solidFill>
                <a:latin typeface="Architects Daughter"/>
                <a:cs typeface="Architects Daughte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All Federation logos gray.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4839" y="4562622"/>
            <a:ext cx="4389120" cy="454982"/>
          </a:xfrm>
          <a:prstGeom prst="rect">
            <a:avLst/>
          </a:prstGeom>
        </p:spPr>
      </p:pic>
    </p:spTree>
    <p:extLst>
      <p:ext uri="{BB962C8B-B14F-4D97-AF65-F5344CB8AC3E}">
        <p14:creationId xmlns:p14="http://schemas.microsoft.com/office/powerpoint/2010/main" val="5422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SA co-branded">
    <p:spTree>
      <p:nvGrpSpPr>
        <p:cNvPr id="1" name=""/>
        <p:cNvGrpSpPr/>
        <p:nvPr/>
      </p:nvGrpSpPr>
      <p:grpSpPr>
        <a:xfrm>
          <a:off x="0" y="0"/>
          <a:ext cx="0" cy="0"/>
          <a:chOff x="0" y="0"/>
          <a:chExt cx="0" cy="0"/>
        </a:xfrm>
      </p:grpSpPr>
      <p:pic>
        <p:nvPicPr>
          <p:cNvPr id="16" name="Picture 15" descr="RSA.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6425" y="4629149"/>
            <a:ext cx="609600" cy="284608"/>
          </a:xfrm>
          <a:prstGeom prst="rect">
            <a:avLst/>
          </a:prstGeom>
        </p:spPr>
      </p:pic>
      <p:sp>
        <p:nvSpPr>
          <p:cNvPr id="19" name="Content Placeholder 4"/>
          <p:cNvSpPr>
            <a:spLocks noGrp="1"/>
          </p:cNvSpPr>
          <p:nvPr>
            <p:ph sz="quarter" idx="10"/>
          </p:nvPr>
        </p:nvSpPr>
        <p:spPr>
          <a:xfrm>
            <a:off x="379413" y="1295399"/>
            <a:ext cx="8458200" cy="3235325"/>
          </a:xfrm>
          <a:prstGeom prst="rect">
            <a:avLst/>
          </a:prstGeom>
        </p:spPr>
        <p:txBody>
          <a:bodyPr vert="horz" lIns="0" tIns="0" rIns="0" bIns="0"/>
          <a:lstStyle>
            <a:lvl1pPr marL="228600" indent="-228600">
              <a:spcBef>
                <a:spcPts val="1200"/>
              </a:spcBef>
              <a:buClr>
                <a:schemeClr val="tx2"/>
              </a:buClr>
              <a:defRPr sz="2400">
                <a:solidFill>
                  <a:srgbClr val="717074"/>
                </a:solidFill>
              </a:defRPr>
            </a:lvl1pPr>
            <a:lvl2pPr>
              <a:spcBef>
                <a:spcPts val="300"/>
              </a:spcBef>
              <a:buClr>
                <a:schemeClr val="tx2"/>
              </a:buClr>
              <a:defRPr sz="2000">
                <a:solidFill>
                  <a:srgbClr val="717074"/>
                </a:solidFill>
              </a:defRPr>
            </a:lvl2pPr>
            <a:lvl3pPr marL="1084263" indent="-169863">
              <a:spcBef>
                <a:spcPts val="300"/>
              </a:spcBef>
              <a:buClr>
                <a:schemeClr val="tx2"/>
              </a:buClr>
              <a:defRPr sz="1600">
                <a:solidFill>
                  <a:srgbClr val="717074"/>
                </a:solidFill>
              </a:defRPr>
            </a:lvl3pPr>
            <a:lvl4pPr marL="1430338" indent="-168275">
              <a:spcBef>
                <a:spcPts val="300"/>
              </a:spcBef>
              <a:buClr>
                <a:schemeClr val="tx2"/>
              </a:buClr>
              <a:defRPr sz="1200">
                <a:solidFill>
                  <a:srgbClr val="717074"/>
                </a:solidFill>
              </a:defRPr>
            </a:lvl4pPr>
            <a:lvl5pPr marL="1770063" indent="-169863">
              <a:spcBef>
                <a:spcPts val="300"/>
              </a:spcBef>
              <a:buClr>
                <a:schemeClr val="tx2"/>
              </a:buClr>
              <a:buFont typeface="Arial"/>
              <a:buChar char="•"/>
              <a:defRPr sz="1100">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a:solidFill>
                  <a:schemeClr val="tx2"/>
                </a:solidFill>
                <a:latin typeface="Architects Daughter"/>
                <a:cs typeface="Architects Daughter"/>
              </a:defRPr>
            </a:lvl1pPr>
          </a:lstStyle>
          <a:p>
            <a:r>
              <a:rPr lang="en-US" dirty="0" smtClean="0"/>
              <a:t>CLICK TO EDIT MASTER TITLE STYLE</a:t>
            </a:r>
            <a:endParaRPr lang="en-US" dirty="0"/>
          </a:p>
        </p:txBody>
      </p:sp>
      <p:sp>
        <p:nvSpPr>
          <p:cNvPr id="21" name="Subtitle 2"/>
          <p:cNvSpPr>
            <a:spLocks noGrp="1"/>
          </p:cNvSpPr>
          <p:nvPr>
            <p:ph type="subTitle" idx="1" hasCustomPrompt="1"/>
          </p:nvPr>
        </p:nvSpPr>
        <p:spPr>
          <a:xfrm>
            <a:off x="379413" y="703000"/>
            <a:ext cx="8449733" cy="302417"/>
          </a:xfrm>
          <a:prstGeom prst="rect">
            <a:avLst/>
          </a:prstGeom>
        </p:spPr>
        <p:txBody>
          <a:bodyPr lIns="0" tIns="0" rIns="0" bIns="0"/>
          <a:lstStyle>
            <a:lvl1pPr marL="0" indent="0" algn="l">
              <a:lnSpc>
                <a:spcPct val="100000"/>
              </a:lnSpc>
              <a:buNone/>
              <a:defRPr sz="1600">
                <a:solidFill>
                  <a:schemeClr val="bg2"/>
                </a:solidFill>
                <a:latin typeface="Architects Daughter"/>
                <a:cs typeface="Architects Daughte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1276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votal co-branded">
    <p:spTree>
      <p:nvGrpSpPr>
        <p:cNvPr id="1" name=""/>
        <p:cNvGrpSpPr/>
        <p:nvPr/>
      </p:nvGrpSpPr>
      <p:grpSpPr>
        <a:xfrm>
          <a:off x="0" y="0"/>
          <a:ext cx="0" cy="0"/>
          <a:chOff x="0" y="0"/>
          <a:chExt cx="0" cy="0"/>
        </a:xfrm>
      </p:grpSpPr>
      <p:sp>
        <p:nvSpPr>
          <p:cNvPr id="18" name="Content Placeholder 4"/>
          <p:cNvSpPr>
            <a:spLocks noGrp="1"/>
          </p:cNvSpPr>
          <p:nvPr>
            <p:ph sz="quarter" idx="10"/>
          </p:nvPr>
        </p:nvSpPr>
        <p:spPr>
          <a:xfrm>
            <a:off x="379413" y="1295399"/>
            <a:ext cx="8458200" cy="3235325"/>
          </a:xfrm>
          <a:prstGeom prst="rect">
            <a:avLst/>
          </a:prstGeom>
        </p:spPr>
        <p:txBody>
          <a:bodyPr vert="horz" lIns="0" tIns="0" rIns="0" bIns="0"/>
          <a:lstStyle>
            <a:lvl1pPr marL="228600" indent="-228600">
              <a:spcBef>
                <a:spcPts val="1200"/>
              </a:spcBef>
              <a:buClr>
                <a:schemeClr val="tx2"/>
              </a:buClr>
              <a:defRPr sz="2400">
                <a:solidFill>
                  <a:srgbClr val="717074"/>
                </a:solidFill>
              </a:defRPr>
            </a:lvl1pPr>
            <a:lvl2pPr>
              <a:spcBef>
                <a:spcPts val="300"/>
              </a:spcBef>
              <a:buClr>
                <a:schemeClr val="tx2"/>
              </a:buClr>
              <a:defRPr sz="2000">
                <a:solidFill>
                  <a:srgbClr val="717074"/>
                </a:solidFill>
              </a:defRPr>
            </a:lvl2pPr>
            <a:lvl3pPr marL="1084263" indent="-169863">
              <a:spcBef>
                <a:spcPts val="300"/>
              </a:spcBef>
              <a:buClr>
                <a:schemeClr val="tx2"/>
              </a:buClr>
              <a:defRPr sz="1600">
                <a:solidFill>
                  <a:srgbClr val="717074"/>
                </a:solidFill>
              </a:defRPr>
            </a:lvl3pPr>
            <a:lvl4pPr marL="1430338" indent="-168275">
              <a:spcBef>
                <a:spcPts val="300"/>
              </a:spcBef>
              <a:buClr>
                <a:schemeClr val="tx2"/>
              </a:buClr>
              <a:defRPr sz="1200">
                <a:solidFill>
                  <a:srgbClr val="717074"/>
                </a:solidFill>
              </a:defRPr>
            </a:lvl4pPr>
            <a:lvl5pPr marL="1770063" indent="-169863">
              <a:spcBef>
                <a:spcPts val="300"/>
              </a:spcBef>
              <a:buClr>
                <a:schemeClr val="tx2"/>
              </a:buClr>
              <a:buFont typeface="Arial"/>
              <a:buChar char="•"/>
              <a:defRPr sz="1100">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a:solidFill>
                  <a:schemeClr val="tx2"/>
                </a:solidFill>
                <a:latin typeface="Architects Daughter"/>
                <a:cs typeface="Architects Daughter"/>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379413" y="703000"/>
            <a:ext cx="8449733" cy="302417"/>
          </a:xfrm>
          <a:prstGeom prst="rect">
            <a:avLst/>
          </a:prstGeom>
        </p:spPr>
        <p:txBody>
          <a:bodyPr lIns="0" tIns="0" rIns="0" bIns="0"/>
          <a:lstStyle>
            <a:lvl1pPr marL="0" indent="0" algn="l">
              <a:lnSpc>
                <a:spcPct val="100000"/>
              </a:lnSpc>
              <a:buNone/>
              <a:defRPr sz="1600">
                <a:solidFill>
                  <a:schemeClr val="bg2"/>
                </a:solidFill>
                <a:latin typeface="Architects Daughter"/>
                <a:cs typeface="Architects Daughte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1" name="Picture 20" descr="Pivotal green.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6427" y="4629151"/>
            <a:ext cx="787466" cy="180528"/>
          </a:xfrm>
          <a:prstGeom prst="rect">
            <a:avLst/>
          </a:prstGeom>
        </p:spPr>
      </p:pic>
    </p:spTree>
    <p:extLst>
      <p:ext uri="{BB962C8B-B14F-4D97-AF65-F5344CB8AC3E}">
        <p14:creationId xmlns:p14="http://schemas.microsoft.com/office/powerpoint/2010/main" val="125977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Mware co-branded">
    <p:spTree>
      <p:nvGrpSpPr>
        <p:cNvPr id="1" name=""/>
        <p:cNvGrpSpPr/>
        <p:nvPr/>
      </p:nvGrpSpPr>
      <p:grpSpPr>
        <a:xfrm>
          <a:off x="0" y="0"/>
          <a:ext cx="0" cy="0"/>
          <a:chOff x="0" y="0"/>
          <a:chExt cx="0" cy="0"/>
        </a:xfrm>
      </p:grpSpPr>
      <p:pic>
        <p:nvPicPr>
          <p:cNvPr id="2" name="Picture 1" descr="VMware logo Gray.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6428" y="4629149"/>
            <a:ext cx="1045441" cy="158968"/>
          </a:xfrm>
          <a:prstGeom prst="rect">
            <a:avLst/>
          </a:prstGeom>
        </p:spPr>
      </p:pic>
      <p:sp>
        <p:nvSpPr>
          <p:cNvPr id="16" name="Content Placeholder 4"/>
          <p:cNvSpPr>
            <a:spLocks noGrp="1"/>
          </p:cNvSpPr>
          <p:nvPr>
            <p:ph sz="quarter" idx="10"/>
          </p:nvPr>
        </p:nvSpPr>
        <p:spPr>
          <a:xfrm>
            <a:off x="379413" y="1295399"/>
            <a:ext cx="8458200" cy="3235325"/>
          </a:xfrm>
          <a:prstGeom prst="rect">
            <a:avLst/>
          </a:prstGeom>
        </p:spPr>
        <p:txBody>
          <a:bodyPr vert="horz" lIns="0" tIns="0" rIns="0" bIns="0"/>
          <a:lstStyle>
            <a:lvl1pPr marL="228600" indent="-228600">
              <a:spcBef>
                <a:spcPts val="1200"/>
              </a:spcBef>
              <a:buClr>
                <a:schemeClr val="tx2"/>
              </a:buClr>
              <a:defRPr sz="2400">
                <a:solidFill>
                  <a:srgbClr val="717074"/>
                </a:solidFill>
              </a:defRPr>
            </a:lvl1pPr>
            <a:lvl2pPr>
              <a:spcBef>
                <a:spcPts val="300"/>
              </a:spcBef>
              <a:buClr>
                <a:schemeClr val="tx2"/>
              </a:buClr>
              <a:defRPr sz="2000">
                <a:solidFill>
                  <a:srgbClr val="717074"/>
                </a:solidFill>
              </a:defRPr>
            </a:lvl2pPr>
            <a:lvl3pPr marL="1084263" indent="-169863">
              <a:spcBef>
                <a:spcPts val="300"/>
              </a:spcBef>
              <a:buClr>
                <a:schemeClr val="tx2"/>
              </a:buClr>
              <a:defRPr sz="1600">
                <a:solidFill>
                  <a:srgbClr val="717074"/>
                </a:solidFill>
              </a:defRPr>
            </a:lvl3pPr>
            <a:lvl4pPr marL="1430338" indent="-168275">
              <a:spcBef>
                <a:spcPts val="300"/>
              </a:spcBef>
              <a:buClr>
                <a:schemeClr val="tx2"/>
              </a:buClr>
              <a:defRPr sz="1200">
                <a:solidFill>
                  <a:srgbClr val="717074"/>
                </a:solidFill>
              </a:defRPr>
            </a:lvl4pPr>
            <a:lvl5pPr marL="1770063" indent="-169863">
              <a:spcBef>
                <a:spcPts val="300"/>
              </a:spcBef>
              <a:buClr>
                <a:schemeClr val="tx2"/>
              </a:buClr>
              <a:buFont typeface="Arial"/>
              <a:buChar char="•"/>
              <a:defRPr sz="1100">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a:solidFill>
                  <a:schemeClr val="tx2"/>
                </a:solidFill>
                <a:latin typeface="Architects Daughter"/>
                <a:cs typeface="Architects Daughter"/>
              </a:defRPr>
            </a:lvl1pPr>
          </a:lstStyle>
          <a:p>
            <a:r>
              <a:rPr lang="en-US" dirty="0" smtClean="0"/>
              <a:t>CLICK TO EDIT MASTER TITLE STYLE</a:t>
            </a:r>
            <a:endParaRPr lang="en-US" dirty="0"/>
          </a:p>
        </p:txBody>
      </p:sp>
      <p:sp>
        <p:nvSpPr>
          <p:cNvPr id="18" name="Subtitle 2"/>
          <p:cNvSpPr>
            <a:spLocks noGrp="1"/>
          </p:cNvSpPr>
          <p:nvPr>
            <p:ph type="subTitle" idx="1" hasCustomPrompt="1"/>
          </p:nvPr>
        </p:nvSpPr>
        <p:spPr>
          <a:xfrm>
            <a:off x="379413" y="703000"/>
            <a:ext cx="8449733" cy="302417"/>
          </a:xfrm>
          <a:prstGeom prst="rect">
            <a:avLst/>
          </a:prstGeom>
        </p:spPr>
        <p:txBody>
          <a:bodyPr lIns="0" tIns="0" rIns="0" bIns="0"/>
          <a:lstStyle>
            <a:lvl1pPr marL="0" indent="0" algn="l">
              <a:lnSpc>
                <a:spcPct val="100000"/>
              </a:lnSpc>
              <a:buNone/>
              <a:defRPr sz="1600">
                <a:solidFill>
                  <a:schemeClr val="bg2"/>
                </a:solidFill>
                <a:latin typeface="Architects Daughter"/>
                <a:cs typeface="Architects Daughte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48141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CE co-branded">
    <p:spTree>
      <p:nvGrpSpPr>
        <p:cNvPr id="1" name=""/>
        <p:cNvGrpSpPr/>
        <p:nvPr/>
      </p:nvGrpSpPr>
      <p:grpSpPr>
        <a:xfrm>
          <a:off x="0" y="0"/>
          <a:ext cx="0" cy="0"/>
          <a:chOff x="0" y="0"/>
          <a:chExt cx="0" cy="0"/>
        </a:xfrm>
      </p:grpSpPr>
      <p:pic>
        <p:nvPicPr>
          <p:cNvPr id="2" name="Picture 1" descr="VC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6425" y="4622799"/>
            <a:ext cx="375707" cy="375707"/>
          </a:xfrm>
          <a:prstGeom prst="rect">
            <a:avLst/>
          </a:prstGeom>
        </p:spPr>
      </p:pic>
      <p:sp>
        <p:nvSpPr>
          <p:cNvPr id="19" name="Content Placeholder 4"/>
          <p:cNvSpPr>
            <a:spLocks noGrp="1"/>
          </p:cNvSpPr>
          <p:nvPr>
            <p:ph sz="quarter" idx="10"/>
          </p:nvPr>
        </p:nvSpPr>
        <p:spPr>
          <a:xfrm>
            <a:off x="379413" y="1295399"/>
            <a:ext cx="8458200" cy="3235325"/>
          </a:xfrm>
          <a:prstGeom prst="rect">
            <a:avLst/>
          </a:prstGeom>
        </p:spPr>
        <p:txBody>
          <a:bodyPr vert="horz" lIns="0" tIns="0" rIns="0" bIns="0"/>
          <a:lstStyle>
            <a:lvl1pPr marL="228600" indent="-228600">
              <a:spcBef>
                <a:spcPts val="1200"/>
              </a:spcBef>
              <a:buClr>
                <a:schemeClr val="tx2"/>
              </a:buClr>
              <a:defRPr sz="2400">
                <a:solidFill>
                  <a:srgbClr val="717074"/>
                </a:solidFill>
              </a:defRPr>
            </a:lvl1pPr>
            <a:lvl2pPr>
              <a:spcBef>
                <a:spcPts val="300"/>
              </a:spcBef>
              <a:buClr>
                <a:schemeClr val="tx2"/>
              </a:buClr>
              <a:defRPr sz="2000">
                <a:solidFill>
                  <a:srgbClr val="717074"/>
                </a:solidFill>
              </a:defRPr>
            </a:lvl2pPr>
            <a:lvl3pPr marL="1084263" indent="-169863">
              <a:spcBef>
                <a:spcPts val="300"/>
              </a:spcBef>
              <a:buClr>
                <a:schemeClr val="tx2"/>
              </a:buClr>
              <a:defRPr sz="1600">
                <a:solidFill>
                  <a:srgbClr val="717074"/>
                </a:solidFill>
              </a:defRPr>
            </a:lvl3pPr>
            <a:lvl4pPr marL="1430338" indent="-168275">
              <a:spcBef>
                <a:spcPts val="300"/>
              </a:spcBef>
              <a:buClr>
                <a:schemeClr val="tx2"/>
              </a:buClr>
              <a:defRPr sz="1200">
                <a:solidFill>
                  <a:srgbClr val="717074"/>
                </a:solidFill>
              </a:defRPr>
            </a:lvl4pPr>
            <a:lvl5pPr marL="1770063" indent="-169863">
              <a:spcBef>
                <a:spcPts val="300"/>
              </a:spcBef>
              <a:buClr>
                <a:schemeClr val="tx2"/>
              </a:buClr>
              <a:buFont typeface="Arial"/>
              <a:buChar char="•"/>
              <a:defRPr sz="1100">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a:solidFill>
                  <a:schemeClr val="tx2"/>
                </a:solidFill>
                <a:latin typeface="Architects Daughter"/>
                <a:cs typeface="Architects Daughter"/>
              </a:defRPr>
            </a:lvl1pPr>
          </a:lstStyle>
          <a:p>
            <a:r>
              <a:rPr lang="en-US" dirty="0" smtClean="0"/>
              <a:t>CLICK TO EDIT MASTER TITLE STYLE</a:t>
            </a:r>
            <a:endParaRPr lang="en-US" dirty="0"/>
          </a:p>
        </p:txBody>
      </p:sp>
      <p:sp>
        <p:nvSpPr>
          <p:cNvPr id="21" name="Subtitle 2"/>
          <p:cNvSpPr>
            <a:spLocks noGrp="1"/>
          </p:cNvSpPr>
          <p:nvPr>
            <p:ph type="subTitle" idx="1" hasCustomPrompt="1"/>
          </p:nvPr>
        </p:nvSpPr>
        <p:spPr>
          <a:xfrm>
            <a:off x="379413" y="703000"/>
            <a:ext cx="8449733" cy="302417"/>
          </a:xfrm>
          <a:prstGeom prst="rect">
            <a:avLst/>
          </a:prstGeom>
        </p:spPr>
        <p:txBody>
          <a:bodyPr lIns="0" tIns="0" rIns="0" bIns="0"/>
          <a:lstStyle>
            <a:lvl1pPr marL="0" indent="0" algn="l">
              <a:lnSpc>
                <a:spcPct val="100000"/>
              </a:lnSpc>
              <a:buNone/>
              <a:defRPr sz="1600">
                <a:solidFill>
                  <a:schemeClr val="bg2"/>
                </a:solidFill>
                <a:latin typeface="Architects Daughter"/>
                <a:cs typeface="Architects Daughte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816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End slide">
    <p:bg>
      <p:bgPr>
        <a:solidFill>
          <a:schemeClr val="accent1"/>
        </a:solidFill>
        <a:effectLst/>
      </p:bgPr>
    </p:bg>
    <p:spTree>
      <p:nvGrpSpPr>
        <p:cNvPr id="1" name=""/>
        <p:cNvGrpSpPr/>
        <p:nvPr/>
      </p:nvGrpSpPr>
      <p:grpSpPr>
        <a:xfrm>
          <a:off x="0" y="0"/>
          <a:ext cx="0" cy="0"/>
          <a:chOff x="0" y="0"/>
          <a:chExt cx="0" cy="0"/>
        </a:xfrm>
      </p:grpSpPr>
      <p:pic>
        <p:nvPicPr>
          <p:cNvPr id="3" name="Picture 2" descr="EMC logo white_300dpi.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02997" y="1657351"/>
            <a:ext cx="4899905" cy="1581470"/>
          </a:xfrm>
          <a:prstGeom prst="rect">
            <a:avLst/>
          </a:prstGeom>
        </p:spPr>
      </p:pic>
    </p:spTree>
    <p:extLst>
      <p:ext uri="{BB962C8B-B14F-4D97-AF65-F5344CB8AC3E}">
        <p14:creationId xmlns:p14="http://schemas.microsoft.com/office/powerpoint/2010/main" val="97555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Layout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63996" y="363539"/>
            <a:ext cx="5175204" cy="1751012"/>
          </a:xfrm>
          <a:prstGeom prst="rect">
            <a:avLst/>
          </a:prstGeom>
        </p:spPr>
        <p:txBody>
          <a:bodyPr lIns="0" tIns="0" rIns="0" bIns="0" anchor="b" anchorCtr="0"/>
          <a:lstStyle>
            <a:lvl1pPr algn="l">
              <a:lnSpc>
                <a:spcPct val="100000"/>
              </a:lnSpc>
              <a:defRPr sz="4000">
                <a:solidFill>
                  <a:schemeClr val="tx2"/>
                </a:solidFill>
                <a:latin typeface="Architects Daughter"/>
                <a:cs typeface="Architects Daughter"/>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663996" y="2440781"/>
            <a:ext cx="5175204" cy="816769"/>
          </a:xfrm>
          <a:prstGeom prst="rect">
            <a:avLst/>
          </a:prstGeom>
        </p:spPr>
        <p:txBody>
          <a:bodyPr lIns="0" tIns="0" rIns="0" bIns="0"/>
          <a:lstStyle>
            <a:lvl1pPr marL="0" indent="0" algn="l">
              <a:lnSpc>
                <a:spcPct val="100000"/>
              </a:lnSpc>
              <a:buNone/>
              <a:defRPr sz="2400">
                <a:solidFill>
                  <a:srgbClr val="717074"/>
                </a:solidFill>
                <a:latin typeface="Architects Daughter"/>
                <a:cs typeface="Architects Daughte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Picture Placeholder 2"/>
          <p:cNvSpPr>
            <a:spLocks noGrp="1"/>
          </p:cNvSpPr>
          <p:nvPr>
            <p:ph type="pic" idx="11"/>
          </p:nvPr>
        </p:nvSpPr>
        <p:spPr>
          <a:xfrm>
            <a:off x="0" y="2380"/>
            <a:ext cx="3276600" cy="5141120"/>
          </a:xfrm>
          <a:prstGeom prst="rect">
            <a:avLst/>
          </a:prstGeom>
        </p:spPr>
        <p:txBody>
          <a:bodyPr/>
          <a:lstStyle>
            <a:lvl1pPr marL="0" indent="0">
              <a:buNone/>
              <a:defRPr sz="1800">
                <a:solidFill>
                  <a:schemeClr val="bg2"/>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Content Placeholder 4"/>
          <p:cNvSpPr>
            <a:spLocks noGrp="1"/>
          </p:cNvSpPr>
          <p:nvPr>
            <p:ph sz="quarter" idx="10"/>
          </p:nvPr>
        </p:nvSpPr>
        <p:spPr>
          <a:xfrm>
            <a:off x="3663996" y="3332938"/>
            <a:ext cx="5175204" cy="357957"/>
          </a:xfrm>
          <a:prstGeom prst="rect">
            <a:avLst/>
          </a:prstGeom>
        </p:spPr>
        <p:txBody>
          <a:bodyPr vert="horz" lIns="0" tIns="0" rIns="0" bIns="0"/>
          <a:lstStyle>
            <a:lvl1pPr marL="0" indent="0">
              <a:lnSpc>
                <a:spcPct val="100000"/>
              </a:lnSpc>
              <a:spcBef>
                <a:spcPts val="1200"/>
              </a:spcBef>
              <a:buClr>
                <a:schemeClr val="tx2"/>
              </a:buClr>
              <a:buNone/>
              <a:defRPr sz="1800">
                <a:solidFill>
                  <a:srgbClr val="717074"/>
                </a:solidFill>
                <a:latin typeface="+mn-lt"/>
              </a:defRPr>
            </a:lvl1pPr>
            <a:lvl2pPr>
              <a:spcBef>
                <a:spcPts val="300"/>
              </a:spcBef>
              <a:buClr>
                <a:schemeClr val="tx2"/>
              </a:buClr>
              <a:defRPr sz="2000">
                <a:solidFill>
                  <a:srgbClr val="717074"/>
                </a:solidFill>
                <a:latin typeface="+mn-lt"/>
              </a:defRPr>
            </a:lvl2pPr>
            <a:lvl3pPr marL="1084263" indent="-169863">
              <a:spcBef>
                <a:spcPts val="300"/>
              </a:spcBef>
              <a:buClr>
                <a:schemeClr val="tx2"/>
              </a:buClr>
              <a:defRPr sz="1600">
                <a:solidFill>
                  <a:srgbClr val="717074"/>
                </a:solidFill>
                <a:latin typeface="+mn-lt"/>
              </a:defRPr>
            </a:lvl3pPr>
            <a:lvl4pPr marL="1430338" indent="-168275">
              <a:spcBef>
                <a:spcPts val="300"/>
              </a:spcBef>
              <a:buClr>
                <a:schemeClr val="tx2"/>
              </a:buClr>
              <a:defRPr sz="1200">
                <a:solidFill>
                  <a:srgbClr val="717074"/>
                </a:solidFill>
                <a:latin typeface="+mn-lt"/>
              </a:defRPr>
            </a:lvl4pPr>
            <a:lvl5pPr marL="1770063" indent="-169863">
              <a:spcBef>
                <a:spcPts val="300"/>
              </a:spcBef>
              <a:buClr>
                <a:schemeClr val="tx2"/>
              </a:buClr>
              <a:buFont typeface="Arial"/>
              <a:buChar char="•"/>
              <a:defRPr sz="1100">
                <a:solidFill>
                  <a:srgbClr val="717074"/>
                </a:solidFill>
                <a:latin typeface="+mn-lt"/>
              </a:defRPr>
            </a:lvl5pPr>
          </a:lstStyle>
          <a:p>
            <a:pPr lvl="0"/>
            <a:r>
              <a:rPr lang="en-US" smtClean="0"/>
              <a:t>Click to edit Master text styles</a:t>
            </a:r>
          </a:p>
        </p:txBody>
      </p:sp>
    </p:spTree>
    <p:extLst>
      <p:ext uri="{BB962C8B-B14F-4D97-AF65-F5344CB8AC3E}">
        <p14:creationId xmlns:p14="http://schemas.microsoft.com/office/powerpoint/2010/main" val="396434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Layout 1">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379413" y="3886200"/>
            <a:ext cx="8383588" cy="413989"/>
          </a:xfrm>
          <a:prstGeom prst="rect">
            <a:avLst/>
          </a:prstGeom>
        </p:spPr>
        <p:txBody>
          <a:bodyPr lIns="0" tIns="0" rIns="0" bIns="0" anchor="b" anchorCtr="0"/>
          <a:lstStyle>
            <a:lvl1pPr algn="l">
              <a:lnSpc>
                <a:spcPct val="100000"/>
              </a:lnSpc>
              <a:defRPr sz="3200">
                <a:solidFill>
                  <a:schemeClr val="tx2"/>
                </a:solidFill>
                <a:latin typeface="Architects Daughter"/>
                <a:cs typeface="Architects Daughter"/>
              </a:defRPr>
            </a:lvl1pPr>
          </a:lstStyle>
          <a:p>
            <a:r>
              <a:rPr lang="en-US" dirty="0" smtClean="0"/>
              <a:t>CLICK TO EDIT MASTER TITLE STYLE</a:t>
            </a:r>
            <a:endParaRPr lang="en-US" dirty="0"/>
          </a:p>
        </p:txBody>
      </p:sp>
      <p:sp>
        <p:nvSpPr>
          <p:cNvPr id="9" name="Subtitle 2"/>
          <p:cNvSpPr>
            <a:spLocks noGrp="1"/>
          </p:cNvSpPr>
          <p:nvPr>
            <p:ph type="subTitle" idx="1" hasCustomPrompt="1"/>
          </p:nvPr>
        </p:nvSpPr>
        <p:spPr>
          <a:xfrm>
            <a:off x="379412" y="4343400"/>
            <a:ext cx="8383587" cy="269994"/>
          </a:xfrm>
          <a:prstGeom prst="rect">
            <a:avLst/>
          </a:prstGeom>
        </p:spPr>
        <p:txBody>
          <a:bodyPr lIns="0" tIns="0" rIns="0" bIns="0"/>
          <a:lstStyle>
            <a:lvl1pPr marL="0" indent="0" algn="l">
              <a:lnSpc>
                <a:spcPct val="100000"/>
              </a:lnSpc>
              <a:buNone/>
              <a:defRPr sz="1600">
                <a:solidFill>
                  <a:schemeClr val="bg2"/>
                </a:solidFill>
                <a:latin typeface="Architects Daughter"/>
                <a:cs typeface="Architects Daughte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Box 4"/>
          <p:cNvSpPr txBox="1"/>
          <p:nvPr userDrawn="1"/>
        </p:nvSpPr>
        <p:spPr bwMode="gray">
          <a:xfrm>
            <a:off x="366714" y="5033041"/>
            <a:ext cx="2213008" cy="92333"/>
          </a:xfrm>
          <a:prstGeom prst="rect">
            <a:avLst/>
          </a:prstGeom>
          <a:noFill/>
        </p:spPr>
        <p:txBody>
          <a:bodyPr wrap="none" lIns="0" tIns="0" rIns="0" bIns="0" rtlCol="0">
            <a:spAutoFit/>
          </a:bodyPr>
          <a:lstStyle/>
          <a:p>
            <a:pPr>
              <a:defRPr/>
            </a:pPr>
            <a:r>
              <a:rPr lang="en-US" sz="600" dirty="0">
                <a:solidFill>
                  <a:schemeClr val="bg1">
                    <a:lumMod val="65000"/>
                  </a:schemeClr>
                </a:solidFill>
              </a:rPr>
              <a:t>© Copyright 2015 EMC Corporation. All rights reserved.</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297" y="4720135"/>
            <a:ext cx="592235" cy="423365"/>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5207" y="4682254"/>
            <a:ext cx="645225" cy="461246"/>
          </a:xfrm>
          <a:prstGeom prst="rect">
            <a:avLst/>
          </a:prstGeom>
        </p:spPr>
      </p:pic>
    </p:spTree>
    <p:extLst>
      <p:ext uri="{BB962C8B-B14F-4D97-AF65-F5344CB8AC3E}">
        <p14:creationId xmlns:p14="http://schemas.microsoft.com/office/powerpoint/2010/main" val="409415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Layout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63996" y="363539"/>
            <a:ext cx="5175204" cy="1751012"/>
          </a:xfrm>
          <a:prstGeom prst="rect">
            <a:avLst/>
          </a:prstGeom>
        </p:spPr>
        <p:txBody>
          <a:bodyPr lIns="0" tIns="0" rIns="0" bIns="0" anchor="b" anchorCtr="0"/>
          <a:lstStyle>
            <a:lvl1pPr algn="l">
              <a:lnSpc>
                <a:spcPct val="100000"/>
              </a:lnSpc>
              <a:defRPr sz="4000">
                <a:solidFill>
                  <a:schemeClr val="tx2"/>
                </a:solidFill>
                <a:latin typeface="Architects Daughter"/>
                <a:cs typeface="Architects Daughter"/>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663996" y="2440781"/>
            <a:ext cx="5175204" cy="816769"/>
          </a:xfrm>
          <a:prstGeom prst="rect">
            <a:avLst/>
          </a:prstGeom>
        </p:spPr>
        <p:txBody>
          <a:bodyPr lIns="0" tIns="0" rIns="0" bIns="0"/>
          <a:lstStyle>
            <a:lvl1pPr marL="0" indent="0" algn="l">
              <a:lnSpc>
                <a:spcPct val="100000"/>
              </a:lnSpc>
              <a:buNone/>
              <a:defRPr sz="2400">
                <a:solidFill>
                  <a:srgbClr val="717074"/>
                </a:solidFill>
                <a:latin typeface="Architects Daughter"/>
                <a:cs typeface="Architects Daughte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Picture Placeholder 2"/>
          <p:cNvSpPr>
            <a:spLocks noGrp="1"/>
          </p:cNvSpPr>
          <p:nvPr>
            <p:ph type="pic" idx="11"/>
          </p:nvPr>
        </p:nvSpPr>
        <p:spPr>
          <a:xfrm>
            <a:off x="0" y="2380"/>
            <a:ext cx="3276600" cy="5141120"/>
          </a:xfrm>
          <a:prstGeom prst="rect">
            <a:avLst/>
          </a:prstGeom>
        </p:spPr>
        <p:txBody>
          <a:bodyPr/>
          <a:lstStyle>
            <a:lvl1pPr marL="0" indent="0">
              <a:buNone/>
              <a:defRPr sz="1800">
                <a:solidFill>
                  <a:schemeClr val="bg2"/>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Content Placeholder 4"/>
          <p:cNvSpPr>
            <a:spLocks noGrp="1"/>
          </p:cNvSpPr>
          <p:nvPr>
            <p:ph sz="quarter" idx="10"/>
          </p:nvPr>
        </p:nvSpPr>
        <p:spPr>
          <a:xfrm>
            <a:off x="3663996" y="3332938"/>
            <a:ext cx="5175204" cy="357957"/>
          </a:xfrm>
          <a:prstGeom prst="rect">
            <a:avLst/>
          </a:prstGeom>
        </p:spPr>
        <p:txBody>
          <a:bodyPr vert="horz" lIns="0" tIns="0" rIns="0" bIns="0"/>
          <a:lstStyle>
            <a:lvl1pPr marL="0" indent="0">
              <a:lnSpc>
                <a:spcPct val="100000"/>
              </a:lnSpc>
              <a:spcBef>
                <a:spcPts val="1200"/>
              </a:spcBef>
              <a:buClr>
                <a:schemeClr val="tx2"/>
              </a:buClr>
              <a:buNone/>
              <a:defRPr sz="1800">
                <a:solidFill>
                  <a:srgbClr val="717074"/>
                </a:solidFill>
                <a:latin typeface="+mn-lt"/>
              </a:defRPr>
            </a:lvl1pPr>
            <a:lvl2pPr>
              <a:spcBef>
                <a:spcPts val="300"/>
              </a:spcBef>
              <a:buClr>
                <a:schemeClr val="tx2"/>
              </a:buClr>
              <a:defRPr sz="2000">
                <a:solidFill>
                  <a:srgbClr val="717074"/>
                </a:solidFill>
                <a:latin typeface="+mn-lt"/>
              </a:defRPr>
            </a:lvl2pPr>
            <a:lvl3pPr marL="1084263" indent="-169863">
              <a:spcBef>
                <a:spcPts val="300"/>
              </a:spcBef>
              <a:buClr>
                <a:schemeClr val="tx2"/>
              </a:buClr>
              <a:defRPr sz="1600">
                <a:solidFill>
                  <a:srgbClr val="717074"/>
                </a:solidFill>
                <a:latin typeface="+mn-lt"/>
              </a:defRPr>
            </a:lvl3pPr>
            <a:lvl4pPr marL="1430338" indent="-168275">
              <a:spcBef>
                <a:spcPts val="300"/>
              </a:spcBef>
              <a:buClr>
                <a:schemeClr val="tx2"/>
              </a:buClr>
              <a:defRPr sz="1200">
                <a:solidFill>
                  <a:srgbClr val="717074"/>
                </a:solidFill>
                <a:latin typeface="+mn-lt"/>
              </a:defRPr>
            </a:lvl4pPr>
            <a:lvl5pPr marL="1770063" indent="-169863">
              <a:spcBef>
                <a:spcPts val="300"/>
              </a:spcBef>
              <a:buClr>
                <a:schemeClr val="tx2"/>
              </a:buClr>
              <a:buFont typeface="Arial"/>
              <a:buChar char="•"/>
              <a:defRPr sz="1100">
                <a:solidFill>
                  <a:srgbClr val="717074"/>
                </a:solidFill>
                <a:latin typeface="+mn-lt"/>
              </a:defRPr>
            </a:lvl5pPr>
          </a:lstStyle>
          <a:p>
            <a:pPr lvl="0"/>
            <a:r>
              <a:rPr lang="en-US" smtClean="0"/>
              <a:t>Click to edit Master text styles</a:t>
            </a:r>
          </a:p>
        </p:txBody>
      </p:sp>
    </p:spTree>
    <p:extLst>
      <p:ext uri="{BB962C8B-B14F-4D97-AF65-F5344CB8AC3E}">
        <p14:creationId xmlns:p14="http://schemas.microsoft.com/office/powerpoint/2010/main" val="338500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2" name="Rectangle 1"/>
          <p:cNvSpPr/>
          <p:nvPr userDrawn="1"/>
        </p:nvSpPr>
        <p:spPr>
          <a:xfrm>
            <a:off x="0" y="4731990"/>
            <a:ext cx="9144000" cy="417860"/>
          </a:xfrm>
          <a:prstGeom prst="rect">
            <a:avLst/>
          </a:prstGeom>
          <a:solidFill>
            <a:srgbClr val="FF00FF"/>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userDrawn="1"/>
        </p:nvSpPr>
        <p:spPr>
          <a:xfrm>
            <a:off x="8801100" y="5033041"/>
            <a:ext cx="285750" cy="92333"/>
          </a:xfrm>
          <a:prstGeom prst="rect">
            <a:avLst/>
          </a:prstGeom>
          <a:noFill/>
        </p:spPr>
        <p:txBody>
          <a:bodyPr wrap="square" lIns="0" tIns="0" rIns="0" bIns="0" rtlCol="0">
            <a:spAutoFit/>
          </a:bodyPr>
          <a:lstStyle>
            <a:defPPr>
              <a:defRPr lang="en-US"/>
            </a:defPPr>
            <a:lvl1pPr marR="0" indent="0" fontAlgn="auto">
              <a:lnSpc>
                <a:spcPct val="100000"/>
              </a:lnSpc>
              <a:spcBef>
                <a:spcPts val="0"/>
              </a:spcBef>
              <a:spcAft>
                <a:spcPts val="0"/>
              </a:spcAft>
              <a:buClrTx/>
              <a:buSzTx/>
              <a:buFontTx/>
              <a:buNone/>
              <a:tabLst/>
              <a:defRPr sz="600">
                <a:solidFill>
                  <a:schemeClr val="bg2"/>
                </a:solidFill>
              </a:defRPr>
            </a:lvl1pPr>
          </a:lstStyle>
          <a:p>
            <a:pPr algn="r" defTabSz="457200"/>
            <a:fld id="{61F684CE-B7BB-4223-BA2B-B47808B845F1}" type="slidenum">
              <a:rPr lang="en-US" smtClean="0">
                <a:solidFill>
                  <a:schemeClr val="bg1"/>
                </a:solidFill>
              </a:rPr>
              <a:pPr algn="r" defTabSz="457200"/>
              <a:t>‹#›</a:t>
            </a:fld>
            <a:endParaRPr lang="en-US" dirty="0" smtClean="0">
              <a:solidFill>
                <a:schemeClr val="bg1"/>
              </a:solidFill>
            </a:endParaRPr>
          </a:p>
        </p:txBody>
      </p:sp>
      <p:sp>
        <p:nvSpPr>
          <p:cNvPr id="4" name="TextBox 3"/>
          <p:cNvSpPr txBox="1"/>
          <p:nvPr userDrawn="1"/>
        </p:nvSpPr>
        <p:spPr bwMode="gray">
          <a:xfrm>
            <a:off x="366714" y="5033041"/>
            <a:ext cx="2213008" cy="92333"/>
          </a:xfrm>
          <a:prstGeom prst="rect">
            <a:avLst/>
          </a:prstGeom>
          <a:noFill/>
        </p:spPr>
        <p:txBody>
          <a:bodyPr wrap="none" lIns="0" tIns="0" rIns="0" bIns="0" rtlCol="0">
            <a:spAutoFit/>
          </a:bodyPr>
          <a:lstStyle/>
          <a:p>
            <a:pPr>
              <a:defRPr/>
            </a:pPr>
            <a:r>
              <a:rPr lang="en-US" sz="600" dirty="0">
                <a:solidFill>
                  <a:schemeClr val="bg1"/>
                </a:solidFill>
              </a:rPr>
              <a:t>© Copyright 2015 EMC Corporation. All rights reserved.</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298" y="4731990"/>
            <a:ext cx="592235" cy="423365"/>
          </a:xfrm>
          <a:prstGeom prst="rect">
            <a:avLst/>
          </a:prstGeom>
        </p:spPr>
      </p:pic>
    </p:spTree>
    <p:extLst>
      <p:ext uri="{BB962C8B-B14F-4D97-AF65-F5344CB8AC3E}">
        <p14:creationId xmlns:p14="http://schemas.microsoft.com/office/powerpoint/2010/main" val="216091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79413" y="990600"/>
            <a:ext cx="8458200" cy="3429000"/>
          </a:xfrm>
          <a:prstGeom prst="rect">
            <a:avLst/>
          </a:prstGeom>
        </p:spPr>
        <p:txBody>
          <a:bodyPr vert="horz" lIns="0" tIns="0" rIns="0" bIns="0"/>
          <a:lstStyle>
            <a:lvl1pPr marL="228600" indent="-228600">
              <a:spcBef>
                <a:spcPts val="1200"/>
              </a:spcBef>
              <a:buClr>
                <a:schemeClr val="tx2"/>
              </a:buClr>
              <a:defRPr sz="2400">
                <a:solidFill>
                  <a:schemeClr val="bg2"/>
                </a:solidFill>
              </a:defRPr>
            </a:lvl1pPr>
            <a:lvl2pPr>
              <a:spcBef>
                <a:spcPts val="300"/>
              </a:spcBef>
              <a:buClr>
                <a:schemeClr val="tx2"/>
              </a:buClr>
              <a:defRPr sz="2000">
                <a:solidFill>
                  <a:schemeClr val="bg2"/>
                </a:solidFill>
              </a:defRPr>
            </a:lvl2pPr>
            <a:lvl3pPr marL="1084263" indent="-169863">
              <a:spcBef>
                <a:spcPts val="300"/>
              </a:spcBef>
              <a:buClr>
                <a:schemeClr val="tx2"/>
              </a:buClr>
              <a:defRPr sz="1600">
                <a:solidFill>
                  <a:schemeClr val="bg2"/>
                </a:solidFill>
              </a:defRPr>
            </a:lvl3pPr>
            <a:lvl4pPr marL="1430338" indent="-168275">
              <a:spcBef>
                <a:spcPts val="300"/>
              </a:spcBef>
              <a:buClr>
                <a:schemeClr val="tx2"/>
              </a:buClr>
              <a:defRPr sz="1200">
                <a:solidFill>
                  <a:schemeClr val="bg2"/>
                </a:solidFill>
              </a:defRPr>
            </a:lvl4pPr>
            <a:lvl5pPr marL="1770063" indent="-169863">
              <a:spcBef>
                <a:spcPts val="300"/>
              </a:spcBef>
              <a:buClr>
                <a:schemeClr val="tx2"/>
              </a:buClr>
              <a:buFont typeface="Arial"/>
              <a:buChar char="•"/>
              <a:defRPr sz="11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a:solidFill>
                  <a:schemeClr val="tx2"/>
                </a:solidFill>
                <a:latin typeface="Architects Daughter"/>
                <a:cs typeface="Architects Daughte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810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a:solidFill>
                  <a:schemeClr val="tx2"/>
                </a:solidFill>
                <a:latin typeface="Architects Daughter"/>
                <a:cs typeface="Architects Daughter"/>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105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79413" y="703000"/>
            <a:ext cx="8449733" cy="302417"/>
          </a:xfrm>
          <a:prstGeom prst="rect">
            <a:avLst/>
          </a:prstGeom>
        </p:spPr>
        <p:txBody>
          <a:bodyPr lIns="0" tIns="0" rIns="0" bIns="0"/>
          <a:lstStyle>
            <a:lvl1pPr marL="0" indent="0" algn="l">
              <a:lnSpc>
                <a:spcPct val="100000"/>
              </a:lnSpc>
              <a:buNone/>
              <a:defRPr sz="1600">
                <a:solidFill>
                  <a:schemeClr val="bg2"/>
                </a:solidFill>
                <a:latin typeface="Architects Daughter"/>
                <a:cs typeface="Architects Daughte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a:solidFill>
                  <a:schemeClr val="tx2"/>
                </a:solidFill>
                <a:latin typeface="Architects Daughter"/>
                <a:cs typeface="Architects Daughte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84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79413" y="1295399"/>
            <a:ext cx="8458200" cy="3235325"/>
          </a:xfrm>
          <a:prstGeom prst="rect">
            <a:avLst/>
          </a:prstGeom>
        </p:spPr>
        <p:txBody>
          <a:bodyPr vert="horz" lIns="0" tIns="0" rIns="0" bIns="0"/>
          <a:lstStyle>
            <a:lvl1pPr marL="228600" indent="-228600">
              <a:spcBef>
                <a:spcPts val="1200"/>
              </a:spcBef>
              <a:buClr>
                <a:schemeClr val="tx2"/>
              </a:buClr>
              <a:defRPr sz="2400">
                <a:solidFill>
                  <a:srgbClr val="717074"/>
                </a:solidFill>
              </a:defRPr>
            </a:lvl1pPr>
            <a:lvl2pPr>
              <a:spcBef>
                <a:spcPts val="300"/>
              </a:spcBef>
              <a:buClr>
                <a:schemeClr val="tx2"/>
              </a:buClr>
              <a:defRPr sz="2000">
                <a:solidFill>
                  <a:srgbClr val="717074"/>
                </a:solidFill>
              </a:defRPr>
            </a:lvl2pPr>
            <a:lvl3pPr marL="1084263" indent="-169863">
              <a:spcBef>
                <a:spcPts val="300"/>
              </a:spcBef>
              <a:buClr>
                <a:schemeClr val="tx2"/>
              </a:buClr>
              <a:defRPr sz="1600">
                <a:solidFill>
                  <a:srgbClr val="717074"/>
                </a:solidFill>
              </a:defRPr>
            </a:lvl3pPr>
            <a:lvl4pPr marL="1430338" indent="-168275">
              <a:spcBef>
                <a:spcPts val="300"/>
              </a:spcBef>
              <a:buClr>
                <a:schemeClr val="tx2"/>
              </a:buClr>
              <a:defRPr sz="1200">
                <a:solidFill>
                  <a:srgbClr val="717074"/>
                </a:solidFill>
              </a:defRPr>
            </a:lvl4pPr>
            <a:lvl5pPr marL="1770063" indent="-169863">
              <a:spcBef>
                <a:spcPts val="300"/>
              </a:spcBef>
              <a:buClr>
                <a:schemeClr val="tx2"/>
              </a:buClr>
              <a:buFont typeface="Arial"/>
              <a:buChar char="•"/>
              <a:defRPr sz="1100">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a:solidFill>
                  <a:schemeClr val="tx2"/>
                </a:solidFill>
                <a:latin typeface="Architects Daughter"/>
                <a:cs typeface="Architects Daughter"/>
              </a:defRPr>
            </a:lvl1pPr>
          </a:lstStyle>
          <a:p>
            <a:r>
              <a:rPr lang="en-US" dirty="0" smtClean="0"/>
              <a:t>CLICK TO EDIT MASTER TITLE STYLE</a:t>
            </a:r>
            <a:endParaRPr lang="en-US" dirty="0"/>
          </a:p>
        </p:txBody>
      </p:sp>
      <p:sp>
        <p:nvSpPr>
          <p:cNvPr id="8" name="Subtitle 2"/>
          <p:cNvSpPr>
            <a:spLocks noGrp="1"/>
          </p:cNvSpPr>
          <p:nvPr>
            <p:ph type="subTitle" idx="1" hasCustomPrompt="1"/>
          </p:nvPr>
        </p:nvSpPr>
        <p:spPr>
          <a:xfrm>
            <a:off x="379413" y="703000"/>
            <a:ext cx="8449733" cy="302417"/>
          </a:xfrm>
          <a:prstGeom prst="rect">
            <a:avLst/>
          </a:prstGeom>
        </p:spPr>
        <p:txBody>
          <a:bodyPr lIns="0" tIns="0" rIns="0" bIns="0"/>
          <a:lstStyle>
            <a:lvl1pPr marL="0" indent="0" algn="l">
              <a:lnSpc>
                <a:spcPct val="100000"/>
              </a:lnSpc>
              <a:buNone/>
              <a:defRPr sz="1600">
                <a:solidFill>
                  <a:schemeClr val="bg2"/>
                </a:solidFill>
                <a:latin typeface="Architects Daughter"/>
                <a:cs typeface="Architects Daughte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Rectangle 5"/>
          <p:cNvSpPr/>
          <p:nvPr userDrawn="1"/>
        </p:nvSpPr>
        <p:spPr>
          <a:xfrm>
            <a:off x="0" y="4731990"/>
            <a:ext cx="9144000" cy="417860"/>
          </a:xfrm>
          <a:prstGeom prst="rect">
            <a:avLst/>
          </a:prstGeom>
          <a:solidFill>
            <a:schemeClr val="bg2">
              <a:lumMod val="20000"/>
              <a:lumOff val="80000"/>
            </a:schemeClr>
          </a:solid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bwMode="gray">
          <a:xfrm>
            <a:off x="366714" y="5033041"/>
            <a:ext cx="2213008" cy="92333"/>
          </a:xfrm>
          <a:prstGeom prst="rect">
            <a:avLst/>
          </a:prstGeom>
          <a:noFill/>
        </p:spPr>
        <p:txBody>
          <a:bodyPr wrap="none" lIns="0" tIns="0" rIns="0" bIns="0" rtlCol="0">
            <a:spAutoFit/>
          </a:bodyPr>
          <a:lstStyle/>
          <a:p>
            <a:pPr>
              <a:defRPr/>
            </a:pPr>
            <a:r>
              <a:rPr lang="en-US" sz="600" dirty="0">
                <a:solidFill>
                  <a:schemeClr val="bg1"/>
                </a:solidFill>
              </a:rPr>
              <a:t>© </a:t>
            </a:r>
            <a:r>
              <a:rPr lang="en-US" sz="600" dirty="0">
                <a:solidFill>
                  <a:schemeClr val="tx1"/>
                </a:solidFill>
              </a:rPr>
              <a:t>Copyright 2015 EMC Corporation. All rights reserved.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298" y="4731990"/>
            <a:ext cx="592235" cy="423365"/>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4368" y="4743599"/>
            <a:ext cx="575994" cy="411755"/>
          </a:xfrm>
          <a:prstGeom prst="rect">
            <a:avLst/>
          </a:prstGeom>
        </p:spPr>
      </p:pic>
    </p:spTree>
    <p:extLst>
      <p:ext uri="{BB962C8B-B14F-4D97-AF65-F5344CB8AC3E}">
        <p14:creationId xmlns:p14="http://schemas.microsoft.com/office/powerpoint/2010/main" val="110296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graphic area on lef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743200" y="990599"/>
            <a:ext cx="6096000" cy="3548064"/>
          </a:xfrm>
          <a:prstGeom prst="rect">
            <a:avLst/>
          </a:prstGeom>
        </p:spPr>
        <p:txBody>
          <a:bodyPr vert="horz" lIns="0" tIns="0" rIns="0" bIns="0"/>
          <a:lstStyle>
            <a:lvl1pPr marL="228600" indent="-228600">
              <a:spcBef>
                <a:spcPts val="1200"/>
              </a:spcBef>
              <a:buClr>
                <a:schemeClr val="tx2"/>
              </a:buClr>
              <a:defRPr sz="2400">
                <a:solidFill>
                  <a:srgbClr val="717074"/>
                </a:solidFill>
                <a:latin typeface="+mn-lt"/>
              </a:defRPr>
            </a:lvl1pPr>
            <a:lvl2pPr>
              <a:spcBef>
                <a:spcPts val="300"/>
              </a:spcBef>
              <a:buClr>
                <a:schemeClr val="tx2"/>
              </a:buClr>
              <a:defRPr sz="2000">
                <a:solidFill>
                  <a:srgbClr val="717074"/>
                </a:solidFill>
                <a:latin typeface="+mn-lt"/>
              </a:defRPr>
            </a:lvl2pPr>
            <a:lvl3pPr marL="1084263" indent="-169863">
              <a:spcBef>
                <a:spcPts val="300"/>
              </a:spcBef>
              <a:buClr>
                <a:schemeClr val="tx2"/>
              </a:buClr>
              <a:defRPr sz="1600">
                <a:solidFill>
                  <a:srgbClr val="717074"/>
                </a:solidFill>
                <a:latin typeface="+mn-lt"/>
              </a:defRPr>
            </a:lvl3pPr>
            <a:lvl4pPr marL="1430338" indent="-168275">
              <a:spcBef>
                <a:spcPts val="300"/>
              </a:spcBef>
              <a:buClr>
                <a:schemeClr val="tx2"/>
              </a:buClr>
              <a:defRPr sz="1200">
                <a:solidFill>
                  <a:srgbClr val="717074"/>
                </a:solidFill>
                <a:latin typeface="+mn-lt"/>
              </a:defRPr>
            </a:lvl4pPr>
            <a:lvl5pPr marL="1770063" indent="-169863">
              <a:spcBef>
                <a:spcPts val="300"/>
              </a:spcBef>
              <a:buClr>
                <a:schemeClr val="tx2"/>
              </a:buClr>
              <a:buFont typeface="Arial"/>
              <a:buChar char="•"/>
              <a:defRPr sz="1100">
                <a:solidFill>
                  <a:srgbClr val="717074"/>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2"/>
          <p:cNvSpPr>
            <a:spLocks noGrp="1"/>
          </p:cNvSpPr>
          <p:nvPr>
            <p:ph type="pic" idx="11"/>
          </p:nvPr>
        </p:nvSpPr>
        <p:spPr>
          <a:xfrm>
            <a:off x="381000" y="990600"/>
            <a:ext cx="2133600" cy="3548064"/>
          </a:xfrm>
          <a:prstGeom prst="rect">
            <a:avLst/>
          </a:prstGeom>
        </p:spPr>
        <p:txBody>
          <a:bodyPr/>
          <a:lstStyle>
            <a:lvl1pPr marL="0" indent="0">
              <a:buNone/>
              <a:defRPr sz="1800">
                <a:solidFill>
                  <a:schemeClr val="bg2"/>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a:solidFill>
                  <a:schemeClr val="tx2"/>
                </a:solidFill>
                <a:latin typeface="Architects Daughter"/>
                <a:cs typeface="Architects Daughte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4808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and Content with graphic area at lef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743200" y="1295399"/>
            <a:ext cx="6096000" cy="3243264"/>
          </a:xfrm>
          <a:prstGeom prst="rect">
            <a:avLst/>
          </a:prstGeom>
        </p:spPr>
        <p:txBody>
          <a:bodyPr vert="horz" lIns="0" tIns="0" rIns="0" bIns="0"/>
          <a:lstStyle>
            <a:lvl1pPr marL="228600" indent="-228600">
              <a:spcBef>
                <a:spcPts val="1200"/>
              </a:spcBef>
              <a:buClr>
                <a:schemeClr val="tx2"/>
              </a:buClr>
              <a:defRPr sz="2400">
                <a:solidFill>
                  <a:srgbClr val="717074"/>
                </a:solidFill>
              </a:defRPr>
            </a:lvl1pPr>
            <a:lvl2pPr>
              <a:spcBef>
                <a:spcPts val="300"/>
              </a:spcBef>
              <a:buClr>
                <a:schemeClr val="tx2"/>
              </a:buClr>
              <a:defRPr sz="2000">
                <a:solidFill>
                  <a:srgbClr val="717074"/>
                </a:solidFill>
              </a:defRPr>
            </a:lvl2pPr>
            <a:lvl3pPr marL="1084263" indent="-169863">
              <a:spcBef>
                <a:spcPts val="300"/>
              </a:spcBef>
              <a:buClr>
                <a:schemeClr val="tx2"/>
              </a:buClr>
              <a:defRPr sz="1600">
                <a:solidFill>
                  <a:srgbClr val="717074"/>
                </a:solidFill>
              </a:defRPr>
            </a:lvl3pPr>
            <a:lvl4pPr marL="1430338" indent="-168275">
              <a:spcBef>
                <a:spcPts val="300"/>
              </a:spcBef>
              <a:buClr>
                <a:schemeClr val="tx2"/>
              </a:buClr>
              <a:defRPr sz="1200">
                <a:solidFill>
                  <a:srgbClr val="717074"/>
                </a:solidFill>
              </a:defRPr>
            </a:lvl4pPr>
            <a:lvl5pPr marL="1770063" indent="-169863">
              <a:spcBef>
                <a:spcPts val="300"/>
              </a:spcBef>
              <a:buClr>
                <a:schemeClr val="tx2"/>
              </a:buClr>
              <a:buFont typeface="Arial"/>
              <a:buChar char="•"/>
              <a:defRPr sz="1100">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2"/>
          <p:cNvSpPr>
            <a:spLocks noGrp="1"/>
          </p:cNvSpPr>
          <p:nvPr>
            <p:ph type="pic" idx="11"/>
          </p:nvPr>
        </p:nvSpPr>
        <p:spPr>
          <a:xfrm>
            <a:off x="381000" y="1295400"/>
            <a:ext cx="2133600" cy="3243264"/>
          </a:xfrm>
          <a:prstGeom prst="rect">
            <a:avLst/>
          </a:prstGeom>
        </p:spPr>
        <p:txBody>
          <a:bodyPr/>
          <a:lstStyle>
            <a:lvl1pPr marL="0" indent="0">
              <a:buNone/>
              <a:defRPr sz="18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a:solidFill>
                  <a:schemeClr val="tx2"/>
                </a:solidFill>
                <a:latin typeface="Architects Daughter"/>
                <a:cs typeface="Architects Daughter"/>
              </a:defRPr>
            </a:lvl1pPr>
          </a:lstStyle>
          <a:p>
            <a:r>
              <a:rPr lang="en-US" dirty="0" smtClean="0"/>
              <a:t>CLICK TO EDIT MASTER TITLE STYLE</a:t>
            </a:r>
            <a:endParaRPr lang="en-US" dirty="0"/>
          </a:p>
        </p:txBody>
      </p:sp>
      <p:sp>
        <p:nvSpPr>
          <p:cNvPr id="8" name="Subtitle 2"/>
          <p:cNvSpPr>
            <a:spLocks noGrp="1"/>
          </p:cNvSpPr>
          <p:nvPr>
            <p:ph type="subTitle" idx="1" hasCustomPrompt="1"/>
          </p:nvPr>
        </p:nvSpPr>
        <p:spPr>
          <a:xfrm>
            <a:off x="379413" y="703000"/>
            <a:ext cx="8449733" cy="302417"/>
          </a:xfrm>
          <a:prstGeom prst="rect">
            <a:avLst/>
          </a:prstGeom>
        </p:spPr>
        <p:txBody>
          <a:bodyPr lIns="0" tIns="0" rIns="0" bIns="0"/>
          <a:lstStyle>
            <a:lvl1pPr marL="0" indent="0" algn="l">
              <a:lnSpc>
                <a:spcPct val="100000"/>
              </a:lnSpc>
              <a:buNone/>
              <a:defRPr sz="1600">
                <a:solidFill>
                  <a:schemeClr val="bg2"/>
                </a:solidFill>
                <a:latin typeface="Architects Daughter"/>
                <a:cs typeface="Architects Daughte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4896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79413" y="990599"/>
            <a:ext cx="4038600" cy="3548063"/>
          </a:xfrm>
          <a:prstGeom prst="rect">
            <a:avLst/>
          </a:prstGeom>
        </p:spPr>
        <p:txBody>
          <a:bodyPr vert="horz" lIns="0" tIns="0" rIns="0" bIns="0"/>
          <a:lstStyle>
            <a:lvl1pPr marL="228600" indent="-228600">
              <a:spcBef>
                <a:spcPts val="1200"/>
              </a:spcBef>
              <a:buClr>
                <a:schemeClr val="tx2"/>
              </a:buClr>
              <a:defRPr sz="2400">
                <a:solidFill>
                  <a:srgbClr val="717074"/>
                </a:solidFill>
              </a:defRPr>
            </a:lvl1pPr>
            <a:lvl2pPr>
              <a:spcBef>
                <a:spcPts val="300"/>
              </a:spcBef>
              <a:buClr>
                <a:schemeClr val="tx2"/>
              </a:buClr>
              <a:defRPr sz="2000">
                <a:solidFill>
                  <a:srgbClr val="717074"/>
                </a:solidFill>
              </a:defRPr>
            </a:lvl2pPr>
            <a:lvl3pPr marL="1084263" indent="-169863">
              <a:spcBef>
                <a:spcPts val="300"/>
              </a:spcBef>
              <a:buClr>
                <a:schemeClr val="tx2"/>
              </a:buClr>
              <a:defRPr sz="1600">
                <a:solidFill>
                  <a:srgbClr val="717074"/>
                </a:solidFill>
              </a:defRPr>
            </a:lvl3pPr>
            <a:lvl4pPr marL="1430338" indent="-168275">
              <a:spcBef>
                <a:spcPts val="300"/>
              </a:spcBef>
              <a:buClr>
                <a:schemeClr val="tx2"/>
              </a:buClr>
              <a:defRPr sz="1200">
                <a:solidFill>
                  <a:srgbClr val="717074"/>
                </a:solidFill>
              </a:defRPr>
            </a:lvl4pPr>
            <a:lvl5pPr marL="1770063" indent="-169863">
              <a:spcBef>
                <a:spcPts val="300"/>
              </a:spcBef>
              <a:buClr>
                <a:schemeClr val="tx2"/>
              </a:buClr>
              <a:buFont typeface="Arial"/>
              <a:buChar char="•"/>
              <a:defRPr sz="1100">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4"/>
          <p:cNvSpPr>
            <a:spLocks noGrp="1"/>
          </p:cNvSpPr>
          <p:nvPr>
            <p:ph sz="quarter" idx="11"/>
          </p:nvPr>
        </p:nvSpPr>
        <p:spPr>
          <a:xfrm>
            <a:off x="4800600" y="990599"/>
            <a:ext cx="4038600" cy="3548063"/>
          </a:xfrm>
          <a:prstGeom prst="rect">
            <a:avLst/>
          </a:prstGeom>
        </p:spPr>
        <p:txBody>
          <a:bodyPr vert="horz" lIns="0" tIns="0" rIns="0" bIns="0"/>
          <a:lstStyle>
            <a:lvl1pPr marL="228600" indent="-228600">
              <a:spcBef>
                <a:spcPts val="1200"/>
              </a:spcBef>
              <a:buClr>
                <a:schemeClr val="tx2"/>
              </a:buClr>
              <a:defRPr sz="2400">
                <a:solidFill>
                  <a:srgbClr val="717074"/>
                </a:solidFill>
              </a:defRPr>
            </a:lvl1pPr>
            <a:lvl2pPr>
              <a:spcBef>
                <a:spcPts val="300"/>
              </a:spcBef>
              <a:buClr>
                <a:schemeClr val="tx2"/>
              </a:buClr>
              <a:defRPr sz="2000">
                <a:solidFill>
                  <a:srgbClr val="717074"/>
                </a:solidFill>
              </a:defRPr>
            </a:lvl2pPr>
            <a:lvl3pPr marL="1084263" indent="-169863">
              <a:spcBef>
                <a:spcPts val="300"/>
              </a:spcBef>
              <a:buClr>
                <a:schemeClr val="tx2"/>
              </a:buClr>
              <a:defRPr sz="1600">
                <a:solidFill>
                  <a:srgbClr val="717074"/>
                </a:solidFill>
              </a:defRPr>
            </a:lvl3pPr>
            <a:lvl4pPr marL="1430338" indent="-168275">
              <a:spcBef>
                <a:spcPts val="300"/>
              </a:spcBef>
              <a:buClr>
                <a:schemeClr val="tx2"/>
              </a:buClr>
              <a:defRPr sz="1200">
                <a:solidFill>
                  <a:srgbClr val="717074"/>
                </a:solidFill>
              </a:defRPr>
            </a:lvl4pPr>
            <a:lvl5pPr marL="1770063" indent="-169863">
              <a:spcBef>
                <a:spcPts val="300"/>
              </a:spcBef>
              <a:buClr>
                <a:schemeClr val="tx2"/>
              </a:buClr>
              <a:buFont typeface="Arial"/>
              <a:buChar char="•"/>
              <a:defRPr sz="1100">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a:solidFill>
                  <a:schemeClr val="tx2"/>
                </a:solidFill>
                <a:latin typeface="Architects Daughter"/>
                <a:cs typeface="Architects Daughte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1716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0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74338" y="1011766"/>
            <a:ext cx="4038600" cy="3526897"/>
          </a:xfrm>
          <a:prstGeom prst="rect">
            <a:avLst/>
          </a:prstGeom>
        </p:spPr>
        <p:txBody>
          <a:bodyPr vert="horz" lIns="0" tIns="0" rIns="0" bIns="0"/>
          <a:lstStyle>
            <a:lvl1pPr marL="0" indent="0">
              <a:spcBef>
                <a:spcPts val="1200"/>
              </a:spcBef>
              <a:buClr>
                <a:schemeClr val="tx2"/>
              </a:buClr>
              <a:buNone/>
              <a:defRPr sz="2000">
                <a:solidFill>
                  <a:schemeClr val="tx2"/>
                </a:solidFill>
              </a:defRPr>
            </a:lvl1pPr>
            <a:lvl2pPr marL="169863" indent="-169863">
              <a:spcBef>
                <a:spcPts val="1200"/>
              </a:spcBef>
              <a:buClr>
                <a:schemeClr val="tx2"/>
              </a:buClr>
              <a:buFont typeface="Arial"/>
              <a:buChar char="•"/>
              <a:defRPr sz="1800">
                <a:solidFill>
                  <a:srgbClr val="717074"/>
                </a:solidFill>
              </a:defRPr>
            </a:lvl2pPr>
            <a:lvl3pPr marL="515938" indent="-168275">
              <a:spcBef>
                <a:spcPts val="300"/>
              </a:spcBef>
              <a:buClr>
                <a:schemeClr val="tx2"/>
              </a:buClr>
              <a:buFont typeface="Lucida Grande"/>
              <a:buChar char="­"/>
              <a:defRPr sz="1400">
                <a:solidFill>
                  <a:srgbClr val="717074"/>
                </a:solidFill>
              </a:defRPr>
            </a:lvl3pPr>
            <a:lvl4pPr marL="855663" indent="-169863">
              <a:spcBef>
                <a:spcPts val="300"/>
              </a:spcBef>
              <a:buClr>
                <a:schemeClr val="tx2"/>
              </a:buClr>
              <a:buFont typeface="Arial"/>
              <a:buChar char="•"/>
              <a:defRPr sz="1100">
                <a:solidFill>
                  <a:srgbClr val="717074"/>
                </a:solidFill>
              </a:defRPr>
            </a:lvl4pPr>
            <a:lvl5pPr marL="1201738" indent="-168275">
              <a:spcBef>
                <a:spcPts val="300"/>
              </a:spcBef>
              <a:buClr>
                <a:schemeClr val="tx2"/>
              </a:buClr>
              <a:buFont typeface="Arial"/>
              <a:buChar char="–"/>
              <a:defRPr sz="1050">
                <a:solidFill>
                  <a:srgbClr val="71707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1" hasCustomPrompt="1"/>
          </p:nvPr>
        </p:nvSpPr>
        <p:spPr>
          <a:xfrm>
            <a:off x="4809067" y="1011766"/>
            <a:ext cx="4038600" cy="3526897"/>
          </a:xfrm>
          <a:prstGeom prst="rect">
            <a:avLst/>
          </a:prstGeom>
        </p:spPr>
        <p:txBody>
          <a:bodyPr vert="horz" lIns="0" tIns="0" rIns="0" bIns="0"/>
          <a:lstStyle>
            <a:lvl1pPr marL="0" indent="0">
              <a:spcBef>
                <a:spcPts val="1200"/>
              </a:spcBef>
              <a:buClr>
                <a:schemeClr val="tx2"/>
              </a:buClr>
              <a:buNone/>
              <a:defRPr sz="2000">
                <a:solidFill>
                  <a:schemeClr val="tx2"/>
                </a:solidFill>
              </a:defRPr>
            </a:lvl1pPr>
            <a:lvl2pPr marL="169863" indent="-169863">
              <a:spcBef>
                <a:spcPts val="1200"/>
              </a:spcBef>
              <a:buClr>
                <a:schemeClr val="tx2"/>
              </a:buClr>
              <a:buFont typeface="Arial"/>
              <a:buChar char="•"/>
              <a:defRPr sz="1800">
                <a:solidFill>
                  <a:srgbClr val="717074"/>
                </a:solidFill>
              </a:defRPr>
            </a:lvl2pPr>
            <a:lvl3pPr marL="515938" indent="-168275">
              <a:spcBef>
                <a:spcPts val="300"/>
              </a:spcBef>
              <a:buClr>
                <a:schemeClr val="tx2"/>
              </a:buClr>
              <a:buFont typeface="Lucida Grande"/>
              <a:buChar char="­"/>
              <a:defRPr sz="1400">
                <a:solidFill>
                  <a:srgbClr val="717074"/>
                </a:solidFill>
              </a:defRPr>
            </a:lvl3pPr>
            <a:lvl4pPr marL="855663" indent="-169863">
              <a:spcBef>
                <a:spcPts val="300"/>
              </a:spcBef>
              <a:buClr>
                <a:schemeClr val="tx2"/>
              </a:buClr>
              <a:buFont typeface="Arial"/>
              <a:buChar char="•"/>
              <a:defRPr sz="1100">
                <a:solidFill>
                  <a:srgbClr val="717074"/>
                </a:solidFill>
              </a:defRPr>
            </a:lvl4pPr>
            <a:lvl5pPr marL="1201738" indent="-168275">
              <a:spcBef>
                <a:spcPts val="300"/>
              </a:spcBef>
              <a:buClr>
                <a:schemeClr val="tx2"/>
              </a:buClr>
              <a:buFont typeface="Arial"/>
              <a:buChar char="–"/>
              <a:defRPr sz="1050">
                <a:solidFill>
                  <a:srgbClr val="71707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a:solidFill>
                  <a:schemeClr val="tx2"/>
                </a:solidFill>
                <a:latin typeface="Architects Daughter"/>
                <a:cs typeface="Architects Daughter"/>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1568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column lef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79413" y="990599"/>
            <a:ext cx="4038600" cy="3548063"/>
          </a:xfrm>
          <a:prstGeom prst="rect">
            <a:avLst/>
          </a:prstGeom>
        </p:spPr>
        <p:txBody>
          <a:bodyPr vert="horz" lIns="0" tIns="0" rIns="0" bIns="0"/>
          <a:lstStyle>
            <a:lvl1pPr marL="228600" indent="-228600">
              <a:spcBef>
                <a:spcPts val="1200"/>
              </a:spcBef>
              <a:buClr>
                <a:schemeClr val="tx2"/>
              </a:buClr>
              <a:defRPr sz="2400">
                <a:solidFill>
                  <a:srgbClr val="717074"/>
                </a:solidFill>
              </a:defRPr>
            </a:lvl1pPr>
            <a:lvl2pPr>
              <a:spcBef>
                <a:spcPts val="300"/>
              </a:spcBef>
              <a:buClr>
                <a:schemeClr val="tx2"/>
              </a:buClr>
              <a:defRPr sz="2000">
                <a:solidFill>
                  <a:srgbClr val="717074"/>
                </a:solidFill>
              </a:defRPr>
            </a:lvl2pPr>
            <a:lvl3pPr marL="1084263" indent="-169863">
              <a:spcBef>
                <a:spcPts val="300"/>
              </a:spcBef>
              <a:buClr>
                <a:schemeClr val="tx2"/>
              </a:buClr>
              <a:defRPr sz="1600">
                <a:solidFill>
                  <a:srgbClr val="717074"/>
                </a:solidFill>
              </a:defRPr>
            </a:lvl3pPr>
            <a:lvl4pPr marL="1430338" indent="-168275">
              <a:spcBef>
                <a:spcPts val="300"/>
              </a:spcBef>
              <a:buClr>
                <a:schemeClr val="tx2"/>
              </a:buClr>
              <a:defRPr sz="1200">
                <a:solidFill>
                  <a:srgbClr val="717074"/>
                </a:solidFill>
              </a:defRPr>
            </a:lvl4pPr>
            <a:lvl5pPr marL="1770063" indent="-169863">
              <a:spcBef>
                <a:spcPts val="300"/>
              </a:spcBef>
              <a:buClr>
                <a:schemeClr val="tx2"/>
              </a:buClr>
              <a:buFont typeface="Arial"/>
              <a:buChar char="•"/>
              <a:defRPr sz="1100">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a:solidFill>
                  <a:schemeClr val="tx2"/>
                </a:solidFill>
                <a:latin typeface="Architects Daughter"/>
                <a:cs typeface="Architects Daughter"/>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9421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column right">
    <p:spTree>
      <p:nvGrpSpPr>
        <p:cNvPr id="1" name=""/>
        <p:cNvGrpSpPr/>
        <p:nvPr/>
      </p:nvGrpSpPr>
      <p:grpSpPr>
        <a:xfrm>
          <a:off x="0" y="0"/>
          <a:ext cx="0" cy="0"/>
          <a:chOff x="0" y="0"/>
          <a:chExt cx="0" cy="0"/>
        </a:xfrm>
      </p:grpSpPr>
      <p:sp>
        <p:nvSpPr>
          <p:cNvPr id="4" name="Content Placeholder 4"/>
          <p:cNvSpPr>
            <a:spLocks noGrp="1"/>
          </p:cNvSpPr>
          <p:nvPr>
            <p:ph sz="quarter" idx="11"/>
          </p:nvPr>
        </p:nvSpPr>
        <p:spPr>
          <a:xfrm>
            <a:off x="4800600" y="990599"/>
            <a:ext cx="4038600" cy="3548063"/>
          </a:xfrm>
          <a:prstGeom prst="rect">
            <a:avLst/>
          </a:prstGeom>
        </p:spPr>
        <p:txBody>
          <a:bodyPr vert="horz" lIns="0" tIns="0" rIns="0" bIns="0"/>
          <a:lstStyle>
            <a:lvl1pPr marL="228600" indent="-228600">
              <a:spcBef>
                <a:spcPts val="1200"/>
              </a:spcBef>
              <a:buClr>
                <a:schemeClr val="tx2"/>
              </a:buClr>
              <a:defRPr sz="2400">
                <a:solidFill>
                  <a:srgbClr val="717074"/>
                </a:solidFill>
                <a:latin typeface="+mn-lt"/>
              </a:defRPr>
            </a:lvl1pPr>
            <a:lvl2pPr>
              <a:spcBef>
                <a:spcPts val="300"/>
              </a:spcBef>
              <a:buClr>
                <a:schemeClr val="tx2"/>
              </a:buClr>
              <a:defRPr sz="2000">
                <a:solidFill>
                  <a:srgbClr val="717074"/>
                </a:solidFill>
                <a:latin typeface="+mn-lt"/>
              </a:defRPr>
            </a:lvl2pPr>
            <a:lvl3pPr marL="1084263" indent="-169863">
              <a:spcBef>
                <a:spcPts val="300"/>
              </a:spcBef>
              <a:buClr>
                <a:schemeClr val="tx2"/>
              </a:buClr>
              <a:defRPr sz="1600">
                <a:solidFill>
                  <a:srgbClr val="717074"/>
                </a:solidFill>
                <a:latin typeface="+mn-lt"/>
              </a:defRPr>
            </a:lvl3pPr>
            <a:lvl4pPr marL="1430338" indent="-168275">
              <a:spcBef>
                <a:spcPts val="300"/>
              </a:spcBef>
              <a:buClr>
                <a:schemeClr val="tx2"/>
              </a:buClr>
              <a:defRPr sz="1200">
                <a:solidFill>
                  <a:srgbClr val="717074"/>
                </a:solidFill>
                <a:latin typeface="+mn-lt"/>
              </a:defRPr>
            </a:lvl4pPr>
            <a:lvl5pPr marL="1770063" indent="-169863">
              <a:spcBef>
                <a:spcPts val="300"/>
              </a:spcBef>
              <a:buClr>
                <a:schemeClr val="tx2"/>
              </a:buClr>
              <a:buFont typeface="Arial"/>
              <a:buChar char="•"/>
              <a:defRPr sz="1100">
                <a:solidFill>
                  <a:srgbClr val="717074"/>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a:solidFill>
                  <a:schemeClr val="tx2"/>
                </a:solidFill>
                <a:latin typeface="Architects Daughter"/>
                <a:cs typeface="Architects Daughte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2344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ederation co-branded">
    <p:spTree>
      <p:nvGrpSpPr>
        <p:cNvPr id="1" name=""/>
        <p:cNvGrpSpPr/>
        <p:nvPr/>
      </p:nvGrpSpPr>
      <p:grpSpPr>
        <a:xfrm>
          <a:off x="0" y="0"/>
          <a:ext cx="0" cy="0"/>
          <a:chOff x="0" y="0"/>
          <a:chExt cx="0" cy="0"/>
        </a:xfrm>
      </p:grpSpPr>
      <p:sp>
        <p:nvSpPr>
          <p:cNvPr id="18" name="Content Placeholder 4"/>
          <p:cNvSpPr>
            <a:spLocks noGrp="1"/>
          </p:cNvSpPr>
          <p:nvPr>
            <p:ph sz="quarter" idx="10"/>
          </p:nvPr>
        </p:nvSpPr>
        <p:spPr>
          <a:xfrm>
            <a:off x="379413" y="1295399"/>
            <a:ext cx="8458200" cy="3235325"/>
          </a:xfrm>
          <a:prstGeom prst="rect">
            <a:avLst/>
          </a:prstGeom>
        </p:spPr>
        <p:txBody>
          <a:bodyPr vert="horz" lIns="0" tIns="0" rIns="0" bIns="0"/>
          <a:lstStyle>
            <a:lvl1pPr marL="228600" indent="-228600">
              <a:spcBef>
                <a:spcPts val="1200"/>
              </a:spcBef>
              <a:buClr>
                <a:schemeClr val="tx2"/>
              </a:buClr>
              <a:defRPr sz="2400">
                <a:solidFill>
                  <a:srgbClr val="717074"/>
                </a:solidFill>
              </a:defRPr>
            </a:lvl1pPr>
            <a:lvl2pPr>
              <a:spcBef>
                <a:spcPts val="300"/>
              </a:spcBef>
              <a:buClr>
                <a:schemeClr val="tx2"/>
              </a:buClr>
              <a:defRPr sz="2000">
                <a:solidFill>
                  <a:srgbClr val="717074"/>
                </a:solidFill>
              </a:defRPr>
            </a:lvl2pPr>
            <a:lvl3pPr marL="1084263" indent="-169863">
              <a:spcBef>
                <a:spcPts val="300"/>
              </a:spcBef>
              <a:buClr>
                <a:schemeClr val="tx2"/>
              </a:buClr>
              <a:defRPr sz="1600">
                <a:solidFill>
                  <a:srgbClr val="717074"/>
                </a:solidFill>
              </a:defRPr>
            </a:lvl3pPr>
            <a:lvl4pPr marL="1430338" indent="-168275">
              <a:spcBef>
                <a:spcPts val="300"/>
              </a:spcBef>
              <a:buClr>
                <a:schemeClr val="tx2"/>
              </a:buClr>
              <a:defRPr sz="1200">
                <a:solidFill>
                  <a:srgbClr val="717074"/>
                </a:solidFill>
              </a:defRPr>
            </a:lvl4pPr>
            <a:lvl5pPr marL="1770063" indent="-169863">
              <a:spcBef>
                <a:spcPts val="300"/>
              </a:spcBef>
              <a:buClr>
                <a:schemeClr val="tx2"/>
              </a:buClr>
              <a:buFont typeface="Arial"/>
              <a:buChar char="•"/>
              <a:defRPr sz="1100">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a:solidFill>
                  <a:schemeClr val="tx2"/>
                </a:solidFill>
                <a:latin typeface="Architects Daughter"/>
                <a:cs typeface="Architects Daughter"/>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379413" y="703000"/>
            <a:ext cx="8449733" cy="302417"/>
          </a:xfrm>
          <a:prstGeom prst="rect">
            <a:avLst/>
          </a:prstGeom>
        </p:spPr>
        <p:txBody>
          <a:bodyPr lIns="0" tIns="0" rIns="0" bIns="0"/>
          <a:lstStyle>
            <a:lvl1pPr marL="0" indent="0" algn="l">
              <a:lnSpc>
                <a:spcPct val="100000"/>
              </a:lnSpc>
              <a:buNone/>
              <a:defRPr sz="1600">
                <a:solidFill>
                  <a:schemeClr val="bg2"/>
                </a:solidFill>
                <a:latin typeface="Architects Daughter"/>
                <a:cs typeface="Architects Daughte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All Federation logos gray.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4839" y="4562622"/>
            <a:ext cx="4389120" cy="454982"/>
          </a:xfrm>
          <a:prstGeom prst="rect">
            <a:avLst/>
          </a:prstGeom>
        </p:spPr>
      </p:pic>
    </p:spTree>
    <p:extLst>
      <p:ext uri="{BB962C8B-B14F-4D97-AF65-F5344CB8AC3E}">
        <p14:creationId xmlns:p14="http://schemas.microsoft.com/office/powerpoint/2010/main" val="395525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SA co-branded">
    <p:spTree>
      <p:nvGrpSpPr>
        <p:cNvPr id="1" name=""/>
        <p:cNvGrpSpPr/>
        <p:nvPr/>
      </p:nvGrpSpPr>
      <p:grpSpPr>
        <a:xfrm>
          <a:off x="0" y="0"/>
          <a:ext cx="0" cy="0"/>
          <a:chOff x="0" y="0"/>
          <a:chExt cx="0" cy="0"/>
        </a:xfrm>
      </p:grpSpPr>
      <p:pic>
        <p:nvPicPr>
          <p:cNvPr id="16" name="Picture 15" descr="RSA.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6425" y="4629149"/>
            <a:ext cx="609600" cy="284608"/>
          </a:xfrm>
          <a:prstGeom prst="rect">
            <a:avLst/>
          </a:prstGeom>
        </p:spPr>
      </p:pic>
      <p:sp>
        <p:nvSpPr>
          <p:cNvPr id="19" name="Content Placeholder 4"/>
          <p:cNvSpPr>
            <a:spLocks noGrp="1"/>
          </p:cNvSpPr>
          <p:nvPr>
            <p:ph sz="quarter" idx="10"/>
          </p:nvPr>
        </p:nvSpPr>
        <p:spPr>
          <a:xfrm>
            <a:off x="379413" y="1295399"/>
            <a:ext cx="8458200" cy="3235325"/>
          </a:xfrm>
          <a:prstGeom prst="rect">
            <a:avLst/>
          </a:prstGeom>
        </p:spPr>
        <p:txBody>
          <a:bodyPr vert="horz" lIns="0" tIns="0" rIns="0" bIns="0"/>
          <a:lstStyle>
            <a:lvl1pPr marL="228600" indent="-228600">
              <a:spcBef>
                <a:spcPts val="1200"/>
              </a:spcBef>
              <a:buClr>
                <a:schemeClr val="tx2"/>
              </a:buClr>
              <a:defRPr sz="2400">
                <a:solidFill>
                  <a:srgbClr val="717074"/>
                </a:solidFill>
              </a:defRPr>
            </a:lvl1pPr>
            <a:lvl2pPr>
              <a:spcBef>
                <a:spcPts val="300"/>
              </a:spcBef>
              <a:buClr>
                <a:schemeClr val="tx2"/>
              </a:buClr>
              <a:defRPr sz="2000">
                <a:solidFill>
                  <a:srgbClr val="717074"/>
                </a:solidFill>
              </a:defRPr>
            </a:lvl2pPr>
            <a:lvl3pPr marL="1084263" indent="-169863">
              <a:spcBef>
                <a:spcPts val="300"/>
              </a:spcBef>
              <a:buClr>
                <a:schemeClr val="tx2"/>
              </a:buClr>
              <a:defRPr sz="1600">
                <a:solidFill>
                  <a:srgbClr val="717074"/>
                </a:solidFill>
              </a:defRPr>
            </a:lvl3pPr>
            <a:lvl4pPr marL="1430338" indent="-168275">
              <a:spcBef>
                <a:spcPts val="300"/>
              </a:spcBef>
              <a:buClr>
                <a:schemeClr val="tx2"/>
              </a:buClr>
              <a:defRPr sz="1200">
                <a:solidFill>
                  <a:srgbClr val="717074"/>
                </a:solidFill>
              </a:defRPr>
            </a:lvl4pPr>
            <a:lvl5pPr marL="1770063" indent="-169863">
              <a:spcBef>
                <a:spcPts val="300"/>
              </a:spcBef>
              <a:buClr>
                <a:schemeClr val="tx2"/>
              </a:buClr>
              <a:buFont typeface="Arial"/>
              <a:buChar char="•"/>
              <a:defRPr sz="1100">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a:solidFill>
                  <a:schemeClr val="tx2"/>
                </a:solidFill>
                <a:latin typeface="Architects Daughter"/>
                <a:cs typeface="Architects Daughter"/>
              </a:defRPr>
            </a:lvl1pPr>
          </a:lstStyle>
          <a:p>
            <a:r>
              <a:rPr lang="en-US" dirty="0" smtClean="0"/>
              <a:t>CLICK TO EDIT MASTER TITLE STYLE</a:t>
            </a:r>
            <a:endParaRPr lang="en-US" dirty="0"/>
          </a:p>
        </p:txBody>
      </p:sp>
      <p:sp>
        <p:nvSpPr>
          <p:cNvPr id="21" name="Subtitle 2"/>
          <p:cNvSpPr>
            <a:spLocks noGrp="1"/>
          </p:cNvSpPr>
          <p:nvPr>
            <p:ph type="subTitle" idx="1" hasCustomPrompt="1"/>
          </p:nvPr>
        </p:nvSpPr>
        <p:spPr>
          <a:xfrm>
            <a:off x="379413" y="703000"/>
            <a:ext cx="8449733" cy="302417"/>
          </a:xfrm>
          <a:prstGeom prst="rect">
            <a:avLst/>
          </a:prstGeom>
        </p:spPr>
        <p:txBody>
          <a:bodyPr lIns="0" tIns="0" rIns="0" bIns="0"/>
          <a:lstStyle>
            <a:lvl1pPr marL="0" indent="0" algn="l">
              <a:lnSpc>
                <a:spcPct val="100000"/>
              </a:lnSpc>
              <a:buNone/>
              <a:defRPr sz="1600">
                <a:solidFill>
                  <a:schemeClr val="bg2"/>
                </a:solidFill>
                <a:latin typeface="Architects Daughter"/>
                <a:cs typeface="Architects Daughte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6102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votal co-branded">
    <p:spTree>
      <p:nvGrpSpPr>
        <p:cNvPr id="1" name=""/>
        <p:cNvGrpSpPr/>
        <p:nvPr/>
      </p:nvGrpSpPr>
      <p:grpSpPr>
        <a:xfrm>
          <a:off x="0" y="0"/>
          <a:ext cx="0" cy="0"/>
          <a:chOff x="0" y="0"/>
          <a:chExt cx="0" cy="0"/>
        </a:xfrm>
      </p:grpSpPr>
      <p:sp>
        <p:nvSpPr>
          <p:cNvPr id="18" name="Content Placeholder 4"/>
          <p:cNvSpPr>
            <a:spLocks noGrp="1"/>
          </p:cNvSpPr>
          <p:nvPr>
            <p:ph sz="quarter" idx="10"/>
          </p:nvPr>
        </p:nvSpPr>
        <p:spPr>
          <a:xfrm>
            <a:off x="379413" y="1295399"/>
            <a:ext cx="8458200" cy="3235325"/>
          </a:xfrm>
          <a:prstGeom prst="rect">
            <a:avLst/>
          </a:prstGeom>
        </p:spPr>
        <p:txBody>
          <a:bodyPr vert="horz" lIns="0" tIns="0" rIns="0" bIns="0"/>
          <a:lstStyle>
            <a:lvl1pPr marL="228600" indent="-228600">
              <a:spcBef>
                <a:spcPts val="1200"/>
              </a:spcBef>
              <a:buClr>
                <a:schemeClr val="tx2"/>
              </a:buClr>
              <a:defRPr sz="2400">
                <a:solidFill>
                  <a:srgbClr val="717074"/>
                </a:solidFill>
              </a:defRPr>
            </a:lvl1pPr>
            <a:lvl2pPr>
              <a:spcBef>
                <a:spcPts val="300"/>
              </a:spcBef>
              <a:buClr>
                <a:schemeClr val="tx2"/>
              </a:buClr>
              <a:defRPr sz="2000">
                <a:solidFill>
                  <a:srgbClr val="717074"/>
                </a:solidFill>
              </a:defRPr>
            </a:lvl2pPr>
            <a:lvl3pPr marL="1084263" indent="-169863">
              <a:spcBef>
                <a:spcPts val="300"/>
              </a:spcBef>
              <a:buClr>
                <a:schemeClr val="tx2"/>
              </a:buClr>
              <a:defRPr sz="1600">
                <a:solidFill>
                  <a:srgbClr val="717074"/>
                </a:solidFill>
              </a:defRPr>
            </a:lvl3pPr>
            <a:lvl4pPr marL="1430338" indent="-168275">
              <a:spcBef>
                <a:spcPts val="300"/>
              </a:spcBef>
              <a:buClr>
                <a:schemeClr val="tx2"/>
              </a:buClr>
              <a:defRPr sz="1200">
                <a:solidFill>
                  <a:srgbClr val="717074"/>
                </a:solidFill>
              </a:defRPr>
            </a:lvl4pPr>
            <a:lvl5pPr marL="1770063" indent="-169863">
              <a:spcBef>
                <a:spcPts val="300"/>
              </a:spcBef>
              <a:buClr>
                <a:schemeClr val="tx2"/>
              </a:buClr>
              <a:buFont typeface="Arial"/>
              <a:buChar char="•"/>
              <a:defRPr sz="1100">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a:solidFill>
                  <a:schemeClr val="tx2"/>
                </a:solidFill>
                <a:latin typeface="Architects Daughter"/>
                <a:cs typeface="Architects Daughter"/>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379413" y="703000"/>
            <a:ext cx="8449733" cy="302417"/>
          </a:xfrm>
          <a:prstGeom prst="rect">
            <a:avLst/>
          </a:prstGeom>
        </p:spPr>
        <p:txBody>
          <a:bodyPr lIns="0" tIns="0" rIns="0" bIns="0"/>
          <a:lstStyle>
            <a:lvl1pPr marL="0" indent="0" algn="l">
              <a:lnSpc>
                <a:spcPct val="100000"/>
              </a:lnSpc>
              <a:buNone/>
              <a:defRPr sz="1600">
                <a:solidFill>
                  <a:schemeClr val="bg2"/>
                </a:solidFill>
                <a:latin typeface="Architects Daughter"/>
                <a:cs typeface="Architects Daughte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1" name="Picture 20" descr="Pivotal green.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6427" y="4629151"/>
            <a:ext cx="787466" cy="180528"/>
          </a:xfrm>
          <a:prstGeom prst="rect">
            <a:avLst/>
          </a:prstGeom>
        </p:spPr>
      </p:pic>
    </p:spTree>
    <p:extLst>
      <p:ext uri="{BB962C8B-B14F-4D97-AF65-F5344CB8AC3E}">
        <p14:creationId xmlns:p14="http://schemas.microsoft.com/office/powerpoint/2010/main" val="315554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Mware co-branded">
    <p:spTree>
      <p:nvGrpSpPr>
        <p:cNvPr id="1" name=""/>
        <p:cNvGrpSpPr/>
        <p:nvPr/>
      </p:nvGrpSpPr>
      <p:grpSpPr>
        <a:xfrm>
          <a:off x="0" y="0"/>
          <a:ext cx="0" cy="0"/>
          <a:chOff x="0" y="0"/>
          <a:chExt cx="0" cy="0"/>
        </a:xfrm>
      </p:grpSpPr>
      <p:pic>
        <p:nvPicPr>
          <p:cNvPr id="2" name="Picture 1" descr="VMware logo Gray.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6428" y="4629149"/>
            <a:ext cx="1045441" cy="158968"/>
          </a:xfrm>
          <a:prstGeom prst="rect">
            <a:avLst/>
          </a:prstGeom>
        </p:spPr>
      </p:pic>
      <p:sp>
        <p:nvSpPr>
          <p:cNvPr id="16" name="Content Placeholder 4"/>
          <p:cNvSpPr>
            <a:spLocks noGrp="1"/>
          </p:cNvSpPr>
          <p:nvPr>
            <p:ph sz="quarter" idx="10"/>
          </p:nvPr>
        </p:nvSpPr>
        <p:spPr>
          <a:xfrm>
            <a:off x="379413" y="1295399"/>
            <a:ext cx="8458200" cy="3235325"/>
          </a:xfrm>
          <a:prstGeom prst="rect">
            <a:avLst/>
          </a:prstGeom>
        </p:spPr>
        <p:txBody>
          <a:bodyPr vert="horz" lIns="0" tIns="0" rIns="0" bIns="0"/>
          <a:lstStyle>
            <a:lvl1pPr marL="228600" indent="-228600">
              <a:spcBef>
                <a:spcPts val="1200"/>
              </a:spcBef>
              <a:buClr>
                <a:schemeClr val="tx2"/>
              </a:buClr>
              <a:defRPr sz="2400">
                <a:solidFill>
                  <a:srgbClr val="717074"/>
                </a:solidFill>
              </a:defRPr>
            </a:lvl1pPr>
            <a:lvl2pPr>
              <a:spcBef>
                <a:spcPts val="300"/>
              </a:spcBef>
              <a:buClr>
                <a:schemeClr val="tx2"/>
              </a:buClr>
              <a:defRPr sz="2000">
                <a:solidFill>
                  <a:srgbClr val="717074"/>
                </a:solidFill>
              </a:defRPr>
            </a:lvl2pPr>
            <a:lvl3pPr marL="1084263" indent="-169863">
              <a:spcBef>
                <a:spcPts val="300"/>
              </a:spcBef>
              <a:buClr>
                <a:schemeClr val="tx2"/>
              </a:buClr>
              <a:defRPr sz="1600">
                <a:solidFill>
                  <a:srgbClr val="717074"/>
                </a:solidFill>
              </a:defRPr>
            </a:lvl3pPr>
            <a:lvl4pPr marL="1430338" indent="-168275">
              <a:spcBef>
                <a:spcPts val="300"/>
              </a:spcBef>
              <a:buClr>
                <a:schemeClr val="tx2"/>
              </a:buClr>
              <a:defRPr sz="1200">
                <a:solidFill>
                  <a:srgbClr val="717074"/>
                </a:solidFill>
              </a:defRPr>
            </a:lvl4pPr>
            <a:lvl5pPr marL="1770063" indent="-169863">
              <a:spcBef>
                <a:spcPts val="300"/>
              </a:spcBef>
              <a:buClr>
                <a:schemeClr val="tx2"/>
              </a:buClr>
              <a:buFont typeface="Arial"/>
              <a:buChar char="•"/>
              <a:defRPr sz="1100">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a:solidFill>
                  <a:schemeClr val="tx2"/>
                </a:solidFill>
                <a:latin typeface="Architects Daughter"/>
                <a:cs typeface="Architects Daughter"/>
              </a:defRPr>
            </a:lvl1pPr>
          </a:lstStyle>
          <a:p>
            <a:r>
              <a:rPr lang="en-US" dirty="0" smtClean="0"/>
              <a:t>CLICK TO EDIT MASTER TITLE STYLE</a:t>
            </a:r>
            <a:endParaRPr lang="en-US" dirty="0"/>
          </a:p>
        </p:txBody>
      </p:sp>
      <p:sp>
        <p:nvSpPr>
          <p:cNvPr id="18" name="Subtitle 2"/>
          <p:cNvSpPr>
            <a:spLocks noGrp="1"/>
          </p:cNvSpPr>
          <p:nvPr>
            <p:ph type="subTitle" idx="1" hasCustomPrompt="1"/>
          </p:nvPr>
        </p:nvSpPr>
        <p:spPr>
          <a:xfrm>
            <a:off x="379413" y="703000"/>
            <a:ext cx="8449733" cy="302417"/>
          </a:xfrm>
          <a:prstGeom prst="rect">
            <a:avLst/>
          </a:prstGeom>
        </p:spPr>
        <p:txBody>
          <a:bodyPr lIns="0" tIns="0" rIns="0" bIns="0"/>
          <a:lstStyle>
            <a:lvl1pPr marL="0" indent="0" algn="l">
              <a:lnSpc>
                <a:spcPct val="100000"/>
              </a:lnSpc>
              <a:buNone/>
              <a:defRPr sz="1600">
                <a:solidFill>
                  <a:schemeClr val="bg2"/>
                </a:solidFill>
                <a:latin typeface="Architects Daughter"/>
                <a:cs typeface="Architects Daughte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03467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CE co-branded">
    <p:spTree>
      <p:nvGrpSpPr>
        <p:cNvPr id="1" name=""/>
        <p:cNvGrpSpPr/>
        <p:nvPr/>
      </p:nvGrpSpPr>
      <p:grpSpPr>
        <a:xfrm>
          <a:off x="0" y="0"/>
          <a:ext cx="0" cy="0"/>
          <a:chOff x="0" y="0"/>
          <a:chExt cx="0" cy="0"/>
        </a:xfrm>
      </p:grpSpPr>
      <p:pic>
        <p:nvPicPr>
          <p:cNvPr id="2" name="Picture 1" descr="VC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6425" y="4622799"/>
            <a:ext cx="375707" cy="375707"/>
          </a:xfrm>
          <a:prstGeom prst="rect">
            <a:avLst/>
          </a:prstGeom>
        </p:spPr>
      </p:pic>
      <p:sp>
        <p:nvSpPr>
          <p:cNvPr id="19" name="Content Placeholder 4"/>
          <p:cNvSpPr>
            <a:spLocks noGrp="1"/>
          </p:cNvSpPr>
          <p:nvPr>
            <p:ph sz="quarter" idx="10"/>
          </p:nvPr>
        </p:nvSpPr>
        <p:spPr>
          <a:xfrm>
            <a:off x="379413" y="1295399"/>
            <a:ext cx="8458200" cy="3235325"/>
          </a:xfrm>
          <a:prstGeom prst="rect">
            <a:avLst/>
          </a:prstGeom>
        </p:spPr>
        <p:txBody>
          <a:bodyPr vert="horz" lIns="0" tIns="0" rIns="0" bIns="0"/>
          <a:lstStyle>
            <a:lvl1pPr marL="228600" indent="-228600">
              <a:spcBef>
                <a:spcPts val="1200"/>
              </a:spcBef>
              <a:buClr>
                <a:schemeClr val="tx2"/>
              </a:buClr>
              <a:defRPr sz="2400">
                <a:solidFill>
                  <a:srgbClr val="717074"/>
                </a:solidFill>
              </a:defRPr>
            </a:lvl1pPr>
            <a:lvl2pPr>
              <a:spcBef>
                <a:spcPts val="300"/>
              </a:spcBef>
              <a:buClr>
                <a:schemeClr val="tx2"/>
              </a:buClr>
              <a:defRPr sz="2000">
                <a:solidFill>
                  <a:srgbClr val="717074"/>
                </a:solidFill>
              </a:defRPr>
            </a:lvl2pPr>
            <a:lvl3pPr marL="1084263" indent="-169863">
              <a:spcBef>
                <a:spcPts val="300"/>
              </a:spcBef>
              <a:buClr>
                <a:schemeClr val="tx2"/>
              </a:buClr>
              <a:defRPr sz="1600">
                <a:solidFill>
                  <a:srgbClr val="717074"/>
                </a:solidFill>
              </a:defRPr>
            </a:lvl3pPr>
            <a:lvl4pPr marL="1430338" indent="-168275">
              <a:spcBef>
                <a:spcPts val="300"/>
              </a:spcBef>
              <a:buClr>
                <a:schemeClr val="tx2"/>
              </a:buClr>
              <a:defRPr sz="1200">
                <a:solidFill>
                  <a:srgbClr val="717074"/>
                </a:solidFill>
              </a:defRPr>
            </a:lvl4pPr>
            <a:lvl5pPr marL="1770063" indent="-169863">
              <a:spcBef>
                <a:spcPts val="300"/>
              </a:spcBef>
              <a:buClr>
                <a:schemeClr val="tx2"/>
              </a:buClr>
              <a:buFont typeface="Arial"/>
              <a:buChar char="•"/>
              <a:defRPr sz="1100">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a:solidFill>
                  <a:schemeClr val="tx2"/>
                </a:solidFill>
                <a:latin typeface="Architects Daughter"/>
                <a:cs typeface="Architects Daughter"/>
              </a:defRPr>
            </a:lvl1pPr>
          </a:lstStyle>
          <a:p>
            <a:r>
              <a:rPr lang="en-US" dirty="0" smtClean="0"/>
              <a:t>CLICK TO EDIT MASTER TITLE STYLE</a:t>
            </a:r>
            <a:endParaRPr lang="en-US" dirty="0"/>
          </a:p>
        </p:txBody>
      </p:sp>
      <p:sp>
        <p:nvSpPr>
          <p:cNvPr id="21" name="Subtitle 2"/>
          <p:cNvSpPr>
            <a:spLocks noGrp="1"/>
          </p:cNvSpPr>
          <p:nvPr>
            <p:ph type="subTitle" idx="1" hasCustomPrompt="1"/>
          </p:nvPr>
        </p:nvSpPr>
        <p:spPr>
          <a:xfrm>
            <a:off x="379413" y="703000"/>
            <a:ext cx="8449733" cy="302417"/>
          </a:xfrm>
          <a:prstGeom prst="rect">
            <a:avLst/>
          </a:prstGeom>
        </p:spPr>
        <p:txBody>
          <a:bodyPr lIns="0" tIns="0" rIns="0" bIns="0"/>
          <a:lstStyle>
            <a:lvl1pPr marL="0" indent="0" algn="l">
              <a:lnSpc>
                <a:spcPct val="100000"/>
              </a:lnSpc>
              <a:buNone/>
              <a:defRPr sz="1600">
                <a:solidFill>
                  <a:schemeClr val="bg2"/>
                </a:solidFill>
                <a:latin typeface="Architects Daughter"/>
                <a:cs typeface="Architects Daughte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4421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End slide">
    <p:bg>
      <p:bgPr>
        <a:solidFill>
          <a:schemeClr val="accent1"/>
        </a:solidFill>
        <a:effectLst/>
      </p:bgPr>
    </p:bg>
    <p:spTree>
      <p:nvGrpSpPr>
        <p:cNvPr id="1" name=""/>
        <p:cNvGrpSpPr/>
        <p:nvPr/>
      </p:nvGrpSpPr>
      <p:grpSpPr>
        <a:xfrm>
          <a:off x="0" y="0"/>
          <a:ext cx="0" cy="0"/>
          <a:chOff x="0" y="0"/>
          <a:chExt cx="0" cy="0"/>
        </a:xfrm>
      </p:grpSpPr>
      <p:pic>
        <p:nvPicPr>
          <p:cNvPr id="3" name="Picture 2" descr="EMC logo white_300dpi.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44208" y="3579862"/>
            <a:ext cx="1892939" cy="610956"/>
          </a:xfrm>
          <a:prstGeom prst="rect">
            <a:avLst/>
          </a:prstGeom>
        </p:spPr>
      </p:pic>
      <p:sp>
        <p:nvSpPr>
          <p:cNvPr id="4" name="TextBox 3"/>
          <p:cNvSpPr txBox="1"/>
          <p:nvPr userDrawn="1"/>
        </p:nvSpPr>
        <p:spPr>
          <a:xfrm>
            <a:off x="3491880" y="1635646"/>
            <a:ext cx="596317" cy="246221"/>
          </a:xfrm>
          <a:prstGeom prst="rect">
            <a:avLst/>
          </a:prstGeom>
          <a:noFill/>
        </p:spPr>
        <p:txBody>
          <a:bodyPr wrap="none" lIns="0" tIns="0" rIns="0" bIns="0" rtlCol="0">
            <a:spAutoFit/>
          </a:bodyPr>
          <a:lstStyle/>
          <a:p>
            <a:pPr marL="0"/>
            <a:r>
              <a:rPr lang="de-DE" sz="1600" dirty="0" smtClean="0">
                <a:solidFill>
                  <a:schemeClr val="bg2"/>
                </a:solidFill>
              </a:rPr>
              <a:t>Q &amp; A</a:t>
            </a:r>
            <a:endParaRPr lang="en-US" sz="1600" dirty="0" smtClean="0">
              <a:solidFill>
                <a:schemeClr val="bg2"/>
              </a:solidFill>
            </a:endParaRPr>
          </a:p>
        </p:txBody>
      </p:sp>
    </p:spTree>
    <p:extLst>
      <p:ext uri="{BB962C8B-B14F-4D97-AF65-F5344CB8AC3E}">
        <p14:creationId xmlns:p14="http://schemas.microsoft.com/office/powerpoint/2010/main" val="356317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79413" y="990600"/>
            <a:ext cx="8458200" cy="3429000"/>
          </a:xfrm>
          <a:prstGeom prst="rect">
            <a:avLst/>
          </a:prstGeom>
        </p:spPr>
        <p:txBody>
          <a:bodyPr vert="horz" lIns="0" tIns="0" rIns="0" bIns="0"/>
          <a:lstStyle>
            <a:lvl1pPr marL="228600" indent="-228600">
              <a:spcBef>
                <a:spcPts val="1200"/>
              </a:spcBef>
              <a:buClr>
                <a:schemeClr val="tx2"/>
              </a:buClr>
              <a:defRPr sz="2400">
                <a:solidFill>
                  <a:schemeClr val="bg2"/>
                </a:solidFill>
              </a:defRPr>
            </a:lvl1pPr>
            <a:lvl2pPr>
              <a:spcBef>
                <a:spcPts val="300"/>
              </a:spcBef>
              <a:buClr>
                <a:schemeClr val="tx2"/>
              </a:buClr>
              <a:defRPr sz="2000">
                <a:solidFill>
                  <a:schemeClr val="bg2"/>
                </a:solidFill>
              </a:defRPr>
            </a:lvl2pPr>
            <a:lvl3pPr marL="1084263" indent="-169863">
              <a:spcBef>
                <a:spcPts val="300"/>
              </a:spcBef>
              <a:buClr>
                <a:schemeClr val="tx2"/>
              </a:buClr>
              <a:defRPr sz="1600">
                <a:solidFill>
                  <a:schemeClr val="bg2"/>
                </a:solidFill>
              </a:defRPr>
            </a:lvl3pPr>
            <a:lvl4pPr marL="1430338" indent="-168275">
              <a:spcBef>
                <a:spcPts val="300"/>
              </a:spcBef>
              <a:buClr>
                <a:schemeClr val="tx2"/>
              </a:buClr>
              <a:defRPr sz="1200">
                <a:solidFill>
                  <a:schemeClr val="bg2"/>
                </a:solidFill>
              </a:defRPr>
            </a:lvl4pPr>
            <a:lvl5pPr marL="1770063" indent="-169863">
              <a:spcBef>
                <a:spcPts val="300"/>
              </a:spcBef>
              <a:buClr>
                <a:schemeClr val="tx2"/>
              </a:buClr>
              <a:buFont typeface="Arial"/>
              <a:buChar char="•"/>
              <a:defRPr sz="11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a:solidFill>
                  <a:schemeClr val="tx2"/>
                </a:solidFill>
                <a:latin typeface="Architects Daughter"/>
                <a:cs typeface="Architects Daughte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0058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a:solidFill>
                  <a:schemeClr val="tx2"/>
                </a:solidFill>
                <a:latin typeface="Architects Daughter"/>
                <a:cs typeface="Architects Daughte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1118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79413" y="703000"/>
            <a:ext cx="8449733" cy="302417"/>
          </a:xfrm>
          <a:prstGeom prst="rect">
            <a:avLst/>
          </a:prstGeom>
        </p:spPr>
        <p:txBody>
          <a:bodyPr lIns="0" tIns="0" rIns="0" bIns="0"/>
          <a:lstStyle>
            <a:lvl1pPr marL="0" indent="0" algn="l">
              <a:lnSpc>
                <a:spcPct val="100000"/>
              </a:lnSpc>
              <a:buNone/>
              <a:defRPr sz="1600">
                <a:solidFill>
                  <a:schemeClr val="bg2"/>
                </a:solidFill>
                <a:latin typeface="Architects Daughter"/>
                <a:cs typeface="Architects Daughte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a:solidFill>
                  <a:schemeClr val="tx2"/>
                </a:solidFill>
                <a:latin typeface="Architects Daughter"/>
                <a:cs typeface="Architects Daughte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273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79413" y="1295399"/>
            <a:ext cx="8458200" cy="3235325"/>
          </a:xfrm>
          <a:prstGeom prst="rect">
            <a:avLst/>
          </a:prstGeom>
        </p:spPr>
        <p:txBody>
          <a:bodyPr vert="horz" lIns="0" tIns="0" rIns="0" bIns="0"/>
          <a:lstStyle>
            <a:lvl1pPr marL="228600" indent="-228600">
              <a:spcBef>
                <a:spcPts val="1200"/>
              </a:spcBef>
              <a:buClr>
                <a:schemeClr val="tx2"/>
              </a:buClr>
              <a:defRPr sz="2400">
                <a:solidFill>
                  <a:srgbClr val="717074"/>
                </a:solidFill>
              </a:defRPr>
            </a:lvl1pPr>
            <a:lvl2pPr>
              <a:spcBef>
                <a:spcPts val="300"/>
              </a:spcBef>
              <a:buClr>
                <a:schemeClr val="tx2"/>
              </a:buClr>
              <a:defRPr sz="2000">
                <a:solidFill>
                  <a:srgbClr val="717074"/>
                </a:solidFill>
              </a:defRPr>
            </a:lvl2pPr>
            <a:lvl3pPr marL="1084263" indent="-169863">
              <a:spcBef>
                <a:spcPts val="300"/>
              </a:spcBef>
              <a:buClr>
                <a:schemeClr val="tx2"/>
              </a:buClr>
              <a:defRPr sz="1600">
                <a:solidFill>
                  <a:srgbClr val="717074"/>
                </a:solidFill>
              </a:defRPr>
            </a:lvl3pPr>
            <a:lvl4pPr marL="1430338" indent="-168275">
              <a:spcBef>
                <a:spcPts val="300"/>
              </a:spcBef>
              <a:buClr>
                <a:schemeClr val="tx2"/>
              </a:buClr>
              <a:defRPr sz="1200">
                <a:solidFill>
                  <a:srgbClr val="717074"/>
                </a:solidFill>
              </a:defRPr>
            </a:lvl4pPr>
            <a:lvl5pPr marL="1770063" indent="-169863">
              <a:spcBef>
                <a:spcPts val="300"/>
              </a:spcBef>
              <a:buClr>
                <a:schemeClr val="tx2"/>
              </a:buClr>
              <a:buFont typeface="Arial"/>
              <a:buChar char="•"/>
              <a:defRPr sz="1100">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a:solidFill>
                  <a:schemeClr val="tx2"/>
                </a:solidFill>
                <a:latin typeface="Architects Daughter"/>
                <a:cs typeface="Architects Daughter"/>
              </a:defRPr>
            </a:lvl1pPr>
          </a:lstStyle>
          <a:p>
            <a:r>
              <a:rPr lang="en-US" dirty="0" smtClean="0"/>
              <a:t>CLICK TO EDIT MASTER TITLE STYLE</a:t>
            </a:r>
            <a:endParaRPr lang="en-US" dirty="0"/>
          </a:p>
        </p:txBody>
      </p:sp>
      <p:sp>
        <p:nvSpPr>
          <p:cNvPr id="8" name="Subtitle 2"/>
          <p:cNvSpPr>
            <a:spLocks noGrp="1"/>
          </p:cNvSpPr>
          <p:nvPr>
            <p:ph type="subTitle" idx="1" hasCustomPrompt="1"/>
          </p:nvPr>
        </p:nvSpPr>
        <p:spPr>
          <a:xfrm>
            <a:off x="379413" y="703000"/>
            <a:ext cx="8449733" cy="302417"/>
          </a:xfrm>
          <a:prstGeom prst="rect">
            <a:avLst/>
          </a:prstGeom>
        </p:spPr>
        <p:txBody>
          <a:bodyPr lIns="0" tIns="0" rIns="0" bIns="0"/>
          <a:lstStyle>
            <a:lvl1pPr marL="0" indent="0" algn="l">
              <a:lnSpc>
                <a:spcPct val="100000"/>
              </a:lnSpc>
              <a:buNone/>
              <a:defRPr sz="1600">
                <a:solidFill>
                  <a:schemeClr val="bg2"/>
                </a:solidFill>
                <a:latin typeface="Architects Daughter"/>
                <a:cs typeface="Architects Daughte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1854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graphic area on lef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743200" y="990599"/>
            <a:ext cx="6096000" cy="3548064"/>
          </a:xfrm>
          <a:prstGeom prst="rect">
            <a:avLst/>
          </a:prstGeom>
        </p:spPr>
        <p:txBody>
          <a:bodyPr vert="horz" lIns="0" tIns="0" rIns="0" bIns="0"/>
          <a:lstStyle>
            <a:lvl1pPr marL="228600" indent="-228600">
              <a:spcBef>
                <a:spcPts val="1200"/>
              </a:spcBef>
              <a:buClr>
                <a:schemeClr val="tx2"/>
              </a:buClr>
              <a:defRPr sz="2400">
                <a:solidFill>
                  <a:srgbClr val="717074"/>
                </a:solidFill>
                <a:latin typeface="+mn-lt"/>
              </a:defRPr>
            </a:lvl1pPr>
            <a:lvl2pPr>
              <a:spcBef>
                <a:spcPts val="300"/>
              </a:spcBef>
              <a:buClr>
                <a:schemeClr val="tx2"/>
              </a:buClr>
              <a:defRPr sz="2000">
                <a:solidFill>
                  <a:srgbClr val="717074"/>
                </a:solidFill>
                <a:latin typeface="+mn-lt"/>
              </a:defRPr>
            </a:lvl2pPr>
            <a:lvl3pPr marL="1084263" indent="-169863">
              <a:spcBef>
                <a:spcPts val="300"/>
              </a:spcBef>
              <a:buClr>
                <a:schemeClr val="tx2"/>
              </a:buClr>
              <a:defRPr sz="1600">
                <a:solidFill>
                  <a:srgbClr val="717074"/>
                </a:solidFill>
                <a:latin typeface="+mn-lt"/>
              </a:defRPr>
            </a:lvl3pPr>
            <a:lvl4pPr marL="1430338" indent="-168275">
              <a:spcBef>
                <a:spcPts val="300"/>
              </a:spcBef>
              <a:buClr>
                <a:schemeClr val="tx2"/>
              </a:buClr>
              <a:defRPr sz="1200">
                <a:solidFill>
                  <a:srgbClr val="717074"/>
                </a:solidFill>
                <a:latin typeface="+mn-lt"/>
              </a:defRPr>
            </a:lvl4pPr>
            <a:lvl5pPr marL="1770063" indent="-169863">
              <a:spcBef>
                <a:spcPts val="300"/>
              </a:spcBef>
              <a:buClr>
                <a:schemeClr val="tx2"/>
              </a:buClr>
              <a:buFont typeface="Arial"/>
              <a:buChar char="•"/>
              <a:defRPr sz="1100">
                <a:solidFill>
                  <a:srgbClr val="717074"/>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2"/>
          <p:cNvSpPr>
            <a:spLocks noGrp="1"/>
          </p:cNvSpPr>
          <p:nvPr>
            <p:ph type="pic" idx="11"/>
          </p:nvPr>
        </p:nvSpPr>
        <p:spPr>
          <a:xfrm>
            <a:off x="381000" y="990600"/>
            <a:ext cx="2133600" cy="3548064"/>
          </a:xfrm>
          <a:prstGeom prst="rect">
            <a:avLst/>
          </a:prstGeom>
        </p:spPr>
        <p:txBody>
          <a:bodyPr/>
          <a:lstStyle>
            <a:lvl1pPr marL="0" indent="0">
              <a:buNone/>
              <a:defRPr sz="1800">
                <a:solidFill>
                  <a:schemeClr val="bg2"/>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a:solidFill>
                  <a:schemeClr val="tx2"/>
                </a:solidFill>
                <a:latin typeface="Architects Daughter"/>
                <a:cs typeface="Architects Daughte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1885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with graphic area at lef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743200" y="1295399"/>
            <a:ext cx="6096000" cy="3243264"/>
          </a:xfrm>
          <a:prstGeom prst="rect">
            <a:avLst/>
          </a:prstGeom>
        </p:spPr>
        <p:txBody>
          <a:bodyPr vert="horz" lIns="0" tIns="0" rIns="0" bIns="0"/>
          <a:lstStyle>
            <a:lvl1pPr marL="228600" indent="-228600">
              <a:spcBef>
                <a:spcPts val="1200"/>
              </a:spcBef>
              <a:buClr>
                <a:schemeClr val="tx2"/>
              </a:buClr>
              <a:defRPr sz="2400">
                <a:solidFill>
                  <a:srgbClr val="717074"/>
                </a:solidFill>
              </a:defRPr>
            </a:lvl1pPr>
            <a:lvl2pPr>
              <a:spcBef>
                <a:spcPts val="300"/>
              </a:spcBef>
              <a:buClr>
                <a:schemeClr val="tx2"/>
              </a:buClr>
              <a:defRPr sz="2000">
                <a:solidFill>
                  <a:srgbClr val="717074"/>
                </a:solidFill>
              </a:defRPr>
            </a:lvl2pPr>
            <a:lvl3pPr marL="1084263" indent="-169863">
              <a:spcBef>
                <a:spcPts val="300"/>
              </a:spcBef>
              <a:buClr>
                <a:schemeClr val="tx2"/>
              </a:buClr>
              <a:defRPr sz="1600">
                <a:solidFill>
                  <a:srgbClr val="717074"/>
                </a:solidFill>
              </a:defRPr>
            </a:lvl3pPr>
            <a:lvl4pPr marL="1430338" indent="-168275">
              <a:spcBef>
                <a:spcPts val="300"/>
              </a:spcBef>
              <a:buClr>
                <a:schemeClr val="tx2"/>
              </a:buClr>
              <a:defRPr sz="1200">
                <a:solidFill>
                  <a:srgbClr val="717074"/>
                </a:solidFill>
              </a:defRPr>
            </a:lvl4pPr>
            <a:lvl5pPr marL="1770063" indent="-169863">
              <a:spcBef>
                <a:spcPts val="300"/>
              </a:spcBef>
              <a:buClr>
                <a:schemeClr val="tx2"/>
              </a:buClr>
              <a:buFont typeface="Arial"/>
              <a:buChar char="•"/>
              <a:defRPr sz="1100">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2"/>
          <p:cNvSpPr>
            <a:spLocks noGrp="1"/>
          </p:cNvSpPr>
          <p:nvPr>
            <p:ph type="pic" idx="11"/>
          </p:nvPr>
        </p:nvSpPr>
        <p:spPr>
          <a:xfrm>
            <a:off x="381000" y="1295400"/>
            <a:ext cx="2133600" cy="3243264"/>
          </a:xfrm>
          <a:prstGeom prst="rect">
            <a:avLst/>
          </a:prstGeom>
        </p:spPr>
        <p:txBody>
          <a:bodyPr/>
          <a:lstStyle>
            <a:lvl1pPr marL="0" indent="0">
              <a:buNone/>
              <a:defRPr sz="18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a:solidFill>
                  <a:schemeClr val="tx2"/>
                </a:solidFill>
                <a:latin typeface="Architects Daughter"/>
                <a:cs typeface="Architects Daughter"/>
              </a:defRPr>
            </a:lvl1pPr>
          </a:lstStyle>
          <a:p>
            <a:r>
              <a:rPr lang="en-US" dirty="0" smtClean="0"/>
              <a:t>CLICK TO EDIT MASTER TITLE STYLE</a:t>
            </a:r>
            <a:endParaRPr lang="en-US" dirty="0"/>
          </a:p>
        </p:txBody>
      </p:sp>
      <p:sp>
        <p:nvSpPr>
          <p:cNvPr id="8" name="Subtitle 2"/>
          <p:cNvSpPr>
            <a:spLocks noGrp="1"/>
          </p:cNvSpPr>
          <p:nvPr>
            <p:ph type="subTitle" idx="1" hasCustomPrompt="1"/>
          </p:nvPr>
        </p:nvSpPr>
        <p:spPr>
          <a:xfrm>
            <a:off x="379413" y="703000"/>
            <a:ext cx="8449733" cy="302417"/>
          </a:xfrm>
          <a:prstGeom prst="rect">
            <a:avLst/>
          </a:prstGeom>
        </p:spPr>
        <p:txBody>
          <a:bodyPr lIns="0" tIns="0" rIns="0" bIns="0"/>
          <a:lstStyle>
            <a:lvl1pPr marL="0" indent="0" algn="l">
              <a:lnSpc>
                <a:spcPct val="100000"/>
              </a:lnSpc>
              <a:buNone/>
              <a:defRPr sz="1600">
                <a:solidFill>
                  <a:schemeClr val="bg2"/>
                </a:solidFill>
                <a:latin typeface="Architects Daughter"/>
                <a:cs typeface="Architects Daughte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0387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a:off x="8801100" y="5033041"/>
            <a:ext cx="285750" cy="92333"/>
          </a:xfrm>
          <a:prstGeom prst="rect">
            <a:avLst/>
          </a:prstGeom>
          <a:noFill/>
        </p:spPr>
        <p:txBody>
          <a:bodyPr wrap="square" lIns="0" tIns="0" rIns="0" bIns="0" rtlCol="0">
            <a:spAutoFit/>
          </a:bodyPr>
          <a:lstStyle>
            <a:defPPr>
              <a:defRPr lang="en-US"/>
            </a:defPPr>
            <a:lvl1pPr marR="0" indent="0" fontAlgn="auto">
              <a:lnSpc>
                <a:spcPct val="100000"/>
              </a:lnSpc>
              <a:spcBef>
                <a:spcPts val="0"/>
              </a:spcBef>
              <a:spcAft>
                <a:spcPts val="0"/>
              </a:spcAft>
              <a:buClrTx/>
              <a:buSzTx/>
              <a:buFontTx/>
              <a:buNone/>
              <a:tabLst/>
              <a:defRPr sz="600">
                <a:solidFill>
                  <a:schemeClr val="bg2"/>
                </a:solidFill>
              </a:defRPr>
            </a:lvl1pPr>
          </a:lstStyle>
          <a:p>
            <a:pPr algn="r" defTabSz="457200"/>
            <a:fld id="{61F684CE-B7BB-4223-BA2B-B47808B845F1}" type="slidenum">
              <a:rPr lang="en-US" smtClean="0">
                <a:solidFill>
                  <a:srgbClr val="717074"/>
                </a:solidFill>
              </a:rPr>
              <a:pPr algn="r" defTabSz="457200"/>
              <a:t>‹#›</a:t>
            </a:fld>
            <a:endParaRPr lang="en-US" dirty="0" smtClean="0">
              <a:solidFill>
                <a:srgbClr val="717074"/>
              </a:solidFill>
            </a:endParaRPr>
          </a:p>
        </p:txBody>
      </p:sp>
      <p:sp>
        <p:nvSpPr>
          <p:cNvPr id="17" name="TextBox 16"/>
          <p:cNvSpPr txBox="1"/>
          <p:nvPr/>
        </p:nvSpPr>
        <p:spPr bwMode="gray">
          <a:xfrm>
            <a:off x="366714" y="5033041"/>
            <a:ext cx="2213008" cy="92333"/>
          </a:xfrm>
          <a:prstGeom prst="rect">
            <a:avLst/>
          </a:prstGeom>
          <a:noFill/>
        </p:spPr>
        <p:txBody>
          <a:bodyPr wrap="none" lIns="0" tIns="0" rIns="0" bIns="0" rtlCol="0">
            <a:spAutoFit/>
          </a:bodyPr>
          <a:lstStyle/>
          <a:p>
            <a:pPr>
              <a:defRPr/>
            </a:pPr>
            <a:r>
              <a:rPr lang="en-US" sz="600" dirty="0">
                <a:solidFill>
                  <a:srgbClr val="717074"/>
                </a:solidFill>
              </a:rPr>
              <a:t>© Copyright 2015 EMC Corporation. All rights reserved.</a:t>
            </a:r>
          </a:p>
        </p:txBody>
      </p:sp>
      <p:pic>
        <p:nvPicPr>
          <p:cNvPr id="2" name="Picture 1" descr="EMC-Tab-RGB.jp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847013" y="4616846"/>
            <a:ext cx="612648" cy="533004"/>
          </a:xfrm>
          <a:prstGeom prst="rect">
            <a:avLst/>
          </a:prstGeom>
        </p:spPr>
      </p:pic>
    </p:spTree>
    <p:extLst>
      <p:ext uri="{BB962C8B-B14F-4D97-AF65-F5344CB8AC3E}">
        <p14:creationId xmlns:p14="http://schemas.microsoft.com/office/powerpoint/2010/main" val="337108384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6761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4.png"/><Relationship Id="rId18" Type="http://schemas.openxmlformats.org/officeDocument/2006/relationships/image" Target="../media/image57.png"/><Relationship Id="rId3" Type="http://schemas.openxmlformats.org/officeDocument/2006/relationships/image" Target="../media/image46.png"/><Relationship Id="rId21" Type="http://schemas.openxmlformats.org/officeDocument/2006/relationships/image" Target="../media/image60.png"/><Relationship Id="rId7" Type="http://schemas.openxmlformats.org/officeDocument/2006/relationships/image" Target="../media/image50.png"/><Relationship Id="rId12" Type="http://schemas.openxmlformats.org/officeDocument/2006/relationships/image" Target="../media/image53.jpeg"/><Relationship Id="rId17" Type="http://schemas.microsoft.com/office/2007/relationships/hdphoto" Target="../media/hdphoto5.wdp"/><Relationship Id="rId2" Type="http://schemas.openxmlformats.org/officeDocument/2006/relationships/image" Target="../media/image45.jpeg"/><Relationship Id="rId16" Type="http://schemas.openxmlformats.org/officeDocument/2006/relationships/image" Target="../media/image56.png"/><Relationship Id="rId20" Type="http://schemas.openxmlformats.org/officeDocument/2006/relationships/image" Target="../media/image59.png"/><Relationship Id="rId1" Type="http://schemas.openxmlformats.org/officeDocument/2006/relationships/slideLayout" Target="../slideLayouts/slideLayout24.xml"/><Relationship Id="rId6" Type="http://schemas.openxmlformats.org/officeDocument/2006/relationships/image" Target="../media/image49.png"/><Relationship Id="rId11" Type="http://schemas.microsoft.com/office/2007/relationships/hdphoto" Target="../media/hdphoto3.wdp"/><Relationship Id="rId5" Type="http://schemas.openxmlformats.org/officeDocument/2006/relationships/image" Target="../media/image48.png"/><Relationship Id="rId15" Type="http://schemas.openxmlformats.org/officeDocument/2006/relationships/image" Target="../media/image55.png"/><Relationship Id="rId10" Type="http://schemas.openxmlformats.org/officeDocument/2006/relationships/image" Target="../media/image52.png"/><Relationship Id="rId19" Type="http://schemas.openxmlformats.org/officeDocument/2006/relationships/image" Target="../media/image58.png"/><Relationship Id="rId4" Type="http://schemas.openxmlformats.org/officeDocument/2006/relationships/image" Target="../media/image47.png"/><Relationship Id="rId9" Type="http://schemas.microsoft.com/office/2007/relationships/hdphoto" Target="../media/hdphoto2.wdp"/><Relationship Id="rId14" Type="http://schemas.microsoft.com/office/2007/relationships/hdphoto" Target="../media/hdphoto4.wdp"/><Relationship Id="rId22" Type="http://schemas.openxmlformats.org/officeDocument/2006/relationships/image" Target="../media/image61.png"/></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4.png"/><Relationship Id="rId18" Type="http://schemas.openxmlformats.org/officeDocument/2006/relationships/image" Target="../media/image57.png"/><Relationship Id="rId3" Type="http://schemas.openxmlformats.org/officeDocument/2006/relationships/image" Target="../media/image46.png"/><Relationship Id="rId21" Type="http://schemas.openxmlformats.org/officeDocument/2006/relationships/image" Target="../media/image60.png"/><Relationship Id="rId7" Type="http://schemas.openxmlformats.org/officeDocument/2006/relationships/image" Target="../media/image50.png"/><Relationship Id="rId12" Type="http://schemas.openxmlformats.org/officeDocument/2006/relationships/image" Target="../media/image53.jpeg"/><Relationship Id="rId17" Type="http://schemas.microsoft.com/office/2007/relationships/hdphoto" Target="../media/hdphoto5.wdp"/><Relationship Id="rId2" Type="http://schemas.openxmlformats.org/officeDocument/2006/relationships/image" Target="../media/image45.jpeg"/><Relationship Id="rId16" Type="http://schemas.openxmlformats.org/officeDocument/2006/relationships/image" Target="../media/image56.png"/><Relationship Id="rId20" Type="http://schemas.openxmlformats.org/officeDocument/2006/relationships/image" Target="../media/image59.png"/><Relationship Id="rId1" Type="http://schemas.openxmlformats.org/officeDocument/2006/relationships/slideLayout" Target="../slideLayouts/slideLayout24.xml"/><Relationship Id="rId6" Type="http://schemas.openxmlformats.org/officeDocument/2006/relationships/image" Target="../media/image49.png"/><Relationship Id="rId11" Type="http://schemas.microsoft.com/office/2007/relationships/hdphoto" Target="../media/hdphoto3.wdp"/><Relationship Id="rId5" Type="http://schemas.openxmlformats.org/officeDocument/2006/relationships/image" Target="../media/image48.png"/><Relationship Id="rId15" Type="http://schemas.openxmlformats.org/officeDocument/2006/relationships/image" Target="../media/image55.png"/><Relationship Id="rId10" Type="http://schemas.openxmlformats.org/officeDocument/2006/relationships/image" Target="../media/image52.png"/><Relationship Id="rId19" Type="http://schemas.openxmlformats.org/officeDocument/2006/relationships/image" Target="../media/image58.png"/><Relationship Id="rId4" Type="http://schemas.openxmlformats.org/officeDocument/2006/relationships/image" Target="../media/image47.png"/><Relationship Id="rId9" Type="http://schemas.microsoft.com/office/2007/relationships/hdphoto" Target="../media/hdphoto2.wdp"/><Relationship Id="rId14" Type="http://schemas.microsoft.com/office/2007/relationships/hdphoto" Target="../media/hdphoto4.wdp"/><Relationship Id="rId22" Type="http://schemas.openxmlformats.org/officeDocument/2006/relationships/image" Target="../media/image61.png"/></Relationships>
</file>

<file path=ppt/slides/_rels/slide14.xml.rels><?xml version="1.0" encoding="UTF-8" standalone="yes"?>
<Relationships xmlns="http://schemas.openxmlformats.org/package/2006/relationships"><Relationship Id="rId8" Type="http://schemas.openxmlformats.org/officeDocument/2006/relationships/image" Target="../media/image67.jpeg"/><Relationship Id="rId13" Type="http://schemas.microsoft.com/office/2007/relationships/hdphoto" Target="../media/hdphoto7.wdp"/><Relationship Id="rId18" Type="http://schemas.openxmlformats.org/officeDocument/2006/relationships/image" Target="../media/image75.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0.png"/><Relationship Id="rId17" Type="http://schemas.openxmlformats.org/officeDocument/2006/relationships/image" Target="../media/image74.png"/><Relationship Id="rId2" Type="http://schemas.openxmlformats.org/officeDocument/2006/relationships/notesSlide" Target="../notesSlides/notesSlide7.xml"/><Relationship Id="rId16" Type="http://schemas.openxmlformats.org/officeDocument/2006/relationships/image" Target="../media/image73.png"/><Relationship Id="rId1" Type="http://schemas.openxmlformats.org/officeDocument/2006/relationships/slideLayout" Target="../slideLayouts/slideLayout24.xml"/><Relationship Id="rId6" Type="http://schemas.openxmlformats.org/officeDocument/2006/relationships/image" Target="../media/image65.png"/><Relationship Id="rId11" Type="http://schemas.openxmlformats.org/officeDocument/2006/relationships/image" Target="../media/image69.png"/><Relationship Id="rId5" Type="http://schemas.openxmlformats.org/officeDocument/2006/relationships/image" Target="../media/image64.png"/><Relationship Id="rId15" Type="http://schemas.openxmlformats.org/officeDocument/2006/relationships/image" Target="../media/image72.png"/><Relationship Id="rId10" Type="http://schemas.microsoft.com/office/2007/relationships/hdphoto" Target="../media/hdphoto6.wdp"/><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1.png"/></Relationships>
</file>

<file path=ppt/slides/_rels/slide15.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jpeg"/><Relationship Id="rId7" Type="http://schemas.openxmlformats.org/officeDocument/2006/relationships/image" Target="../media/image80.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79.png"/><Relationship Id="rId5" Type="http://schemas.openxmlformats.org/officeDocument/2006/relationships/image" Target="../media/image78.png"/><Relationship Id="rId10" Type="http://schemas.openxmlformats.org/officeDocument/2006/relationships/image" Target="../media/image49.png"/><Relationship Id="rId4" Type="http://schemas.openxmlformats.org/officeDocument/2006/relationships/image" Target="../media/image77.jpeg"/><Relationship Id="rId9" Type="http://schemas.microsoft.com/office/2007/relationships/hdphoto" Target="../media/hdphoto8.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hyperlink" Target="http://alternateimage.com/blog/aiblog/post.cfm/post/4540/top-10-gds-frequently-asked-questions" TargetMode="External"/><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6.xml"/><Relationship Id="rId6" Type="http://schemas.openxmlformats.org/officeDocument/2006/relationships/image" Target="../media/image16.jpeg"/><Relationship Id="rId11" Type="http://schemas.openxmlformats.org/officeDocument/2006/relationships/image" Target="../media/image20.jpeg"/><Relationship Id="rId5" Type="http://schemas.openxmlformats.org/officeDocument/2006/relationships/image" Target="../media/image15.png"/><Relationship Id="rId10" Type="http://schemas.openxmlformats.org/officeDocument/2006/relationships/image" Target="../media/image19.jpeg"/><Relationship Id="rId4" Type="http://schemas.openxmlformats.org/officeDocument/2006/relationships/image" Target="../media/image14.jpeg"/><Relationship Id="rId9" Type="http://schemas.openxmlformats.org/officeDocument/2006/relationships/image" Target="../media/image18.jpe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Data" Target="../diagrams/data2.xml"/><Relationship Id="rId3" Type="http://schemas.openxmlformats.org/officeDocument/2006/relationships/image" Target="../media/image15.png"/><Relationship Id="rId7" Type="http://schemas.openxmlformats.org/officeDocument/2006/relationships/diagramQuickStyle" Target="../diagrams/quickStyle1.xml"/><Relationship Id="rId12" Type="http://schemas.openxmlformats.org/officeDocument/2006/relationships/image" Target="../media/image25.jpeg"/><Relationship Id="rId17" Type="http://schemas.microsoft.com/office/2007/relationships/diagramDrawing" Target="../diagrams/drawing2.xml"/><Relationship Id="rId2" Type="http://schemas.openxmlformats.org/officeDocument/2006/relationships/image" Target="../media/image21.jpeg"/><Relationship Id="rId16" Type="http://schemas.openxmlformats.org/officeDocument/2006/relationships/diagramColors" Target="../diagrams/colors2.xml"/><Relationship Id="rId1" Type="http://schemas.openxmlformats.org/officeDocument/2006/relationships/slideLayout" Target="../slideLayouts/slideLayout26.xml"/><Relationship Id="rId6" Type="http://schemas.openxmlformats.org/officeDocument/2006/relationships/diagramLayout" Target="../diagrams/layout1.xml"/><Relationship Id="rId11" Type="http://schemas.openxmlformats.org/officeDocument/2006/relationships/image" Target="../media/image24.png"/><Relationship Id="rId5" Type="http://schemas.openxmlformats.org/officeDocument/2006/relationships/diagramData" Target="../diagrams/data1.xml"/><Relationship Id="rId15" Type="http://schemas.openxmlformats.org/officeDocument/2006/relationships/diagramQuickStyle" Target="../diagrams/quickStyle2.xml"/><Relationship Id="rId10" Type="http://schemas.openxmlformats.org/officeDocument/2006/relationships/image" Target="../media/image23.png"/><Relationship Id="rId4" Type="http://schemas.openxmlformats.org/officeDocument/2006/relationships/image" Target="../media/image22.jpeg"/><Relationship Id="rId9" Type="http://schemas.microsoft.com/office/2007/relationships/diagramDrawing" Target="../diagrams/drawing1.xml"/><Relationship Id="rId1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7.png"/><Relationship Id="rId7"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5.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614" b="12715"/>
          <a:stretch/>
        </p:blipFill>
        <p:spPr>
          <a:xfrm>
            <a:off x="4060" y="0"/>
            <a:ext cx="9135879" cy="3943553"/>
          </a:xfrm>
          <a:prstGeom prst="rect">
            <a:avLst/>
          </a:prstGeom>
        </p:spPr>
      </p:pic>
      <p:sp>
        <p:nvSpPr>
          <p:cNvPr id="8" name="Rectangle 7"/>
          <p:cNvSpPr/>
          <p:nvPr/>
        </p:nvSpPr>
        <p:spPr>
          <a:xfrm>
            <a:off x="0" y="3022600"/>
            <a:ext cx="9144000" cy="953309"/>
          </a:xfrm>
          <a:prstGeom prst="rect">
            <a:avLst/>
          </a:prstGeom>
          <a:gradFill flip="none" rotWithShape="1">
            <a:gsLst>
              <a:gs pos="5000">
                <a:schemeClr val="bg1"/>
              </a:gs>
              <a:gs pos="100000">
                <a:schemeClr val="bg1">
                  <a:alpha val="0"/>
                </a:schemeClr>
              </a:gs>
            </a:gsLst>
            <a:lin ang="16200000" scaled="0"/>
            <a:tileRect/>
          </a:gra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p:nvPr>
        </p:nvSpPr>
        <p:spPr>
          <a:xfrm>
            <a:off x="379413" y="3579862"/>
            <a:ext cx="8383588" cy="413989"/>
          </a:xfrm>
          <a:prstGeom prst="rect">
            <a:avLst/>
          </a:prstGeom>
        </p:spPr>
        <p:txBody>
          <a:bodyPr>
            <a:noAutofit/>
          </a:bodyPr>
          <a:lstStyle/>
          <a:p>
            <a:r>
              <a:rPr lang="de-DE" sz="2800" dirty="0" err="1" smtClean="0">
                <a:solidFill>
                  <a:srgbClr val="002060"/>
                </a:solidFill>
              </a:rPr>
              <a:t>Hadoop</a:t>
            </a:r>
            <a:r>
              <a:rPr lang="de-DE" sz="2800" dirty="0" smtClean="0">
                <a:solidFill>
                  <a:srgbClr val="002060"/>
                </a:solidFill>
              </a:rPr>
              <a:t>-</a:t>
            </a:r>
            <a:r>
              <a:rPr lang="de-DE" sz="2800" dirty="0" err="1" smtClean="0">
                <a:solidFill>
                  <a:srgbClr val="002060"/>
                </a:solidFill>
              </a:rPr>
              <a:t>as</a:t>
            </a:r>
            <a:r>
              <a:rPr lang="de-DE" sz="2800" dirty="0" smtClean="0">
                <a:solidFill>
                  <a:srgbClr val="002060"/>
                </a:solidFill>
              </a:rPr>
              <a:t>-a-Service </a:t>
            </a:r>
            <a:r>
              <a:rPr lang="de-DE" sz="2800" dirty="0">
                <a:solidFill>
                  <a:srgbClr val="002060"/>
                </a:solidFill>
              </a:rPr>
              <a:t>(</a:t>
            </a:r>
            <a:r>
              <a:rPr lang="de-DE" sz="2800" dirty="0" err="1">
                <a:solidFill>
                  <a:srgbClr val="002060"/>
                </a:solidFill>
              </a:rPr>
              <a:t>HDaaS</a:t>
            </a:r>
            <a:r>
              <a:rPr lang="de-DE" sz="2800" dirty="0">
                <a:solidFill>
                  <a:srgbClr val="002060"/>
                </a:solidFill>
              </a:rPr>
              <a:t>)  </a:t>
            </a:r>
            <a:endParaRPr lang="en-US" sz="2800" dirty="0">
              <a:solidFill>
                <a:srgbClr val="002060"/>
              </a:solidFill>
            </a:endParaRPr>
          </a:p>
        </p:txBody>
      </p:sp>
      <p:sp>
        <p:nvSpPr>
          <p:cNvPr id="3" name="Subtitle 2"/>
          <p:cNvSpPr>
            <a:spLocks noGrp="1"/>
          </p:cNvSpPr>
          <p:nvPr>
            <p:ph type="subTitle" idx="1"/>
          </p:nvPr>
        </p:nvSpPr>
        <p:spPr>
          <a:xfrm>
            <a:off x="379412" y="4011910"/>
            <a:ext cx="8383587" cy="269994"/>
          </a:xfrm>
          <a:prstGeom prst="rect">
            <a:avLst/>
          </a:prstGeom>
        </p:spPr>
        <p:txBody>
          <a:bodyPr>
            <a:noAutofit/>
          </a:bodyPr>
          <a:lstStyle/>
          <a:p>
            <a:r>
              <a:rPr lang="de-DE" dirty="0"/>
              <a:t>Flexible und skalierbare Referenzarchitektur</a:t>
            </a:r>
            <a:endParaRPr lang="en-US" dirty="0"/>
          </a:p>
        </p:txBody>
      </p:sp>
      <p:sp>
        <p:nvSpPr>
          <p:cNvPr id="4" name="TextBox 3"/>
          <p:cNvSpPr txBox="1"/>
          <p:nvPr/>
        </p:nvSpPr>
        <p:spPr>
          <a:xfrm>
            <a:off x="395536" y="4445119"/>
            <a:ext cx="6120680" cy="338554"/>
          </a:xfrm>
          <a:prstGeom prst="rect">
            <a:avLst/>
          </a:prstGeom>
          <a:noFill/>
        </p:spPr>
        <p:txBody>
          <a:bodyPr wrap="square" lIns="0" tIns="0" rIns="0" bIns="0" rtlCol="0">
            <a:spAutoFit/>
          </a:bodyPr>
          <a:lstStyle/>
          <a:p>
            <a:pPr marL="0"/>
            <a:r>
              <a:rPr lang="de-DE" sz="1100" dirty="0" smtClean="0">
                <a:solidFill>
                  <a:srgbClr val="002060"/>
                </a:solidFill>
                <a:latin typeface="Architects Daughter"/>
                <a:cs typeface="Architects Daughter"/>
              </a:rPr>
              <a:t>Lena Frank – Systems Engineer @ EMC</a:t>
            </a:r>
            <a:endParaRPr lang="de-DE" sz="1100" dirty="0">
              <a:solidFill>
                <a:srgbClr val="002060"/>
              </a:solidFill>
              <a:latin typeface="Architects Daughter"/>
              <a:cs typeface="Architects Daughter"/>
            </a:endParaRPr>
          </a:p>
          <a:p>
            <a:pPr marL="0"/>
            <a:r>
              <a:rPr lang="de-DE" sz="1100" dirty="0">
                <a:solidFill>
                  <a:srgbClr val="002060"/>
                </a:solidFill>
                <a:latin typeface="Architects Daughter"/>
                <a:cs typeface="Architects Daughter"/>
              </a:rPr>
              <a:t>Marius </a:t>
            </a:r>
            <a:r>
              <a:rPr lang="de-DE" sz="1100" dirty="0" smtClean="0">
                <a:solidFill>
                  <a:srgbClr val="002060"/>
                </a:solidFill>
                <a:latin typeface="Architects Daughter"/>
                <a:cs typeface="Architects Daughter"/>
              </a:rPr>
              <a:t>Lohr – Systems Engineer @ EMC</a:t>
            </a:r>
            <a:endParaRPr lang="en-US" sz="1100" dirty="0">
              <a:solidFill>
                <a:srgbClr val="002060"/>
              </a:solidFill>
              <a:latin typeface="Architects Daughter"/>
              <a:cs typeface="Architects Daughter"/>
            </a:endParaRPr>
          </a:p>
        </p:txBody>
      </p:sp>
    </p:spTree>
    <p:extLst>
      <p:ext uri="{BB962C8B-B14F-4D97-AF65-F5344CB8AC3E}">
        <p14:creationId xmlns:p14="http://schemas.microsoft.com/office/powerpoint/2010/main" val="94248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6639" y="1978174"/>
            <a:ext cx="5257800" cy="1295400"/>
          </a:xfrm>
          <a:prstGeom prst="rect">
            <a:avLst/>
          </a:prstGeom>
          <a:solidFill>
            <a:srgbClr val="FFFFFF">
              <a:alpha val="77000"/>
            </a:srgb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3" name="Group 82"/>
          <p:cNvGrpSpPr/>
          <p:nvPr/>
        </p:nvGrpSpPr>
        <p:grpSpPr>
          <a:xfrm>
            <a:off x="1055593" y="2175841"/>
            <a:ext cx="736317" cy="756000"/>
            <a:chOff x="1055593" y="2175841"/>
            <a:chExt cx="736317" cy="756000"/>
          </a:xfrm>
        </p:grpSpPr>
        <p:sp>
          <p:nvSpPr>
            <p:cNvPr id="9" name="Rectangle 8"/>
            <p:cNvSpPr/>
            <p:nvPr/>
          </p:nvSpPr>
          <p:spPr>
            <a:xfrm>
              <a:off x="1087081" y="2175841"/>
              <a:ext cx="685304" cy="756000"/>
            </a:xfrm>
            <a:prstGeom prst="rect">
              <a:avLst/>
            </a:prstGeom>
            <a:gradFill flip="none" rotWithShape="1">
              <a:gsLst>
                <a:gs pos="100000">
                  <a:schemeClr val="bg2">
                    <a:lumMod val="60000"/>
                    <a:lumOff val="40000"/>
                  </a:schemeClr>
                </a:gs>
                <a:gs pos="41000">
                  <a:schemeClr val="bg1">
                    <a:lumMod val="85000"/>
                  </a:schemeClr>
                </a:gs>
              </a:gsLst>
              <a:lin ang="6960000" scaled="0"/>
              <a:tileRect/>
            </a:gradFill>
            <a:ln>
              <a:noFill/>
              <a:headEnd/>
              <a:tailEnd/>
            </a:ln>
            <a:effectLst/>
            <a:scene3d>
              <a:camera prst="orthographicFront"/>
              <a:lightRig rig="threePt" dir="t"/>
            </a:scene3d>
            <a:sp3d contourW="12700">
              <a:bevelT w="25400" h="25400"/>
              <a:contourClr>
                <a:schemeClr val="bg1">
                  <a:lumMod val="75000"/>
                </a:schemeClr>
              </a:contourClr>
            </a:sp3d>
          </p:spPr>
          <p:style>
            <a:lnRef idx="1">
              <a:schemeClr val="dk1"/>
            </a:lnRef>
            <a:fillRef idx="2">
              <a:schemeClr val="dk1"/>
            </a:fillRef>
            <a:effectRef idx="1">
              <a:schemeClr val="dk1"/>
            </a:effectRef>
            <a:fontRef idx="minor">
              <a:schemeClr val="dk1"/>
            </a:fontRef>
          </p:style>
          <p:txBody>
            <a:bodyPr wrap="none" lIns="0" tIns="0" rIns="0" bIns="0" rtlCol="0" anchor="ctr"/>
            <a:lstStyle/>
            <a:p>
              <a:pPr algn="ctr"/>
              <a:endParaRPr lang="en-US" sz="1200" dirty="0" smtClean="0">
                <a:solidFill>
                  <a:srgbClr val="3892D0"/>
                </a:solidFill>
              </a:endParaRPr>
            </a:p>
          </p:txBody>
        </p:sp>
        <p:sp>
          <p:nvSpPr>
            <p:cNvPr id="10" name="Rectangle 9"/>
            <p:cNvSpPr/>
            <p:nvPr/>
          </p:nvSpPr>
          <p:spPr>
            <a:xfrm>
              <a:off x="1172744" y="2270341"/>
              <a:ext cx="513978" cy="5670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200" dirty="0" smtClean="0">
                <a:solidFill>
                  <a:srgbClr val="3892D0"/>
                </a:solidFill>
              </a:endParaRPr>
            </a:p>
          </p:txBody>
        </p:sp>
        <p:sp>
          <p:nvSpPr>
            <p:cNvPr id="11" name="Rectangle 10"/>
            <p:cNvSpPr/>
            <p:nvPr/>
          </p:nvSpPr>
          <p:spPr>
            <a:xfrm>
              <a:off x="1055593" y="2282710"/>
              <a:ext cx="736317" cy="646331"/>
            </a:xfrm>
            <a:prstGeom prst="rect">
              <a:avLst/>
            </a:prstGeom>
          </p:spPr>
          <p:txBody>
            <a:bodyPr wrap="square">
              <a:spAutoFit/>
            </a:bodyPr>
            <a:lstStyle/>
            <a:p>
              <a:pPr algn="ctr"/>
              <a:r>
                <a:rPr lang="en-US" sz="900" b="1" spc="-50" dirty="0" smtClean="0">
                  <a:solidFill>
                    <a:schemeClr val="bg1"/>
                  </a:solidFill>
                </a:rPr>
                <a:t>SELF SERVICE</a:t>
              </a:r>
            </a:p>
            <a:p>
              <a:pPr algn="ctr"/>
              <a:r>
                <a:rPr lang="en-US" sz="900" b="1" spc="-50" dirty="0" smtClean="0">
                  <a:solidFill>
                    <a:schemeClr val="bg1"/>
                  </a:solidFill>
                </a:rPr>
                <a:t>PORTAL</a:t>
              </a:r>
            </a:p>
            <a:p>
              <a:pPr algn="ctr"/>
              <a:endParaRPr lang="en-US" sz="900" b="1" dirty="0" smtClean="0">
                <a:solidFill>
                  <a:schemeClr val="bg1"/>
                </a:solidFill>
              </a:endParaRPr>
            </a:p>
          </p:txBody>
        </p:sp>
      </p:grpSp>
      <p:cxnSp>
        <p:nvCxnSpPr>
          <p:cNvPr id="12" name="Straight Arrow Connector 11"/>
          <p:cNvCxnSpPr>
            <a:stCxn id="9" idx="3"/>
            <a:endCxn id="13" idx="1"/>
          </p:cNvCxnSpPr>
          <p:nvPr/>
        </p:nvCxnSpPr>
        <p:spPr>
          <a:xfrm flipV="1">
            <a:off x="1772385" y="2548785"/>
            <a:ext cx="1369292" cy="5056"/>
          </a:xfrm>
          <a:prstGeom prst="straightConnector1">
            <a:avLst/>
          </a:prstGeom>
          <a:ln w="19050" cap="flat">
            <a:solidFill>
              <a:srgbClr val="CE3131"/>
            </a:solidFill>
            <a:prstDash val="sysDash"/>
            <a:round/>
            <a:tailEnd type="triangle" w="lg" len="med"/>
          </a:ln>
        </p:spPr>
        <p:style>
          <a:lnRef idx="1">
            <a:schemeClr val="accent1"/>
          </a:lnRef>
          <a:fillRef idx="0">
            <a:schemeClr val="accent1"/>
          </a:fillRef>
          <a:effectRef idx="0">
            <a:schemeClr val="accent1"/>
          </a:effectRef>
          <a:fontRef idx="minor">
            <a:schemeClr val="tx1"/>
          </a:fontRef>
        </p:style>
      </p:cxnSp>
      <p:grpSp>
        <p:nvGrpSpPr>
          <p:cNvPr id="84" name="Group 83"/>
          <p:cNvGrpSpPr/>
          <p:nvPr/>
        </p:nvGrpSpPr>
        <p:grpSpPr>
          <a:xfrm>
            <a:off x="3141677" y="2170785"/>
            <a:ext cx="685304" cy="756000"/>
            <a:chOff x="3141677" y="2170785"/>
            <a:chExt cx="685304" cy="756000"/>
          </a:xfrm>
        </p:grpSpPr>
        <p:sp>
          <p:nvSpPr>
            <p:cNvPr id="13" name="Rectangle 12"/>
            <p:cNvSpPr/>
            <p:nvPr/>
          </p:nvSpPr>
          <p:spPr>
            <a:xfrm>
              <a:off x="3141677" y="2170785"/>
              <a:ext cx="685304" cy="756000"/>
            </a:xfrm>
            <a:prstGeom prst="rect">
              <a:avLst/>
            </a:prstGeom>
            <a:gradFill flip="none" rotWithShape="1">
              <a:gsLst>
                <a:gs pos="100000">
                  <a:schemeClr val="bg2">
                    <a:lumMod val="60000"/>
                    <a:lumOff val="40000"/>
                  </a:schemeClr>
                </a:gs>
                <a:gs pos="41000">
                  <a:schemeClr val="bg1">
                    <a:lumMod val="85000"/>
                  </a:schemeClr>
                </a:gs>
              </a:gsLst>
              <a:lin ang="6960000" scaled="0"/>
              <a:tileRect/>
            </a:gradFill>
            <a:ln>
              <a:noFill/>
              <a:headEnd/>
              <a:tailEnd/>
            </a:ln>
            <a:effectLst/>
            <a:scene3d>
              <a:camera prst="orthographicFront"/>
              <a:lightRig rig="threePt" dir="t"/>
            </a:scene3d>
            <a:sp3d contourW="12700">
              <a:bevelT w="25400" h="25400"/>
              <a:contourClr>
                <a:schemeClr val="bg1">
                  <a:lumMod val="75000"/>
                </a:schemeClr>
              </a:contourClr>
            </a:sp3d>
          </p:spPr>
          <p:style>
            <a:lnRef idx="1">
              <a:schemeClr val="dk1"/>
            </a:lnRef>
            <a:fillRef idx="2">
              <a:schemeClr val="dk1"/>
            </a:fillRef>
            <a:effectRef idx="1">
              <a:schemeClr val="dk1"/>
            </a:effectRef>
            <a:fontRef idx="minor">
              <a:schemeClr val="dk1"/>
            </a:fontRef>
          </p:style>
          <p:txBody>
            <a:bodyPr wrap="none" lIns="0" tIns="0" rIns="0" bIns="0" rtlCol="0" anchor="ctr"/>
            <a:lstStyle/>
            <a:p>
              <a:pPr algn="ctr"/>
              <a:endParaRPr lang="en-US" sz="1200" dirty="0" smtClean="0">
                <a:solidFill>
                  <a:srgbClr val="3892D0"/>
                </a:solidFill>
              </a:endParaRPr>
            </a:p>
          </p:txBody>
        </p:sp>
        <p:sp>
          <p:nvSpPr>
            <p:cNvPr id="14" name="Rectangle 13"/>
            <p:cNvSpPr/>
            <p:nvPr/>
          </p:nvSpPr>
          <p:spPr>
            <a:xfrm>
              <a:off x="3227340" y="2265285"/>
              <a:ext cx="513978" cy="5670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200" dirty="0" smtClean="0">
                <a:solidFill>
                  <a:srgbClr val="3892D0"/>
                </a:solidFill>
              </a:endParaRPr>
            </a:p>
          </p:txBody>
        </p:sp>
      </p:grpSp>
      <p:sp>
        <p:nvSpPr>
          <p:cNvPr id="15" name="Rectangle 14"/>
          <p:cNvSpPr/>
          <p:nvPr/>
        </p:nvSpPr>
        <p:spPr>
          <a:xfrm>
            <a:off x="3110189" y="2277654"/>
            <a:ext cx="736317" cy="400110"/>
          </a:xfrm>
          <a:prstGeom prst="rect">
            <a:avLst/>
          </a:prstGeom>
        </p:spPr>
        <p:txBody>
          <a:bodyPr wrap="square">
            <a:spAutoFit/>
          </a:bodyPr>
          <a:lstStyle/>
          <a:p>
            <a:pPr algn="ctr"/>
            <a:r>
              <a:rPr lang="de-DE" sz="1000" b="1" spc="-50" dirty="0" smtClean="0">
                <a:solidFill>
                  <a:schemeClr val="bg1"/>
                </a:solidFill>
              </a:rPr>
              <a:t>ORCHESTRATOR</a:t>
            </a:r>
            <a:endParaRPr lang="en-US" sz="1000" b="1" spc="-50" dirty="0" smtClean="0">
              <a:solidFill>
                <a:schemeClr val="bg1"/>
              </a:solidFill>
            </a:endParaRPr>
          </a:p>
        </p:txBody>
      </p:sp>
      <p:pic>
        <p:nvPicPr>
          <p:cNvPr id="16" name="Picture 15"/>
          <p:cNvPicPr>
            <a:picLocks noChangeAspect="1"/>
          </p:cNvPicPr>
          <p:nvPr/>
        </p:nvPicPr>
        <p:blipFill>
          <a:blip r:embed="rId3" cstate="print">
            <a:grayscl/>
          </a:blip>
          <a:stretch>
            <a:fillRect/>
          </a:stretch>
        </p:blipFill>
        <p:spPr>
          <a:xfrm>
            <a:off x="4760337" y="2642374"/>
            <a:ext cx="433450" cy="446534"/>
          </a:xfrm>
          <a:prstGeom prst="rect">
            <a:avLst/>
          </a:prstGeom>
        </p:spPr>
      </p:pic>
      <p:sp>
        <p:nvSpPr>
          <p:cNvPr id="17" name="TextBox 16"/>
          <p:cNvSpPr txBox="1"/>
          <p:nvPr/>
        </p:nvSpPr>
        <p:spPr>
          <a:xfrm>
            <a:off x="1981733" y="2325177"/>
            <a:ext cx="813043" cy="246221"/>
          </a:xfrm>
          <a:prstGeom prst="rect">
            <a:avLst/>
          </a:prstGeom>
          <a:noFill/>
        </p:spPr>
        <p:txBody>
          <a:bodyPr wrap="none" rtlCol="0">
            <a:spAutoFit/>
          </a:bodyPr>
          <a:lstStyle/>
          <a:p>
            <a:pPr algn="ctr"/>
            <a:r>
              <a:rPr lang="en-US" sz="1000" dirty="0">
                <a:solidFill>
                  <a:srgbClr val="000000"/>
                </a:solidFill>
              </a:rPr>
              <a:t>3</a:t>
            </a:r>
            <a:r>
              <a:rPr lang="en-US" sz="1000" dirty="0" smtClean="0">
                <a:solidFill>
                  <a:srgbClr val="000000"/>
                </a:solidFill>
              </a:rPr>
              <a:t>: Invoke</a:t>
            </a:r>
          </a:p>
        </p:txBody>
      </p:sp>
      <p:sp>
        <p:nvSpPr>
          <p:cNvPr id="18" name="TextBox 17"/>
          <p:cNvSpPr txBox="1"/>
          <p:nvPr/>
        </p:nvSpPr>
        <p:spPr>
          <a:xfrm>
            <a:off x="1778982" y="4215775"/>
            <a:ext cx="1187457" cy="276999"/>
          </a:xfrm>
          <a:prstGeom prst="rect">
            <a:avLst/>
          </a:prstGeom>
          <a:noFill/>
        </p:spPr>
        <p:txBody>
          <a:bodyPr wrap="square" rtlCol="0">
            <a:spAutoFit/>
          </a:bodyPr>
          <a:lstStyle/>
          <a:p>
            <a:pPr algn="ctr"/>
            <a:r>
              <a:rPr lang="en-US" sz="1200" dirty="0" smtClean="0">
                <a:solidFill>
                  <a:srgbClr val="000000"/>
                </a:solidFill>
              </a:rPr>
              <a:t>AD</a:t>
            </a:r>
          </a:p>
        </p:txBody>
      </p:sp>
      <p:grpSp>
        <p:nvGrpSpPr>
          <p:cNvPr id="81" name="Group 80"/>
          <p:cNvGrpSpPr/>
          <p:nvPr/>
        </p:nvGrpSpPr>
        <p:grpSpPr>
          <a:xfrm>
            <a:off x="1064035" y="3768148"/>
            <a:ext cx="736317" cy="756000"/>
            <a:chOff x="1064035" y="3768148"/>
            <a:chExt cx="736317" cy="756000"/>
          </a:xfrm>
        </p:grpSpPr>
        <p:sp>
          <p:nvSpPr>
            <p:cNvPr id="19" name="Rectangle 18"/>
            <p:cNvSpPr/>
            <p:nvPr/>
          </p:nvSpPr>
          <p:spPr>
            <a:xfrm>
              <a:off x="1095523" y="3768148"/>
              <a:ext cx="685304" cy="756000"/>
            </a:xfrm>
            <a:prstGeom prst="rect">
              <a:avLst/>
            </a:prstGeom>
            <a:gradFill flip="none" rotWithShape="1">
              <a:gsLst>
                <a:gs pos="100000">
                  <a:schemeClr val="bg2">
                    <a:lumMod val="60000"/>
                    <a:lumOff val="40000"/>
                  </a:schemeClr>
                </a:gs>
                <a:gs pos="41000">
                  <a:schemeClr val="bg1">
                    <a:lumMod val="85000"/>
                  </a:schemeClr>
                </a:gs>
              </a:gsLst>
              <a:lin ang="6960000" scaled="0"/>
              <a:tileRect/>
            </a:gradFill>
            <a:ln>
              <a:noFill/>
              <a:headEnd/>
              <a:tailEnd/>
            </a:ln>
            <a:effectLst/>
            <a:scene3d>
              <a:camera prst="orthographicFront"/>
              <a:lightRig rig="threePt" dir="t"/>
            </a:scene3d>
            <a:sp3d contourW="12700">
              <a:bevelT w="25400" h="25400"/>
              <a:contourClr>
                <a:schemeClr val="bg1">
                  <a:lumMod val="75000"/>
                </a:schemeClr>
              </a:contourClr>
            </a:sp3d>
          </p:spPr>
          <p:style>
            <a:lnRef idx="1">
              <a:schemeClr val="dk1"/>
            </a:lnRef>
            <a:fillRef idx="2">
              <a:schemeClr val="dk1"/>
            </a:fillRef>
            <a:effectRef idx="1">
              <a:schemeClr val="dk1"/>
            </a:effectRef>
            <a:fontRef idx="minor">
              <a:schemeClr val="dk1"/>
            </a:fontRef>
          </p:style>
          <p:txBody>
            <a:bodyPr wrap="none" lIns="0" tIns="0" rIns="0" bIns="0" rtlCol="0" anchor="ctr"/>
            <a:lstStyle/>
            <a:p>
              <a:pPr algn="ctr"/>
              <a:endParaRPr lang="en-US" sz="1200" dirty="0" smtClean="0">
                <a:solidFill>
                  <a:srgbClr val="3892D0"/>
                </a:solidFill>
              </a:endParaRPr>
            </a:p>
          </p:txBody>
        </p:sp>
        <p:sp>
          <p:nvSpPr>
            <p:cNvPr id="20" name="Rectangle 19"/>
            <p:cNvSpPr/>
            <p:nvPr/>
          </p:nvSpPr>
          <p:spPr>
            <a:xfrm>
              <a:off x="1181186" y="3862648"/>
              <a:ext cx="513978" cy="567000"/>
            </a:xfrm>
            <a:prstGeom prst="rect">
              <a:avLst/>
            </a:prstGeom>
            <a:gradFill>
              <a:gsLst>
                <a:gs pos="84000">
                  <a:schemeClr val="tx2">
                    <a:lumMod val="75000"/>
                  </a:schemeClr>
                </a:gs>
                <a:gs pos="0">
                  <a:schemeClr val="tx2">
                    <a:lumMod val="60000"/>
                    <a:lumOff val="40000"/>
                  </a:schemeClr>
                </a:gs>
              </a:gsLst>
              <a:lin ang="6960000" scaled="0"/>
            </a:gradFill>
            <a:ln>
              <a:noFill/>
              <a:headEnd/>
              <a:tailEnd/>
            </a:ln>
            <a:effectLst/>
            <a:scene3d>
              <a:camera prst="orthographicFront"/>
              <a:lightRig rig="threePt" dir="t"/>
            </a:scene3d>
            <a:sp3d contourW="12700">
              <a:bevelT w="25400" h="25400"/>
              <a:contourClr>
                <a:schemeClr val="bg1">
                  <a:lumMod val="75000"/>
                </a:schemeClr>
              </a:contourClr>
            </a:sp3d>
          </p:spPr>
          <p:style>
            <a:lnRef idx="1">
              <a:schemeClr val="dk1"/>
            </a:lnRef>
            <a:fillRef idx="2">
              <a:schemeClr val="dk1"/>
            </a:fillRef>
            <a:effectRef idx="1">
              <a:schemeClr val="dk1"/>
            </a:effectRef>
            <a:fontRef idx="minor">
              <a:schemeClr val="dk1"/>
            </a:fontRef>
          </p:style>
          <p:txBody>
            <a:bodyPr wrap="none" lIns="0" tIns="0" rIns="0" bIns="0" rtlCol="0" anchor="ctr"/>
            <a:lstStyle/>
            <a:p>
              <a:pPr algn="ctr"/>
              <a:endParaRPr lang="en-US" sz="1200" dirty="0" smtClean="0">
                <a:solidFill>
                  <a:srgbClr val="3892D0"/>
                </a:solidFill>
              </a:endParaRPr>
            </a:p>
          </p:txBody>
        </p:sp>
        <p:sp>
          <p:nvSpPr>
            <p:cNvPr id="21" name="Rectangle 20"/>
            <p:cNvSpPr/>
            <p:nvPr/>
          </p:nvSpPr>
          <p:spPr>
            <a:xfrm>
              <a:off x="1064035" y="3875017"/>
              <a:ext cx="736317" cy="523462"/>
            </a:xfrm>
            <a:prstGeom prst="rect">
              <a:avLst/>
            </a:prstGeom>
          </p:spPr>
          <p:txBody>
            <a:bodyPr wrap="square">
              <a:spAutoFit/>
            </a:bodyPr>
            <a:lstStyle/>
            <a:p>
              <a:pPr algn="ctr"/>
              <a:r>
                <a:rPr lang="en-US" sz="900" b="1" spc="-50" dirty="0" smtClean="0">
                  <a:solidFill>
                    <a:schemeClr val="bg1"/>
                  </a:solidFill>
                </a:rPr>
                <a:t>USER/</a:t>
              </a:r>
            </a:p>
            <a:p>
              <a:pPr algn="ctr"/>
              <a:r>
                <a:rPr lang="en-US" sz="900" b="1" spc="-50" dirty="0" smtClean="0">
                  <a:solidFill>
                    <a:schemeClr val="bg1"/>
                  </a:solidFill>
                </a:rPr>
                <a:t>TENANT MGMT</a:t>
              </a:r>
              <a:endParaRPr lang="en-US" sz="900" b="1" spc="-50" dirty="0">
                <a:solidFill>
                  <a:schemeClr val="bg1"/>
                </a:solidFill>
              </a:endParaRPr>
            </a:p>
          </p:txBody>
        </p:sp>
      </p:grpSp>
      <p:cxnSp>
        <p:nvCxnSpPr>
          <p:cNvPr id="22" name="Straight Arrow Connector 21"/>
          <p:cNvCxnSpPr>
            <a:stCxn id="9" idx="2"/>
            <a:endCxn id="19" idx="0"/>
          </p:cNvCxnSpPr>
          <p:nvPr/>
        </p:nvCxnSpPr>
        <p:spPr>
          <a:xfrm>
            <a:off x="1429733" y="2931841"/>
            <a:ext cx="8441" cy="836307"/>
          </a:xfrm>
          <a:prstGeom prst="straightConnector1">
            <a:avLst/>
          </a:prstGeom>
          <a:ln w="19050" cap="flat">
            <a:solidFill>
              <a:srgbClr val="CE3131"/>
            </a:solidFill>
            <a:prstDash val="sysDash"/>
            <a:round/>
            <a:tailEnd type="triangle" w="lg" len="med"/>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2204439" y="3813857"/>
            <a:ext cx="420229" cy="398730"/>
          </a:xfrm>
          <a:prstGeom prst="rect">
            <a:avLst/>
          </a:prstGeom>
        </p:spPr>
      </p:pic>
      <p:sp>
        <p:nvSpPr>
          <p:cNvPr id="24" name="TextBox 23"/>
          <p:cNvSpPr txBox="1"/>
          <p:nvPr/>
        </p:nvSpPr>
        <p:spPr>
          <a:xfrm>
            <a:off x="592755" y="3393708"/>
            <a:ext cx="882160" cy="246221"/>
          </a:xfrm>
          <a:prstGeom prst="rect">
            <a:avLst/>
          </a:prstGeom>
          <a:noFill/>
        </p:spPr>
        <p:txBody>
          <a:bodyPr wrap="none" rtlCol="0">
            <a:spAutoFit/>
          </a:bodyPr>
          <a:lstStyle/>
          <a:p>
            <a:pPr algn="ctr"/>
            <a:r>
              <a:rPr lang="en-US" sz="1000" dirty="0">
                <a:solidFill>
                  <a:srgbClr val="000000"/>
                </a:solidFill>
              </a:rPr>
              <a:t>2</a:t>
            </a:r>
            <a:r>
              <a:rPr lang="en-US" sz="1000" dirty="0" smtClean="0">
                <a:solidFill>
                  <a:srgbClr val="000000"/>
                </a:solidFill>
              </a:rPr>
              <a:t>: Validate</a:t>
            </a:r>
          </a:p>
        </p:txBody>
      </p:sp>
      <p:sp>
        <p:nvSpPr>
          <p:cNvPr id="25" name="TextBox 24"/>
          <p:cNvSpPr txBox="1"/>
          <p:nvPr/>
        </p:nvSpPr>
        <p:spPr>
          <a:xfrm>
            <a:off x="3943961" y="3878709"/>
            <a:ext cx="1046605" cy="646331"/>
          </a:xfrm>
          <a:prstGeom prst="rect">
            <a:avLst/>
          </a:prstGeom>
          <a:noFill/>
        </p:spPr>
        <p:txBody>
          <a:bodyPr wrap="square" rtlCol="0">
            <a:spAutoFit/>
          </a:bodyPr>
          <a:lstStyle/>
          <a:p>
            <a:pPr algn="ctr"/>
            <a:r>
              <a:rPr lang="en-US" sz="1200" dirty="0" smtClean="0">
                <a:solidFill>
                  <a:srgbClr val="000000"/>
                </a:solidFill>
              </a:rPr>
              <a:t>Shared HDFS Storage</a:t>
            </a:r>
          </a:p>
        </p:txBody>
      </p:sp>
      <p:grpSp>
        <p:nvGrpSpPr>
          <p:cNvPr id="82" name="Group 81"/>
          <p:cNvGrpSpPr/>
          <p:nvPr/>
        </p:nvGrpSpPr>
        <p:grpSpPr>
          <a:xfrm>
            <a:off x="3110765" y="3727853"/>
            <a:ext cx="736317" cy="756000"/>
            <a:chOff x="3110765" y="3727853"/>
            <a:chExt cx="736317" cy="756000"/>
          </a:xfrm>
        </p:grpSpPr>
        <p:sp>
          <p:nvSpPr>
            <p:cNvPr id="26" name="Rectangle 25"/>
            <p:cNvSpPr/>
            <p:nvPr/>
          </p:nvSpPr>
          <p:spPr>
            <a:xfrm>
              <a:off x="3142253" y="3727853"/>
              <a:ext cx="685304" cy="756000"/>
            </a:xfrm>
            <a:prstGeom prst="rect">
              <a:avLst/>
            </a:prstGeom>
            <a:gradFill flip="none" rotWithShape="1">
              <a:gsLst>
                <a:gs pos="100000">
                  <a:schemeClr val="bg2">
                    <a:lumMod val="60000"/>
                    <a:lumOff val="40000"/>
                  </a:schemeClr>
                </a:gs>
                <a:gs pos="41000">
                  <a:schemeClr val="bg1">
                    <a:lumMod val="85000"/>
                  </a:schemeClr>
                </a:gs>
              </a:gsLst>
              <a:lin ang="6960000" scaled="0"/>
              <a:tileRect/>
            </a:gradFill>
            <a:ln>
              <a:noFill/>
              <a:headEnd/>
              <a:tailEnd/>
            </a:ln>
            <a:effectLst/>
            <a:scene3d>
              <a:camera prst="orthographicFront"/>
              <a:lightRig rig="threePt" dir="t"/>
            </a:scene3d>
            <a:sp3d contourW="12700">
              <a:bevelT w="25400" h="25400"/>
              <a:contourClr>
                <a:schemeClr val="bg1">
                  <a:lumMod val="75000"/>
                </a:schemeClr>
              </a:contourClr>
            </a:sp3d>
          </p:spPr>
          <p:style>
            <a:lnRef idx="1">
              <a:schemeClr val="dk1"/>
            </a:lnRef>
            <a:fillRef idx="2">
              <a:schemeClr val="dk1"/>
            </a:fillRef>
            <a:effectRef idx="1">
              <a:schemeClr val="dk1"/>
            </a:effectRef>
            <a:fontRef idx="minor">
              <a:schemeClr val="dk1"/>
            </a:fontRef>
          </p:style>
          <p:txBody>
            <a:bodyPr wrap="none" lIns="0" tIns="0" rIns="0" bIns="0" rtlCol="0" anchor="ctr"/>
            <a:lstStyle/>
            <a:p>
              <a:pPr algn="ctr"/>
              <a:endParaRPr lang="en-US" sz="1200" dirty="0" smtClean="0">
                <a:solidFill>
                  <a:srgbClr val="3892D0"/>
                </a:solidFill>
              </a:endParaRPr>
            </a:p>
          </p:txBody>
        </p:sp>
        <p:sp>
          <p:nvSpPr>
            <p:cNvPr id="27" name="Rectangle 26"/>
            <p:cNvSpPr/>
            <p:nvPr/>
          </p:nvSpPr>
          <p:spPr>
            <a:xfrm>
              <a:off x="3227916" y="3822353"/>
              <a:ext cx="513978" cy="567000"/>
            </a:xfrm>
            <a:prstGeom prst="rect">
              <a:avLst/>
            </a:prstGeom>
            <a:gradFill>
              <a:gsLst>
                <a:gs pos="84000">
                  <a:schemeClr val="tx2">
                    <a:lumMod val="75000"/>
                  </a:schemeClr>
                </a:gs>
                <a:gs pos="0">
                  <a:schemeClr val="tx2">
                    <a:lumMod val="60000"/>
                    <a:lumOff val="40000"/>
                  </a:schemeClr>
                </a:gs>
              </a:gsLst>
              <a:lin ang="6960000" scaled="0"/>
            </a:gradFill>
            <a:ln>
              <a:noFill/>
              <a:headEnd/>
              <a:tailEnd/>
            </a:ln>
            <a:effectLst/>
            <a:scene3d>
              <a:camera prst="orthographicFront"/>
              <a:lightRig rig="threePt" dir="t"/>
            </a:scene3d>
            <a:sp3d contourW="12700">
              <a:bevelT w="25400" h="25400"/>
              <a:contourClr>
                <a:schemeClr val="bg1">
                  <a:lumMod val="75000"/>
                </a:schemeClr>
              </a:contourClr>
            </a:sp3d>
          </p:spPr>
          <p:style>
            <a:lnRef idx="1">
              <a:schemeClr val="dk1"/>
            </a:lnRef>
            <a:fillRef idx="2">
              <a:schemeClr val="dk1"/>
            </a:fillRef>
            <a:effectRef idx="1">
              <a:schemeClr val="dk1"/>
            </a:effectRef>
            <a:fontRef idx="minor">
              <a:schemeClr val="dk1"/>
            </a:fontRef>
          </p:style>
          <p:txBody>
            <a:bodyPr wrap="none" lIns="0" tIns="0" rIns="0" bIns="0" rtlCol="0" anchor="ctr"/>
            <a:lstStyle/>
            <a:p>
              <a:pPr algn="ctr"/>
              <a:endParaRPr lang="en-US" sz="1200" dirty="0" smtClean="0">
                <a:solidFill>
                  <a:srgbClr val="3892D0"/>
                </a:solidFill>
              </a:endParaRPr>
            </a:p>
          </p:txBody>
        </p:sp>
        <p:sp>
          <p:nvSpPr>
            <p:cNvPr id="28" name="Rectangle 27"/>
            <p:cNvSpPr/>
            <p:nvPr/>
          </p:nvSpPr>
          <p:spPr>
            <a:xfrm>
              <a:off x="3110765" y="3834722"/>
              <a:ext cx="736317" cy="507831"/>
            </a:xfrm>
            <a:prstGeom prst="rect">
              <a:avLst/>
            </a:prstGeom>
          </p:spPr>
          <p:txBody>
            <a:bodyPr wrap="square">
              <a:spAutoFit/>
            </a:bodyPr>
            <a:lstStyle/>
            <a:p>
              <a:pPr algn="ctr"/>
              <a:r>
                <a:rPr lang="en-US" sz="900" b="1" dirty="0" smtClean="0">
                  <a:solidFill>
                    <a:schemeClr val="bg1"/>
                  </a:solidFill>
                </a:rPr>
                <a:t>HDFS/</a:t>
              </a:r>
              <a:br>
                <a:rPr lang="en-US" sz="900" b="1" dirty="0" smtClean="0">
                  <a:solidFill>
                    <a:schemeClr val="bg1"/>
                  </a:solidFill>
                </a:rPr>
              </a:br>
              <a:r>
                <a:rPr lang="en-US" sz="900" b="1" dirty="0" smtClean="0">
                  <a:solidFill>
                    <a:schemeClr val="bg1"/>
                  </a:solidFill>
                </a:rPr>
                <a:t>REST API</a:t>
              </a:r>
              <a:endParaRPr lang="en-US" sz="900" b="1" dirty="0">
                <a:solidFill>
                  <a:schemeClr val="bg1"/>
                </a:solidFill>
              </a:endParaRPr>
            </a:p>
          </p:txBody>
        </p:sp>
      </p:grpSp>
      <p:cxnSp>
        <p:nvCxnSpPr>
          <p:cNvPr id="29" name="Straight Arrow Connector 28"/>
          <p:cNvCxnSpPr>
            <a:stCxn id="13" idx="2"/>
            <a:endCxn id="26" idx="0"/>
          </p:cNvCxnSpPr>
          <p:nvPr/>
        </p:nvCxnSpPr>
        <p:spPr>
          <a:xfrm>
            <a:off x="3484329" y="2926785"/>
            <a:ext cx="576" cy="801068"/>
          </a:xfrm>
          <a:prstGeom prst="straightConnector1">
            <a:avLst/>
          </a:prstGeom>
          <a:ln w="19050" cap="flat">
            <a:solidFill>
              <a:srgbClr val="CE3131"/>
            </a:solidFill>
            <a:prstDash val="sysDash"/>
            <a:round/>
            <a:tailEnd type="triangle" w="lg"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195039" y="3349774"/>
            <a:ext cx="2133600" cy="246221"/>
          </a:xfrm>
          <a:prstGeom prst="rect">
            <a:avLst/>
          </a:prstGeom>
          <a:noFill/>
        </p:spPr>
        <p:txBody>
          <a:bodyPr wrap="square" rtlCol="0">
            <a:spAutoFit/>
          </a:bodyPr>
          <a:lstStyle/>
          <a:p>
            <a:pPr algn="ctr"/>
            <a:r>
              <a:rPr lang="en-US" sz="1000" dirty="0" smtClean="0">
                <a:solidFill>
                  <a:srgbClr val="000000"/>
                </a:solidFill>
              </a:rPr>
              <a:t>4a: Provision</a:t>
            </a:r>
            <a:r>
              <a:rPr lang="en-US" sz="1000" dirty="0">
                <a:solidFill>
                  <a:srgbClr val="000000"/>
                </a:solidFill>
              </a:rPr>
              <a:t> </a:t>
            </a:r>
            <a:r>
              <a:rPr lang="en-US" sz="1000" dirty="0" smtClean="0">
                <a:solidFill>
                  <a:srgbClr val="000000"/>
                </a:solidFill>
              </a:rPr>
              <a:t>Storage</a:t>
            </a:r>
          </a:p>
        </p:txBody>
      </p:sp>
      <p:grpSp>
        <p:nvGrpSpPr>
          <p:cNvPr id="85" name="Group 84"/>
          <p:cNvGrpSpPr/>
          <p:nvPr/>
        </p:nvGrpSpPr>
        <p:grpSpPr>
          <a:xfrm>
            <a:off x="5281645" y="2161822"/>
            <a:ext cx="736317" cy="756000"/>
            <a:chOff x="5281645" y="2161822"/>
            <a:chExt cx="736317" cy="756000"/>
          </a:xfrm>
        </p:grpSpPr>
        <p:sp>
          <p:nvSpPr>
            <p:cNvPr id="31" name="Rectangle 30"/>
            <p:cNvSpPr/>
            <p:nvPr/>
          </p:nvSpPr>
          <p:spPr>
            <a:xfrm>
              <a:off x="5313133" y="2161822"/>
              <a:ext cx="685304" cy="756000"/>
            </a:xfrm>
            <a:prstGeom prst="rect">
              <a:avLst/>
            </a:prstGeom>
            <a:gradFill flip="none" rotWithShape="1">
              <a:gsLst>
                <a:gs pos="100000">
                  <a:schemeClr val="bg2">
                    <a:lumMod val="60000"/>
                    <a:lumOff val="40000"/>
                  </a:schemeClr>
                </a:gs>
                <a:gs pos="41000">
                  <a:schemeClr val="bg1">
                    <a:lumMod val="85000"/>
                  </a:schemeClr>
                </a:gs>
              </a:gsLst>
              <a:lin ang="6960000" scaled="0"/>
              <a:tileRect/>
            </a:gradFill>
            <a:ln>
              <a:noFill/>
              <a:headEnd/>
              <a:tailEnd/>
            </a:ln>
            <a:effectLst/>
            <a:scene3d>
              <a:camera prst="orthographicFront"/>
              <a:lightRig rig="threePt" dir="t"/>
            </a:scene3d>
            <a:sp3d contourW="12700">
              <a:bevelT w="25400" h="25400"/>
              <a:contourClr>
                <a:schemeClr val="bg1">
                  <a:lumMod val="75000"/>
                </a:schemeClr>
              </a:contourClr>
            </a:sp3d>
          </p:spPr>
          <p:style>
            <a:lnRef idx="1">
              <a:schemeClr val="dk1"/>
            </a:lnRef>
            <a:fillRef idx="2">
              <a:schemeClr val="dk1"/>
            </a:fillRef>
            <a:effectRef idx="1">
              <a:schemeClr val="dk1"/>
            </a:effectRef>
            <a:fontRef idx="minor">
              <a:schemeClr val="dk1"/>
            </a:fontRef>
          </p:style>
          <p:txBody>
            <a:bodyPr wrap="none" lIns="0" tIns="0" rIns="0" bIns="0" rtlCol="0" anchor="ctr"/>
            <a:lstStyle/>
            <a:p>
              <a:pPr algn="ctr"/>
              <a:endParaRPr lang="en-US" sz="1200" dirty="0" smtClean="0">
                <a:solidFill>
                  <a:srgbClr val="3892D0"/>
                </a:solidFill>
              </a:endParaRPr>
            </a:p>
          </p:txBody>
        </p:sp>
        <p:sp>
          <p:nvSpPr>
            <p:cNvPr id="32" name="Rectangle 31"/>
            <p:cNvSpPr/>
            <p:nvPr/>
          </p:nvSpPr>
          <p:spPr>
            <a:xfrm>
              <a:off x="5398796" y="2256322"/>
              <a:ext cx="513978" cy="5670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200" dirty="0" smtClean="0">
                <a:solidFill>
                  <a:srgbClr val="3892D0"/>
                </a:solidFill>
              </a:endParaRPr>
            </a:p>
          </p:txBody>
        </p:sp>
        <p:sp>
          <p:nvSpPr>
            <p:cNvPr id="33" name="Rectangle 32"/>
            <p:cNvSpPr/>
            <p:nvPr/>
          </p:nvSpPr>
          <p:spPr>
            <a:xfrm>
              <a:off x="5281645" y="2400876"/>
              <a:ext cx="736317" cy="369332"/>
            </a:xfrm>
            <a:prstGeom prst="rect">
              <a:avLst/>
            </a:prstGeom>
          </p:spPr>
          <p:txBody>
            <a:bodyPr wrap="square">
              <a:spAutoFit/>
            </a:bodyPr>
            <a:lstStyle/>
            <a:p>
              <a:pPr algn="ctr"/>
              <a:r>
                <a:rPr lang="en-US" sz="900" b="1" dirty="0" smtClean="0">
                  <a:solidFill>
                    <a:schemeClr val="bg1"/>
                  </a:solidFill>
                </a:rPr>
                <a:t>SERENGETI</a:t>
              </a:r>
              <a:endParaRPr lang="en-US" sz="900" b="1" spc="-50" dirty="0" smtClean="0">
                <a:solidFill>
                  <a:schemeClr val="bg1"/>
                </a:solidFill>
              </a:endParaRPr>
            </a:p>
          </p:txBody>
        </p:sp>
      </p:grpSp>
      <p:cxnSp>
        <p:nvCxnSpPr>
          <p:cNvPr id="35" name="Straight Arrow Connector 34"/>
          <p:cNvCxnSpPr>
            <a:stCxn id="13" idx="3"/>
            <a:endCxn id="31" idx="1"/>
          </p:cNvCxnSpPr>
          <p:nvPr/>
        </p:nvCxnSpPr>
        <p:spPr>
          <a:xfrm flipV="1">
            <a:off x="3826981" y="2539822"/>
            <a:ext cx="1486151" cy="8963"/>
          </a:xfrm>
          <a:prstGeom prst="straightConnector1">
            <a:avLst/>
          </a:prstGeom>
          <a:ln w="19050" cap="flat">
            <a:solidFill>
              <a:srgbClr val="CE3131"/>
            </a:solidFill>
            <a:prstDash val="sysDash"/>
            <a:round/>
            <a:tailEnd type="triangle" w="lg"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16313" y="2555508"/>
            <a:ext cx="1032655" cy="400110"/>
          </a:xfrm>
          <a:prstGeom prst="rect">
            <a:avLst/>
          </a:prstGeom>
          <a:noFill/>
        </p:spPr>
        <p:txBody>
          <a:bodyPr wrap="none" rtlCol="0">
            <a:spAutoFit/>
          </a:bodyPr>
          <a:lstStyle/>
          <a:p>
            <a:pPr algn="ctr"/>
            <a:r>
              <a:rPr lang="en-US" sz="1000" dirty="0" smtClean="0"/>
              <a:t>4b: Provision</a:t>
            </a:r>
          </a:p>
          <a:p>
            <a:pPr algn="ctr"/>
            <a:r>
              <a:rPr lang="en-US" sz="1000" dirty="0" smtClean="0"/>
              <a:t>Compute</a:t>
            </a:r>
          </a:p>
        </p:txBody>
      </p:sp>
      <p:cxnSp>
        <p:nvCxnSpPr>
          <p:cNvPr id="40" name="Straight Arrow Connector 39"/>
          <p:cNvCxnSpPr>
            <a:stCxn id="31" idx="3"/>
          </p:cNvCxnSpPr>
          <p:nvPr/>
        </p:nvCxnSpPr>
        <p:spPr>
          <a:xfrm flipV="1">
            <a:off x="5998436" y="2534568"/>
            <a:ext cx="1156927" cy="5254"/>
          </a:xfrm>
          <a:prstGeom prst="straightConnector1">
            <a:avLst/>
          </a:prstGeom>
          <a:ln w="19050" cap="flat">
            <a:solidFill>
              <a:srgbClr val="CE3131"/>
            </a:solidFill>
            <a:prstDash val="sysDash"/>
            <a:round/>
            <a:tailEnd type="triangle" w="lg"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156515" y="2537887"/>
            <a:ext cx="1069824" cy="246221"/>
          </a:xfrm>
          <a:prstGeom prst="rect">
            <a:avLst/>
          </a:prstGeom>
          <a:noFill/>
        </p:spPr>
        <p:txBody>
          <a:bodyPr wrap="none" rtlCol="0">
            <a:spAutoFit/>
          </a:bodyPr>
          <a:lstStyle/>
          <a:p>
            <a:pPr algn="ctr"/>
            <a:r>
              <a:rPr lang="en-US" sz="1000" dirty="0">
                <a:solidFill>
                  <a:srgbClr val="000000"/>
                </a:solidFill>
              </a:rPr>
              <a:t>5</a:t>
            </a:r>
            <a:r>
              <a:rPr lang="en-US" sz="1000" dirty="0" smtClean="0">
                <a:solidFill>
                  <a:srgbClr val="000000"/>
                </a:solidFill>
              </a:rPr>
              <a:t>: Instantiate</a:t>
            </a:r>
          </a:p>
        </p:txBody>
      </p:sp>
      <p:grpSp>
        <p:nvGrpSpPr>
          <p:cNvPr id="80" name="Group 79"/>
          <p:cNvGrpSpPr/>
          <p:nvPr/>
        </p:nvGrpSpPr>
        <p:grpSpPr>
          <a:xfrm>
            <a:off x="7200556" y="1708990"/>
            <a:ext cx="971844" cy="934768"/>
            <a:chOff x="7200556" y="1708990"/>
            <a:chExt cx="971844" cy="934768"/>
          </a:xfrm>
        </p:grpSpPr>
        <p:sp>
          <p:nvSpPr>
            <p:cNvPr id="76" name="Rectangle 75"/>
            <p:cNvSpPr/>
            <p:nvPr/>
          </p:nvSpPr>
          <p:spPr>
            <a:xfrm>
              <a:off x="7436083" y="1708990"/>
              <a:ext cx="736317" cy="523219"/>
            </a:xfrm>
            <a:prstGeom prst="rect">
              <a:avLst/>
            </a:prstGeom>
          </p:spPr>
          <p:txBody>
            <a:bodyPr wrap="square">
              <a:spAutoFit/>
            </a:bodyPr>
            <a:lstStyle/>
            <a:p>
              <a:pPr algn="ctr"/>
              <a:r>
                <a:rPr lang="en-US" sz="1000" b="1" dirty="0" smtClean="0">
                  <a:solidFill>
                    <a:schemeClr val="bg1"/>
                  </a:solidFill>
                </a:rPr>
                <a:t> </a:t>
              </a:r>
              <a:r>
                <a:rPr lang="en-US" sz="900" b="1" dirty="0" smtClean="0">
                  <a:solidFill>
                    <a:schemeClr val="bg1"/>
                  </a:solidFill>
                </a:rPr>
                <a:t>PIVO-TAL HD MASTER</a:t>
              </a:r>
            </a:p>
          </p:txBody>
        </p:sp>
        <p:sp>
          <p:nvSpPr>
            <p:cNvPr id="79" name="Rectangle 78"/>
            <p:cNvSpPr/>
            <p:nvPr/>
          </p:nvSpPr>
          <p:spPr>
            <a:xfrm>
              <a:off x="7352956" y="1828119"/>
              <a:ext cx="818611" cy="369332"/>
            </a:xfrm>
            <a:prstGeom prst="rect">
              <a:avLst/>
            </a:prstGeom>
          </p:spPr>
          <p:txBody>
            <a:bodyPr wrap="square">
              <a:spAutoFit/>
            </a:bodyPr>
            <a:lstStyle/>
            <a:p>
              <a:pPr algn="ctr"/>
              <a:r>
                <a:rPr lang="en-US" sz="900" b="1" spc="-150" dirty="0" smtClean="0">
                  <a:solidFill>
                    <a:schemeClr val="bg1"/>
                  </a:solidFill>
                </a:rPr>
                <a:t>HD </a:t>
              </a:r>
            </a:p>
            <a:p>
              <a:pPr algn="ctr"/>
              <a:r>
                <a:rPr lang="en-US" sz="900" b="1" spc="-150" dirty="0" smtClean="0">
                  <a:solidFill>
                    <a:schemeClr val="bg1"/>
                  </a:solidFill>
                </a:rPr>
                <a:t>WORKER</a:t>
              </a:r>
            </a:p>
          </p:txBody>
        </p:sp>
        <p:sp>
          <p:nvSpPr>
            <p:cNvPr id="6" name="Rectangle 5"/>
            <p:cNvSpPr/>
            <p:nvPr/>
          </p:nvSpPr>
          <p:spPr>
            <a:xfrm>
              <a:off x="7315171" y="1768629"/>
              <a:ext cx="685304" cy="756000"/>
            </a:xfrm>
            <a:prstGeom prst="rect">
              <a:avLst/>
            </a:prstGeom>
            <a:gradFill flip="none" rotWithShape="1">
              <a:gsLst>
                <a:gs pos="100000">
                  <a:schemeClr val="bg2">
                    <a:lumMod val="60000"/>
                    <a:lumOff val="40000"/>
                  </a:schemeClr>
                </a:gs>
                <a:gs pos="41000">
                  <a:schemeClr val="bg1">
                    <a:lumMod val="85000"/>
                  </a:schemeClr>
                </a:gs>
              </a:gsLst>
              <a:lin ang="6960000" scaled="0"/>
              <a:tileRect/>
            </a:gradFill>
            <a:ln>
              <a:noFill/>
              <a:headEnd/>
              <a:tailEnd/>
            </a:ln>
            <a:effectLst/>
            <a:scene3d>
              <a:camera prst="orthographicFront"/>
              <a:lightRig rig="threePt" dir="t"/>
            </a:scene3d>
            <a:sp3d contourW="12700">
              <a:bevelT w="25400" h="25400"/>
              <a:contourClr>
                <a:schemeClr val="bg1">
                  <a:lumMod val="75000"/>
                </a:schemeClr>
              </a:contourClr>
            </a:sp3d>
          </p:spPr>
          <p:style>
            <a:lnRef idx="1">
              <a:schemeClr val="dk1"/>
            </a:lnRef>
            <a:fillRef idx="2">
              <a:schemeClr val="dk1"/>
            </a:fillRef>
            <a:effectRef idx="1">
              <a:schemeClr val="dk1"/>
            </a:effectRef>
            <a:fontRef idx="minor">
              <a:schemeClr val="dk1"/>
            </a:fontRef>
          </p:style>
          <p:txBody>
            <a:bodyPr wrap="none" lIns="0" tIns="0" rIns="0" bIns="0" rtlCol="0" anchor="ctr"/>
            <a:lstStyle/>
            <a:p>
              <a:pPr algn="ctr"/>
              <a:endParaRPr lang="en-US" sz="1200" dirty="0" smtClean="0">
                <a:solidFill>
                  <a:srgbClr val="3892D0"/>
                </a:solidFill>
              </a:endParaRPr>
            </a:p>
          </p:txBody>
        </p:sp>
        <p:sp>
          <p:nvSpPr>
            <p:cNvPr id="7" name="Rectangle 6"/>
            <p:cNvSpPr/>
            <p:nvPr/>
          </p:nvSpPr>
          <p:spPr>
            <a:xfrm>
              <a:off x="7400834" y="1863129"/>
              <a:ext cx="513978" cy="567000"/>
            </a:xfrm>
            <a:prstGeom prst="rect">
              <a:avLst/>
            </a:prstGeom>
            <a:gradFill>
              <a:gsLst>
                <a:gs pos="5000">
                  <a:schemeClr val="accent4"/>
                </a:gs>
                <a:gs pos="45000">
                  <a:schemeClr val="accent5"/>
                </a:gs>
              </a:gsLst>
              <a:lin ang="6960000" scaled="0"/>
            </a:gradFill>
            <a:ln>
              <a:noFill/>
              <a:headEnd/>
              <a:tailEnd/>
            </a:ln>
            <a:effectLst/>
            <a:scene3d>
              <a:camera prst="orthographicFront"/>
              <a:lightRig rig="threePt" dir="t"/>
            </a:scene3d>
            <a:sp3d contourW="12700">
              <a:bevelT w="25400" h="25400"/>
              <a:contourClr>
                <a:schemeClr val="bg1">
                  <a:lumMod val="75000"/>
                </a:schemeClr>
              </a:contourClr>
            </a:sp3d>
          </p:spPr>
          <p:style>
            <a:lnRef idx="1">
              <a:schemeClr val="dk1"/>
            </a:lnRef>
            <a:fillRef idx="2">
              <a:schemeClr val="dk1"/>
            </a:fillRef>
            <a:effectRef idx="1">
              <a:schemeClr val="dk1"/>
            </a:effectRef>
            <a:fontRef idx="minor">
              <a:schemeClr val="dk1"/>
            </a:fontRef>
          </p:style>
          <p:txBody>
            <a:bodyPr wrap="none" lIns="0" tIns="0" rIns="0" bIns="0" rtlCol="0" anchor="ctr"/>
            <a:lstStyle/>
            <a:p>
              <a:pPr algn="ctr"/>
              <a:endParaRPr lang="en-US" sz="1200" dirty="0" smtClean="0">
                <a:solidFill>
                  <a:srgbClr val="3892D0"/>
                </a:solidFill>
              </a:endParaRPr>
            </a:p>
          </p:txBody>
        </p:sp>
        <p:sp>
          <p:nvSpPr>
            <p:cNvPr id="8" name="Rectangle 7"/>
            <p:cNvSpPr/>
            <p:nvPr/>
          </p:nvSpPr>
          <p:spPr>
            <a:xfrm>
              <a:off x="7283683" y="1875498"/>
              <a:ext cx="736317" cy="523219"/>
            </a:xfrm>
            <a:prstGeom prst="rect">
              <a:avLst/>
            </a:prstGeom>
          </p:spPr>
          <p:txBody>
            <a:bodyPr wrap="square">
              <a:spAutoFit/>
            </a:bodyPr>
            <a:lstStyle/>
            <a:p>
              <a:pPr algn="ctr"/>
              <a:r>
                <a:rPr lang="en-US" sz="1000" b="1" dirty="0" smtClean="0">
                  <a:solidFill>
                    <a:schemeClr val="bg1"/>
                  </a:solidFill>
                </a:rPr>
                <a:t> </a:t>
              </a:r>
              <a:r>
                <a:rPr lang="en-US" sz="900" b="1" dirty="0" smtClean="0">
                  <a:solidFill>
                    <a:schemeClr val="bg1"/>
                  </a:solidFill>
                </a:rPr>
                <a:t>PIVO-TAL HD MASTER</a:t>
              </a:r>
            </a:p>
          </p:txBody>
        </p:sp>
        <p:sp>
          <p:nvSpPr>
            <p:cNvPr id="42" name="Rectangle 41"/>
            <p:cNvSpPr/>
            <p:nvPr/>
          </p:nvSpPr>
          <p:spPr>
            <a:xfrm>
              <a:off x="7235563" y="1887758"/>
              <a:ext cx="761897" cy="756000"/>
            </a:xfrm>
            <a:prstGeom prst="rect">
              <a:avLst/>
            </a:prstGeom>
            <a:gradFill flip="none" rotWithShape="1">
              <a:gsLst>
                <a:gs pos="100000">
                  <a:schemeClr val="bg2">
                    <a:lumMod val="60000"/>
                    <a:lumOff val="40000"/>
                  </a:schemeClr>
                </a:gs>
                <a:gs pos="41000">
                  <a:schemeClr val="bg1">
                    <a:lumMod val="85000"/>
                  </a:schemeClr>
                </a:gs>
              </a:gsLst>
              <a:lin ang="6960000" scaled="0"/>
              <a:tileRect/>
            </a:gradFill>
            <a:ln>
              <a:noFill/>
              <a:headEnd/>
              <a:tailEnd/>
            </a:ln>
            <a:effectLst/>
            <a:scene3d>
              <a:camera prst="orthographicFront"/>
              <a:lightRig rig="threePt" dir="t"/>
            </a:scene3d>
            <a:sp3d contourW="12700">
              <a:bevelT w="25400" h="25400"/>
              <a:contourClr>
                <a:schemeClr val="bg1">
                  <a:lumMod val="75000"/>
                </a:schemeClr>
              </a:contourClr>
            </a:sp3d>
          </p:spPr>
          <p:style>
            <a:lnRef idx="1">
              <a:schemeClr val="dk1"/>
            </a:lnRef>
            <a:fillRef idx="2">
              <a:schemeClr val="dk1"/>
            </a:fillRef>
            <a:effectRef idx="1">
              <a:schemeClr val="dk1"/>
            </a:effectRef>
            <a:fontRef idx="minor">
              <a:schemeClr val="dk1"/>
            </a:fontRef>
          </p:style>
          <p:txBody>
            <a:bodyPr wrap="none" lIns="0" tIns="0" rIns="0" bIns="0" rtlCol="0" anchor="ctr"/>
            <a:lstStyle/>
            <a:p>
              <a:pPr algn="ctr"/>
              <a:endParaRPr lang="en-US" sz="1200" dirty="0" smtClean="0">
                <a:solidFill>
                  <a:srgbClr val="3892D0"/>
                </a:solidFill>
              </a:endParaRPr>
            </a:p>
          </p:txBody>
        </p:sp>
        <p:sp>
          <p:nvSpPr>
            <p:cNvPr id="43" name="Rectangle 42"/>
            <p:cNvSpPr/>
            <p:nvPr/>
          </p:nvSpPr>
          <p:spPr>
            <a:xfrm>
              <a:off x="7330800" y="1982258"/>
              <a:ext cx="571423" cy="567000"/>
            </a:xfrm>
            <a:prstGeom prst="rect">
              <a:avLst/>
            </a:prstGeom>
            <a:gradFill>
              <a:gsLst>
                <a:gs pos="5000">
                  <a:schemeClr val="accent4"/>
                </a:gs>
                <a:gs pos="45000">
                  <a:schemeClr val="accent5"/>
                </a:gs>
              </a:gsLst>
              <a:lin ang="6960000" scaled="0"/>
            </a:gradFill>
            <a:ln>
              <a:noFill/>
              <a:headEnd/>
              <a:tailEnd/>
            </a:ln>
            <a:effectLst/>
            <a:scene3d>
              <a:camera prst="orthographicFront"/>
              <a:lightRig rig="threePt" dir="t"/>
            </a:scene3d>
            <a:sp3d contourW="12700">
              <a:bevelT w="25400" h="25400"/>
              <a:contourClr>
                <a:schemeClr val="bg1">
                  <a:lumMod val="75000"/>
                </a:schemeClr>
              </a:contourClr>
            </a:sp3d>
          </p:spPr>
          <p:style>
            <a:lnRef idx="1">
              <a:schemeClr val="dk1"/>
            </a:lnRef>
            <a:fillRef idx="2">
              <a:schemeClr val="dk1"/>
            </a:fillRef>
            <a:effectRef idx="1">
              <a:schemeClr val="dk1"/>
            </a:effectRef>
            <a:fontRef idx="minor">
              <a:schemeClr val="dk1"/>
            </a:fontRef>
          </p:style>
          <p:txBody>
            <a:bodyPr wrap="none" lIns="0" tIns="0" rIns="0" bIns="0" rtlCol="0" anchor="ctr"/>
            <a:lstStyle/>
            <a:p>
              <a:pPr algn="ctr"/>
              <a:endParaRPr lang="en-US" sz="1200" dirty="0" smtClean="0">
                <a:solidFill>
                  <a:srgbClr val="3892D0"/>
                </a:solidFill>
              </a:endParaRPr>
            </a:p>
          </p:txBody>
        </p:sp>
        <p:sp>
          <p:nvSpPr>
            <p:cNvPr id="44" name="Rectangle 43"/>
            <p:cNvSpPr/>
            <p:nvPr/>
          </p:nvSpPr>
          <p:spPr>
            <a:xfrm>
              <a:off x="7200556" y="1994627"/>
              <a:ext cx="818611" cy="369332"/>
            </a:xfrm>
            <a:prstGeom prst="rect">
              <a:avLst/>
            </a:prstGeom>
          </p:spPr>
          <p:txBody>
            <a:bodyPr wrap="square">
              <a:spAutoFit/>
            </a:bodyPr>
            <a:lstStyle/>
            <a:p>
              <a:pPr algn="ctr"/>
              <a:r>
                <a:rPr lang="en-US" sz="900" b="1" spc="-150" dirty="0" smtClean="0">
                  <a:solidFill>
                    <a:schemeClr val="bg1"/>
                  </a:solidFill>
                </a:rPr>
                <a:t>HD </a:t>
              </a:r>
            </a:p>
            <a:p>
              <a:pPr algn="ctr"/>
              <a:r>
                <a:rPr lang="en-US" sz="900" b="1" spc="-150" dirty="0" smtClean="0">
                  <a:solidFill>
                    <a:schemeClr val="bg1"/>
                  </a:solidFill>
                </a:rPr>
                <a:t>WORKER</a:t>
              </a:r>
            </a:p>
          </p:txBody>
        </p:sp>
      </p:grpSp>
      <p:pic>
        <p:nvPicPr>
          <p:cNvPr id="47" name="Picture 11" descr="\\corp.emc.com\EMC\Locations\MA Hopkinton\Creative Dev - Icons\PNG files for PowerPoint\People\User Avatar5.png"/>
          <p:cNvPicPr>
            <a:picLocks noChangeArrowheads="1"/>
          </p:cNvPicPr>
          <p:nvPr/>
        </p:nvPicPr>
        <p:blipFill>
          <a:blip r:embed="rId5"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04748" y="987574"/>
            <a:ext cx="609596" cy="653534"/>
          </a:xfrm>
          <a:prstGeom prst="rect">
            <a:avLst/>
          </a:prstGeom>
          <a:noFill/>
        </p:spPr>
      </p:pic>
      <p:sp>
        <p:nvSpPr>
          <p:cNvPr id="48" name="TextBox 47"/>
          <p:cNvSpPr txBox="1"/>
          <p:nvPr/>
        </p:nvSpPr>
        <p:spPr>
          <a:xfrm>
            <a:off x="604239" y="1023933"/>
            <a:ext cx="947319" cy="461665"/>
          </a:xfrm>
          <a:prstGeom prst="rect">
            <a:avLst/>
          </a:prstGeom>
          <a:noFill/>
        </p:spPr>
        <p:txBody>
          <a:bodyPr wrap="square" rtlCol="0">
            <a:spAutoFit/>
          </a:bodyPr>
          <a:lstStyle/>
          <a:p>
            <a:r>
              <a:rPr lang="en-US" sz="1200" dirty="0" smtClean="0">
                <a:solidFill>
                  <a:srgbClr val="000000"/>
                </a:solidFill>
              </a:rPr>
              <a:t>Data Scientist</a:t>
            </a:r>
          </a:p>
        </p:txBody>
      </p:sp>
      <p:cxnSp>
        <p:nvCxnSpPr>
          <p:cNvPr id="49" name="Straight Arrow Connector 48"/>
          <p:cNvCxnSpPr>
            <a:stCxn id="47" idx="2"/>
            <a:endCxn id="9" idx="0"/>
          </p:cNvCxnSpPr>
          <p:nvPr/>
        </p:nvCxnSpPr>
        <p:spPr>
          <a:xfrm flipH="1">
            <a:off x="1429733" y="1641108"/>
            <a:ext cx="279813" cy="534733"/>
          </a:xfrm>
          <a:prstGeom prst="straightConnector1">
            <a:avLst/>
          </a:prstGeom>
          <a:ln w="19050" cap="flat">
            <a:solidFill>
              <a:srgbClr val="CE3131"/>
            </a:solidFill>
            <a:prstDash val="sysDash"/>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7" idx="3"/>
          </p:cNvCxnSpPr>
          <p:nvPr/>
        </p:nvCxnSpPr>
        <p:spPr>
          <a:xfrm>
            <a:off x="2014344" y="1314341"/>
            <a:ext cx="5186212" cy="445515"/>
          </a:xfrm>
          <a:prstGeom prst="straightConnector1">
            <a:avLst/>
          </a:prstGeom>
          <a:ln w="19050" cap="flat">
            <a:solidFill>
              <a:schemeClr val="accent6"/>
            </a:solidFill>
            <a:prstDash val="sysDash"/>
            <a:round/>
            <a:tailEnd type="triangle" w="lg"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92653" y="1636746"/>
            <a:ext cx="889987" cy="246221"/>
          </a:xfrm>
          <a:prstGeom prst="rect">
            <a:avLst/>
          </a:prstGeom>
          <a:noFill/>
        </p:spPr>
        <p:txBody>
          <a:bodyPr wrap="none" rtlCol="0">
            <a:spAutoFit/>
          </a:bodyPr>
          <a:lstStyle/>
          <a:p>
            <a:pPr algn="ctr"/>
            <a:r>
              <a:rPr lang="en-US" sz="1000" dirty="0" smtClean="0">
                <a:solidFill>
                  <a:srgbClr val="000000"/>
                </a:solidFill>
              </a:rPr>
              <a:t>1: Request</a:t>
            </a:r>
          </a:p>
        </p:txBody>
      </p:sp>
      <p:sp>
        <p:nvSpPr>
          <p:cNvPr id="52" name="TextBox 51"/>
          <p:cNvSpPr txBox="1"/>
          <p:nvPr/>
        </p:nvSpPr>
        <p:spPr>
          <a:xfrm>
            <a:off x="3403181" y="1107708"/>
            <a:ext cx="1633781" cy="246221"/>
          </a:xfrm>
          <a:prstGeom prst="rect">
            <a:avLst/>
          </a:prstGeom>
          <a:noFill/>
        </p:spPr>
        <p:txBody>
          <a:bodyPr wrap="none" rtlCol="0">
            <a:spAutoFit/>
          </a:bodyPr>
          <a:lstStyle/>
          <a:p>
            <a:pPr algn="ctr"/>
            <a:r>
              <a:rPr lang="en-US" sz="1000" dirty="0">
                <a:solidFill>
                  <a:srgbClr val="000000"/>
                </a:solidFill>
              </a:rPr>
              <a:t>7</a:t>
            </a:r>
            <a:r>
              <a:rPr lang="en-US" sz="1000" dirty="0" smtClean="0">
                <a:solidFill>
                  <a:srgbClr val="000000"/>
                </a:solidFill>
              </a:rPr>
              <a:t>: Access and Analyze</a:t>
            </a:r>
          </a:p>
        </p:txBody>
      </p:sp>
      <p:sp>
        <p:nvSpPr>
          <p:cNvPr id="53" name="TextBox 52"/>
          <p:cNvSpPr txBox="1"/>
          <p:nvPr/>
        </p:nvSpPr>
        <p:spPr>
          <a:xfrm>
            <a:off x="6262067" y="1821309"/>
            <a:ext cx="981444" cy="461665"/>
          </a:xfrm>
          <a:prstGeom prst="rect">
            <a:avLst/>
          </a:prstGeom>
          <a:noFill/>
        </p:spPr>
        <p:txBody>
          <a:bodyPr wrap="square" rtlCol="0">
            <a:spAutoFit/>
          </a:bodyPr>
          <a:lstStyle/>
          <a:p>
            <a:pPr algn="ctr"/>
            <a:r>
              <a:rPr lang="en-US" sz="1200" dirty="0" smtClean="0">
                <a:solidFill>
                  <a:srgbClr val="000000"/>
                </a:solidFill>
              </a:rPr>
              <a:t>Hadoop</a:t>
            </a:r>
            <a:br>
              <a:rPr lang="en-US" sz="1200" dirty="0" smtClean="0">
                <a:solidFill>
                  <a:srgbClr val="000000"/>
                </a:solidFill>
              </a:rPr>
            </a:br>
            <a:r>
              <a:rPr lang="en-US" sz="1200" dirty="0" smtClean="0">
                <a:solidFill>
                  <a:srgbClr val="000000"/>
                </a:solidFill>
              </a:rPr>
              <a:t>Cluster</a:t>
            </a:r>
          </a:p>
        </p:txBody>
      </p:sp>
      <p:cxnSp>
        <p:nvCxnSpPr>
          <p:cNvPr id="64" name="Straight Arrow Connector 63"/>
          <p:cNvCxnSpPr>
            <a:stCxn id="13" idx="0"/>
            <a:endCxn id="47" idx="3"/>
          </p:cNvCxnSpPr>
          <p:nvPr/>
        </p:nvCxnSpPr>
        <p:spPr>
          <a:xfrm flipH="1" flipV="1">
            <a:off x="2014344" y="1314341"/>
            <a:ext cx="1469985" cy="856444"/>
          </a:xfrm>
          <a:prstGeom prst="straightConnector1">
            <a:avLst/>
          </a:prstGeom>
          <a:ln w="19050" cap="flat">
            <a:solidFill>
              <a:srgbClr val="CE3131"/>
            </a:solidFill>
            <a:prstDash val="sysDash"/>
            <a:round/>
            <a:tailEnd type="triangle" w="lg" len="med"/>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895181" y="1623487"/>
            <a:ext cx="749349" cy="246221"/>
          </a:xfrm>
          <a:prstGeom prst="rect">
            <a:avLst/>
          </a:prstGeom>
          <a:noFill/>
        </p:spPr>
        <p:txBody>
          <a:bodyPr wrap="none" rtlCol="0">
            <a:spAutoFit/>
          </a:bodyPr>
          <a:lstStyle/>
          <a:p>
            <a:pPr algn="ctr"/>
            <a:r>
              <a:rPr lang="en-US" sz="1000" dirty="0" smtClean="0">
                <a:solidFill>
                  <a:srgbClr val="000000"/>
                </a:solidFill>
              </a:rPr>
              <a:t>6: Notify</a:t>
            </a:r>
          </a:p>
        </p:txBody>
      </p:sp>
      <p:cxnSp>
        <p:nvCxnSpPr>
          <p:cNvPr id="66" name="Straight Arrow Connector 65"/>
          <p:cNvCxnSpPr/>
          <p:nvPr/>
        </p:nvCxnSpPr>
        <p:spPr>
          <a:xfrm flipH="1">
            <a:off x="3869745" y="2393290"/>
            <a:ext cx="1423512" cy="9818"/>
          </a:xfrm>
          <a:prstGeom prst="straightConnector1">
            <a:avLst/>
          </a:prstGeom>
          <a:ln w="19050" cap="flat">
            <a:solidFill>
              <a:srgbClr val="CE3131"/>
            </a:solidFill>
            <a:prstDash val="sysDash"/>
            <a:round/>
            <a:tailEnd type="triangle" w="lg" len="med"/>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156854" y="2156887"/>
            <a:ext cx="749349" cy="246221"/>
          </a:xfrm>
          <a:prstGeom prst="rect">
            <a:avLst/>
          </a:prstGeom>
          <a:noFill/>
        </p:spPr>
        <p:txBody>
          <a:bodyPr wrap="none" rtlCol="0">
            <a:spAutoFit/>
          </a:bodyPr>
          <a:lstStyle/>
          <a:p>
            <a:pPr algn="ctr"/>
            <a:r>
              <a:rPr lang="en-US" sz="1000" dirty="0" smtClean="0">
                <a:solidFill>
                  <a:srgbClr val="000000"/>
                </a:solidFill>
              </a:rPr>
              <a:t>6: Notify</a:t>
            </a:r>
          </a:p>
        </p:txBody>
      </p:sp>
      <p:sp>
        <p:nvSpPr>
          <p:cNvPr id="70" name="Title 3"/>
          <p:cNvSpPr>
            <a:spLocks noGrp="1"/>
          </p:cNvSpPr>
          <p:nvPr>
            <p:ph type="ctrTitle"/>
          </p:nvPr>
        </p:nvSpPr>
        <p:spPr>
          <a:xfrm>
            <a:off x="379413" y="228600"/>
            <a:ext cx="8458200" cy="457200"/>
          </a:xfrm>
          <a:prstGeom prst="rect">
            <a:avLst/>
          </a:prstGeom>
        </p:spPr>
        <p:txBody>
          <a:bodyPr>
            <a:normAutofit/>
          </a:bodyPr>
          <a:lstStyle/>
          <a:p>
            <a:pPr algn="l"/>
            <a:r>
              <a:rPr lang="de-DE" sz="2000" dirty="0" err="1" smtClean="0">
                <a:solidFill>
                  <a:srgbClr val="002060"/>
                </a:solidFill>
              </a:rPr>
              <a:t>HDaaS</a:t>
            </a:r>
            <a:r>
              <a:rPr lang="de-DE" sz="2000" dirty="0" smtClean="0">
                <a:solidFill>
                  <a:srgbClr val="002060"/>
                </a:solidFill>
              </a:rPr>
              <a:t> Workflow</a:t>
            </a:r>
            <a:endParaRPr lang="en-US" sz="2000" dirty="0">
              <a:solidFill>
                <a:srgbClr val="002060"/>
              </a:solidFill>
            </a:endParaRPr>
          </a:p>
        </p:txBody>
      </p:sp>
    </p:spTree>
    <p:extLst>
      <p:ext uri="{BB962C8B-B14F-4D97-AF65-F5344CB8AC3E}">
        <p14:creationId xmlns:p14="http://schemas.microsoft.com/office/powerpoint/2010/main" val="279418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P spid="24" grpId="0"/>
      <p:bldP spid="25" grpId="0"/>
      <p:bldP spid="30" grpId="0"/>
      <p:bldP spid="36" grpId="0"/>
      <p:bldP spid="41" grpId="0"/>
      <p:bldP spid="48" grpId="0"/>
      <p:bldP spid="51" grpId="0"/>
      <p:bldP spid="52" grpId="0"/>
      <p:bldP spid="53" grpId="0"/>
      <p:bldP spid="65"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3" descr="C:\Users\LOHRM\AppData\Local\Microsoft\Windows\Temporary Internet Files\Content.IE5\LHTOVVBJ\Cartoon-Computer-and-Deskto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 y="954419"/>
            <a:ext cx="991412" cy="594848"/>
          </a:xfrm>
          <a:prstGeom prst="rect">
            <a:avLst/>
          </a:prstGeom>
          <a:noFill/>
          <a:extLst>
            <a:ext uri="{909E8E84-426E-40DD-AFC4-6F175D3DCCD1}">
              <a14:hiddenFill xmlns:a14="http://schemas.microsoft.com/office/drawing/2010/main">
                <a:solidFill>
                  <a:srgbClr val="FFFFFF"/>
                </a:solidFill>
              </a14:hiddenFill>
            </a:ext>
          </a:extLst>
        </p:spPr>
      </p:pic>
      <p:sp>
        <p:nvSpPr>
          <p:cNvPr id="49" name="Cloud 48"/>
          <p:cNvSpPr/>
          <p:nvPr/>
        </p:nvSpPr>
        <p:spPr>
          <a:xfrm>
            <a:off x="475894" y="773557"/>
            <a:ext cx="3664057" cy="3238353"/>
          </a:xfrm>
          <a:prstGeom prst="cloud">
            <a:avLst/>
          </a:prstGeom>
          <a:solidFill>
            <a:schemeClr val="accent1">
              <a:lumMod val="20000"/>
              <a:lumOff val="80000"/>
              <a:alpha val="88000"/>
            </a:scheme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45" name="Table 44"/>
          <p:cNvGraphicFramePr>
            <a:graphicFrameLocks noGrp="1"/>
          </p:cNvGraphicFramePr>
          <p:nvPr>
            <p:extLst>
              <p:ext uri="{D42A27DB-BD31-4B8C-83A1-F6EECF244321}">
                <p14:modId xmlns:p14="http://schemas.microsoft.com/office/powerpoint/2010/main" val="2875497161"/>
              </p:ext>
            </p:extLst>
          </p:nvPr>
        </p:nvGraphicFramePr>
        <p:xfrm>
          <a:off x="4355976" y="671171"/>
          <a:ext cx="4392488" cy="3339720"/>
        </p:xfrm>
        <a:graphic>
          <a:graphicData uri="http://schemas.openxmlformats.org/drawingml/2006/table">
            <a:tbl>
              <a:tblPr firstRow="1" bandRow="1">
                <a:tableStyleId>{6E25E649-3F16-4E02-A733-19D2CDBF48F0}</a:tableStyleId>
              </a:tblPr>
              <a:tblGrid>
                <a:gridCol w="4392488"/>
              </a:tblGrid>
              <a:tr h="706844">
                <a:tc>
                  <a:txBody>
                    <a:bodyPr/>
                    <a:lstStyle/>
                    <a:p>
                      <a:pPr marL="171450" marR="0" lvl="0" indent="-171450" algn="l" defTabSz="914400" rtl="0" eaLnBrk="1" fontAlgn="auto" latinLnBrk="0" hangingPunct="1">
                        <a:lnSpc>
                          <a:spcPct val="100000"/>
                        </a:lnSpc>
                        <a:spcBef>
                          <a:spcPts val="1200"/>
                        </a:spcBef>
                        <a:spcAft>
                          <a:spcPts val="0"/>
                        </a:spcAft>
                        <a:buClr>
                          <a:schemeClr val="accent2">
                            <a:lumMod val="75000"/>
                          </a:schemeClr>
                        </a:buClr>
                        <a:buSzPct val="200000"/>
                        <a:buFont typeface="Wingdings" pitchFamily="2" charset="2"/>
                        <a:buChar char="ü"/>
                        <a:tabLst/>
                        <a:defRPr/>
                      </a:pPr>
                      <a:r>
                        <a:rPr kumimoji="0" lang="en-US" sz="1100" b="1" i="0" u="none" strike="noStrike" kern="1200" cap="none" spc="0" normalizeH="0" baseline="0" noProof="0" dirty="0" err="1" smtClean="0">
                          <a:ln>
                            <a:noFill/>
                          </a:ln>
                          <a:solidFill>
                            <a:schemeClr val="tx1"/>
                          </a:solidFill>
                          <a:effectLst/>
                          <a:uLnTx/>
                          <a:uFillTx/>
                          <a:latin typeface="Calibri" panose="020F0502020204030204" pitchFamily="34" charset="0"/>
                          <a:ea typeface="+mn-ea"/>
                          <a:cs typeface="+mn-cs"/>
                        </a:rPr>
                        <a:t>unabhängige</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 </a:t>
                      </a:r>
                      <a:r>
                        <a:rPr kumimoji="0" lang="en-US" sz="1100" b="1" i="0" u="none" strike="noStrike" kern="1200" cap="none" spc="0" normalizeH="0" baseline="0" noProof="0" dirty="0" err="1" smtClean="0">
                          <a:ln>
                            <a:noFill/>
                          </a:ln>
                          <a:solidFill>
                            <a:schemeClr val="tx1"/>
                          </a:solidFill>
                          <a:effectLst/>
                          <a:uLnTx/>
                          <a:uFillTx/>
                          <a:latin typeface="Calibri" panose="020F0502020204030204" pitchFamily="34" charset="0"/>
                          <a:ea typeface="+mn-ea"/>
                          <a:cs typeface="+mn-cs"/>
                        </a:rPr>
                        <a:t>Skalierung</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 der </a:t>
                      </a:r>
                      <a:r>
                        <a:rPr kumimoji="0" lang="en-US" sz="1100" b="1" i="0" u="none" strike="noStrike" kern="1200" cap="none" spc="0" normalizeH="0" baseline="0" noProof="0" dirty="0" err="1" smtClean="0">
                          <a:ln>
                            <a:noFill/>
                          </a:ln>
                          <a:solidFill>
                            <a:schemeClr val="tx1"/>
                          </a:solidFill>
                          <a:effectLst/>
                          <a:uLnTx/>
                          <a:uFillTx/>
                          <a:latin typeface="Calibri" panose="020F0502020204030204" pitchFamily="34" charset="0"/>
                          <a:ea typeface="+mn-ea"/>
                          <a:cs typeface="+mn-cs"/>
                        </a:rPr>
                        <a:t>Infrastruktur</a:t>
                      </a:r>
                      <a:endPar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endParaRPr>
                    </a:p>
                    <a:p>
                      <a:pPr marL="511175" marR="0" lvl="1" indent="-285750" algn="l" defTabSz="914400" rtl="0" eaLnBrk="1" fontAlgn="auto" latinLnBrk="0" hangingPunct="1">
                        <a:lnSpc>
                          <a:spcPct val="100000"/>
                        </a:lnSpc>
                        <a:spcBef>
                          <a:spcPts val="300"/>
                        </a:spcBef>
                        <a:spcAft>
                          <a:spcPts val="0"/>
                        </a:spcAft>
                        <a:buClr>
                          <a:schemeClr val="tx1">
                            <a:lumMod val="75000"/>
                            <a:lumOff val="25000"/>
                          </a:schemeClr>
                        </a:buClr>
                        <a:buSzPct val="125000"/>
                        <a:buFont typeface="Arial" panose="020B0604020202020204" pitchFamily="34" charset="0"/>
                        <a:buChar char="•"/>
                        <a:tabLst/>
                        <a:defRPr/>
                      </a:pPr>
                      <a:r>
                        <a:rPr kumimoji="0" lang="en-US" sz="105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Compute und Data Nodes </a:t>
                      </a:r>
                      <a:r>
                        <a:rPr kumimoji="0" lang="en-US" sz="1050" b="0" i="0" u="none" strike="noStrike" kern="1200" cap="none" spc="0" normalizeH="0" baseline="0" noProof="0" dirty="0" err="1" smtClean="0">
                          <a:ln>
                            <a:noFill/>
                          </a:ln>
                          <a:solidFill>
                            <a:schemeClr val="tx1"/>
                          </a:solidFill>
                          <a:effectLst/>
                          <a:uLnTx/>
                          <a:uFillTx/>
                          <a:latin typeface="Calibri" panose="020F0502020204030204" pitchFamily="34" charset="0"/>
                          <a:ea typeface="+mn-ea"/>
                          <a:cs typeface="+mn-cs"/>
                        </a:rPr>
                        <a:t>voneinander</a:t>
                      </a:r>
                      <a:r>
                        <a:rPr kumimoji="0" lang="en-US" sz="105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 </a:t>
                      </a:r>
                      <a:r>
                        <a:rPr kumimoji="0" lang="en-US" sz="1050" b="0" i="0" u="none" strike="noStrike" kern="1200" cap="none" spc="0" normalizeH="0" baseline="0" noProof="0" dirty="0" err="1" smtClean="0">
                          <a:ln>
                            <a:noFill/>
                          </a:ln>
                          <a:solidFill>
                            <a:schemeClr val="tx1"/>
                          </a:solidFill>
                          <a:effectLst/>
                          <a:uLnTx/>
                          <a:uFillTx/>
                          <a:latin typeface="Calibri" panose="020F0502020204030204" pitchFamily="34" charset="0"/>
                          <a:ea typeface="+mn-ea"/>
                          <a:cs typeface="+mn-cs"/>
                        </a:rPr>
                        <a:t>unabhängig</a:t>
                      </a:r>
                      <a:r>
                        <a:rPr kumimoji="0" lang="en-US" sz="105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 </a:t>
                      </a:r>
                      <a:r>
                        <a:rPr kumimoji="0" lang="en-US" sz="1050" b="0" i="0" u="none" strike="noStrike" kern="1200" cap="none" spc="0" normalizeH="0" baseline="0" noProof="0" dirty="0" err="1" smtClean="0">
                          <a:ln>
                            <a:noFill/>
                          </a:ln>
                          <a:solidFill>
                            <a:schemeClr val="tx1"/>
                          </a:solidFill>
                          <a:effectLst/>
                          <a:uLnTx/>
                          <a:uFillTx/>
                          <a:latin typeface="Calibri" panose="020F0502020204030204" pitchFamily="34" charset="0"/>
                          <a:ea typeface="+mn-ea"/>
                          <a:cs typeface="+mn-cs"/>
                        </a:rPr>
                        <a:t>erweiterbar</a:t>
                      </a:r>
                      <a:endParaRPr kumimoji="0" lang="en-US" sz="105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endParaRPr>
                    </a:p>
                  </a:txBody>
                  <a:tcPr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75586">
                <a:tc>
                  <a:txBody>
                    <a:bodyPr/>
                    <a:lstStyle/>
                    <a:p>
                      <a:pPr marL="228600" marR="0" lvl="0" indent="-228600" algn="l" defTabSz="914400" rtl="0" eaLnBrk="1" fontAlgn="auto" latinLnBrk="0" hangingPunct="1">
                        <a:lnSpc>
                          <a:spcPct val="100000"/>
                        </a:lnSpc>
                        <a:spcBef>
                          <a:spcPts val="1200"/>
                        </a:spcBef>
                        <a:spcAft>
                          <a:spcPts val="0"/>
                        </a:spcAft>
                        <a:buClr>
                          <a:schemeClr val="accent2">
                            <a:lumMod val="75000"/>
                          </a:schemeClr>
                        </a:buClr>
                        <a:buSzPct val="200000"/>
                        <a:buFont typeface="Wingdings" panose="05000000000000000000" pitchFamily="2" charset="2"/>
                        <a:buChar char="ü"/>
                        <a:tabLst/>
                        <a:defRPr/>
                      </a:pPr>
                      <a:r>
                        <a:rPr kumimoji="0" lang="en-US" sz="1100" b="1" i="0" u="none" strike="noStrike" kern="1200" cap="none" spc="0" normalizeH="0" baseline="0" noProof="0" dirty="0" err="1" smtClean="0">
                          <a:ln>
                            <a:noFill/>
                          </a:ln>
                          <a:solidFill>
                            <a:schemeClr val="tx1"/>
                          </a:solidFill>
                          <a:effectLst/>
                          <a:uLnTx/>
                          <a:uFillTx/>
                          <a:latin typeface="Calibri" panose="020F0502020204030204" pitchFamily="34" charset="0"/>
                          <a:ea typeface="+mn-ea"/>
                          <a:cs typeface="+mn-cs"/>
                        </a:rPr>
                        <a:t>bessere</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 </a:t>
                      </a:r>
                      <a:r>
                        <a:rPr kumimoji="0" lang="en-US" sz="1100" b="1" i="0" u="none" strike="noStrike" kern="1200" cap="none" spc="0" normalizeH="0" baseline="0" noProof="0" dirty="0" err="1" smtClean="0">
                          <a:ln>
                            <a:noFill/>
                          </a:ln>
                          <a:solidFill>
                            <a:schemeClr val="tx1"/>
                          </a:solidFill>
                          <a:effectLst/>
                          <a:uLnTx/>
                          <a:uFillTx/>
                          <a:latin typeface="Calibri" panose="020F0502020204030204" pitchFamily="34" charset="0"/>
                          <a:ea typeface="+mn-ea"/>
                          <a:cs typeface="+mn-cs"/>
                        </a:rPr>
                        <a:t>Ausnutzung</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 der IT </a:t>
                      </a:r>
                      <a:r>
                        <a:rPr kumimoji="0" lang="en-US" sz="1100" b="1" i="0" u="none" strike="noStrike" kern="1200" cap="none" spc="0" normalizeH="0" baseline="0" noProof="0" dirty="0" err="1" smtClean="0">
                          <a:ln>
                            <a:noFill/>
                          </a:ln>
                          <a:solidFill>
                            <a:schemeClr val="tx1"/>
                          </a:solidFill>
                          <a:effectLst/>
                          <a:uLnTx/>
                          <a:uFillTx/>
                          <a:latin typeface="Calibri" panose="020F0502020204030204" pitchFamily="34" charset="0"/>
                          <a:ea typeface="+mn-ea"/>
                          <a:cs typeface="+mn-cs"/>
                        </a:rPr>
                        <a:t>Infrastruktur</a:t>
                      </a:r>
                      <a:endPar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endParaRPr>
                    </a:p>
                    <a:p>
                      <a:pPr marL="511175" marR="0" lvl="1" indent="-285750" algn="l" defTabSz="914400" rtl="0" eaLnBrk="1" fontAlgn="auto" latinLnBrk="0" hangingPunct="1">
                        <a:lnSpc>
                          <a:spcPct val="100000"/>
                        </a:lnSpc>
                        <a:spcBef>
                          <a:spcPts val="300"/>
                        </a:spcBef>
                        <a:spcAft>
                          <a:spcPts val="0"/>
                        </a:spcAft>
                        <a:buClr>
                          <a:schemeClr val="tx1">
                            <a:lumMod val="75000"/>
                            <a:lumOff val="25000"/>
                          </a:schemeClr>
                        </a:buClr>
                        <a:buSzPct val="125000"/>
                        <a:buFont typeface="Arial" panose="020B0604020202020204" pitchFamily="34" charset="0"/>
                        <a:buChar char="•"/>
                        <a:tabLst/>
                        <a:defRPr/>
                      </a:pPr>
                      <a:r>
                        <a:rPr kumimoji="0" lang="en-US" sz="105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&gt;80% Storage Utilization, </a:t>
                      </a:r>
                      <a:r>
                        <a:rPr kumimoji="0" lang="en-US" sz="1050" b="0" i="0" u="none" strike="noStrike" kern="1200" cap="none" spc="0" normalizeH="0" baseline="0" noProof="0" dirty="0" err="1" smtClean="0">
                          <a:ln>
                            <a:noFill/>
                          </a:ln>
                          <a:solidFill>
                            <a:schemeClr val="tx1"/>
                          </a:solidFill>
                          <a:effectLst/>
                          <a:uLnTx/>
                          <a:uFillTx/>
                          <a:latin typeface="Calibri" panose="020F0502020204030204" pitchFamily="34" charset="0"/>
                          <a:ea typeface="+mn-ea"/>
                          <a:cs typeface="+mn-cs"/>
                        </a:rPr>
                        <a:t>verbesserte</a:t>
                      </a:r>
                      <a:r>
                        <a:rPr kumimoji="0" lang="en-US" sz="105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 CPU Utilization</a:t>
                      </a:r>
                    </a:p>
                    <a:p>
                      <a:pPr marL="511175" marR="0" lvl="1" indent="-285750" algn="l" defTabSz="914400" rtl="0" eaLnBrk="1" fontAlgn="auto" latinLnBrk="0" hangingPunct="1">
                        <a:lnSpc>
                          <a:spcPct val="100000"/>
                        </a:lnSpc>
                        <a:spcBef>
                          <a:spcPts val="300"/>
                        </a:spcBef>
                        <a:spcAft>
                          <a:spcPts val="0"/>
                        </a:spcAft>
                        <a:buClr>
                          <a:schemeClr val="tx1">
                            <a:lumMod val="75000"/>
                            <a:lumOff val="25000"/>
                          </a:schemeClr>
                        </a:buClr>
                        <a:buSzPct val="125000"/>
                        <a:buFont typeface="Arial" panose="020B0604020202020204" pitchFamily="34" charset="0"/>
                        <a:buChar char="•"/>
                        <a:tabLst/>
                        <a:defRPr/>
                      </a:pPr>
                      <a:r>
                        <a:rPr kumimoji="0" lang="de-DE" sz="105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parallele Workloads von non-Hadoop Applikationen auf gleicher Hardware</a:t>
                      </a:r>
                      <a:endParaRPr kumimoji="0" lang="en-US" sz="105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endParaRPr>
                    </a:p>
                  </a:txBody>
                  <a:tcPr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662387">
                <a:tc>
                  <a:txBody>
                    <a:bodyPr/>
                    <a:lstStyle/>
                    <a:p>
                      <a:pPr marL="171450" marR="0" lvl="0" indent="-171450" algn="l" defTabSz="914400" rtl="0" eaLnBrk="1" fontAlgn="auto" latinLnBrk="0" hangingPunct="1">
                        <a:lnSpc>
                          <a:spcPct val="100000"/>
                        </a:lnSpc>
                        <a:spcBef>
                          <a:spcPts val="1200"/>
                        </a:spcBef>
                        <a:spcAft>
                          <a:spcPts val="0"/>
                        </a:spcAft>
                        <a:buClr>
                          <a:schemeClr val="accent2">
                            <a:lumMod val="75000"/>
                          </a:schemeClr>
                        </a:buClr>
                        <a:buSzPct val="125000"/>
                        <a:buFont typeface="Wingdings" pitchFamily="2" charset="2"/>
                        <a:buChar char="ü"/>
                        <a:tabLst/>
                        <a:defRPr/>
                      </a:pP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 </a:t>
                      </a:r>
                      <a:r>
                        <a:rPr kumimoji="0" lang="en-US" sz="1100" b="1" i="0" u="none" strike="noStrike" kern="1200" cap="none" spc="0" normalizeH="0" baseline="0" noProof="0" dirty="0" err="1" smtClean="0">
                          <a:ln>
                            <a:noFill/>
                          </a:ln>
                          <a:solidFill>
                            <a:schemeClr val="tx1"/>
                          </a:solidFill>
                          <a:effectLst/>
                          <a:uLnTx/>
                          <a:uFillTx/>
                          <a:latin typeface="Calibri" panose="020F0502020204030204" pitchFamily="34" charset="0"/>
                          <a:ea typeface="+mn-ea"/>
                          <a:cs typeface="+mn-cs"/>
                        </a:rPr>
                        <a:t>automatisierte</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 </a:t>
                      </a:r>
                      <a:r>
                        <a:rPr kumimoji="0" lang="en-US" sz="1100" b="1" i="0" u="none" strike="noStrike" kern="1200" cap="none" spc="0" normalizeH="0" baseline="0" noProof="0" dirty="0" err="1" smtClean="0">
                          <a:ln>
                            <a:noFill/>
                          </a:ln>
                          <a:solidFill>
                            <a:schemeClr val="tx1"/>
                          </a:solidFill>
                          <a:effectLst/>
                          <a:uLnTx/>
                          <a:uFillTx/>
                          <a:latin typeface="Calibri" panose="020F0502020204030204" pitchFamily="34" charset="0"/>
                          <a:ea typeface="+mn-ea"/>
                          <a:cs typeface="+mn-cs"/>
                        </a:rPr>
                        <a:t>Bereitstellung</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 und </a:t>
                      </a:r>
                      <a:r>
                        <a:rPr kumimoji="0" lang="en-US" sz="1100" b="1" i="0" u="none" strike="noStrike" kern="1200" cap="none" spc="0" normalizeH="0" baseline="0" noProof="0" dirty="0" err="1" smtClean="0">
                          <a:ln>
                            <a:noFill/>
                          </a:ln>
                          <a:solidFill>
                            <a:schemeClr val="tx1"/>
                          </a:solidFill>
                          <a:effectLst/>
                          <a:uLnTx/>
                          <a:uFillTx/>
                          <a:latin typeface="Calibri" panose="020F0502020204030204" pitchFamily="34" charset="0"/>
                          <a:ea typeface="+mn-ea"/>
                          <a:cs typeface="+mn-cs"/>
                        </a:rPr>
                        <a:t>einfaches</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 Management</a:t>
                      </a:r>
                    </a:p>
                    <a:p>
                      <a:pPr marL="511175" marR="0" lvl="1" indent="-285750" algn="l" defTabSz="914400" rtl="0" eaLnBrk="1" fontAlgn="auto" latinLnBrk="0" hangingPunct="1">
                        <a:lnSpc>
                          <a:spcPct val="100000"/>
                        </a:lnSpc>
                        <a:spcBef>
                          <a:spcPts val="300"/>
                        </a:spcBef>
                        <a:spcAft>
                          <a:spcPts val="0"/>
                        </a:spcAft>
                        <a:buClr>
                          <a:schemeClr val="tx1">
                            <a:lumMod val="75000"/>
                            <a:lumOff val="25000"/>
                          </a:schemeClr>
                        </a:buClr>
                        <a:buSzPct val="125000"/>
                        <a:buFont typeface="Arial" panose="020B0604020202020204" pitchFamily="34" charset="0"/>
                        <a:buChar char="•"/>
                        <a:tabLst/>
                        <a:defRPr/>
                      </a:pPr>
                      <a:r>
                        <a:rPr kumimoji="0" lang="en-US" sz="1050" b="0" i="0" u="none" strike="noStrike" kern="1200" cap="none" spc="0" normalizeH="0" baseline="0" noProof="0" dirty="0" err="1" smtClean="0">
                          <a:ln>
                            <a:noFill/>
                          </a:ln>
                          <a:solidFill>
                            <a:schemeClr val="tx1"/>
                          </a:solidFill>
                          <a:effectLst/>
                          <a:uLnTx/>
                          <a:uFillTx/>
                          <a:latin typeface="Calibri" panose="020F0502020204030204" pitchFamily="34" charset="0"/>
                          <a:ea typeface="+mn-ea"/>
                          <a:cs typeface="+mn-cs"/>
                        </a:rPr>
                        <a:t>konsolidierter</a:t>
                      </a:r>
                      <a:r>
                        <a:rPr kumimoji="0" lang="en-US" sz="105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 HDFS </a:t>
                      </a:r>
                      <a:r>
                        <a:rPr kumimoji="0" lang="en-US" sz="1050" b="0" i="0" u="none" strike="noStrike" kern="1200" cap="none" spc="0" normalizeH="0" baseline="0" noProof="0" dirty="0" err="1" smtClean="0">
                          <a:ln>
                            <a:noFill/>
                          </a:ln>
                          <a:solidFill>
                            <a:schemeClr val="tx1"/>
                          </a:solidFill>
                          <a:effectLst/>
                          <a:uLnTx/>
                          <a:uFillTx/>
                          <a:latin typeface="Calibri" panose="020F0502020204030204" pitchFamily="34" charset="0"/>
                          <a:ea typeface="+mn-ea"/>
                          <a:cs typeface="+mn-cs"/>
                        </a:rPr>
                        <a:t>Speicher</a:t>
                      </a:r>
                      <a:endParaRPr kumimoji="0" lang="en-US" sz="105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endParaRPr>
                    </a:p>
                    <a:p>
                      <a:pPr marL="511175" marR="0" lvl="1" indent="-285750" algn="l" defTabSz="914400" rtl="0" eaLnBrk="1" fontAlgn="auto" latinLnBrk="0" hangingPunct="1">
                        <a:lnSpc>
                          <a:spcPct val="100000"/>
                        </a:lnSpc>
                        <a:spcBef>
                          <a:spcPts val="300"/>
                        </a:spcBef>
                        <a:spcAft>
                          <a:spcPts val="0"/>
                        </a:spcAft>
                        <a:buClr>
                          <a:schemeClr val="tx1">
                            <a:lumMod val="75000"/>
                            <a:lumOff val="25000"/>
                          </a:schemeClr>
                        </a:buClr>
                        <a:buSzPct val="125000"/>
                        <a:buFont typeface="Arial" panose="020B0604020202020204" pitchFamily="34" charset="0"/>
                        <a:buChar char="•"/>
                        <a:tabLst/>
                        <a:defRPr/>
                      </a:pPr>
                      <a:r>
                        <a:rPr kumimoji="0" lang="en-US" sz="105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Compute Templates </a:t>
                      </a:r>
                      <a:r>
                        <a:rPr kumimoji="0" lang="en-US" sz="1050" b="0" i="0" u="none" strike="noStrike" kern="1200" cap="none" spc="0" normalizeH="0" baseline="0" noProof="0" dirty="0" err="1" smtClean="0">
                          <a:ln>
                            <a:noFill/>
                          </a:ln>
                          <a:solidFill>
                            <a:schemeClr val="tx1"/>
                          </a:solidFill>
                          <a:effectLst/>
                          <a:uLnTx/>
                          <a:uFillTx/>
                          <a:latin typeface="Calibri" panose="020F0502020204030204" pitchFamily="34" charset="0"/>
                          <a:ea typeface="+mn-ea"/>
                          <a:cs typeface="+mn-cs"/>
                        </a:rPr>
                        <a:t>als</a:t>
                      </a:r>
                      <a:r>
                        <a:rPr kumimoji="0" lang="en-US" sz="105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  Basis  </a:t>
                      </a:r>
                      <a:r>
                        <a:rPr kumimoji="0" lang="en-US" sz="1050" b="0" i="0" u="none" strike="noStrike" kern="1200" cap="none" spc="0" normalizeH="0" baseline="0" noProof="0" dirty="0" err="1" smtClean="0">
                          <a:ln>
                            <a:noFill/>
                          </a:ln>
                          <a:solidFill>
                            <a:schemeClr val="tx1"/>
                          </a:solidFill>
                          <a:effectLst/>
                          <a:uLnTx/>
                          <a:uFillTx/>
                          <a:latin typeface="Calibri" panose="020F0502020204030204" pitchFamily="34" charset="0"/>
                          <a:ea typeface="+mn-ea"/>
                          <a:cs typeface="+mn-cs"/>
                        </a:rPr>
                        <a:t>für</a:t>
                      </a:r>
                      <a:r>
                        <a:rPr kumimoji="0" lang="en-US" sz="105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 </a:t>
                      </a:r>
                      <a:r>
                        <a:rPr kumimoji="0" lang="en-US" sz="1050" b="0" i="0" u="none" strike="noStrike" kern="1200" cap="none" spc="0" normalizeH="0" baseline="0" noProof="0" dirty="0" err="1" smtClean="0">
                          <a:ln>
                            <a:noFill/>
                          </a:ln>
                          <a:solidFill>
                            <a:schemeClr val="tx1"/>
                          </a:solidFill>
                          <a:effectLst/>
                          <a:uLnTx/>
                          <a:uFillTx/>
                          <a:latin typeface="Calibri" panose="020F0502020204030204" pitchFamily="34" charset="0"/>
                          <a:ea typeface="+mn-ea"/>
                          <a:cs typeface="+mn-cs"/>
                        </a:rPr>
                        <a:t>schnelles</a:t>
                      </a:r>
                      <a:r>
                        <a:rPr kumimoji="0" lang="en-US" sz="105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  Deployment</a:t>
                      </a:r>
                    </a:p>
                  </a:txBody>
                  <a:tcPr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618977">
                <a:tc>
                  <a:txBody>
                    <a:bodyPr/>
                    <a:lstStyle/>
                    <a:p>
                      <a:pPr marL="171450" marR="0" lvl="0" indent="-171450" algn="l" defTabSz="914400" rtl="0" eaLnBrk="1" fontAlgn="auto" latinLnBrk="0" hangingPunct="1">
                        <a:lnSpc>
                          <a:spcPct val="100000"/>
                        </a:lnSpc>
                        <a:spcBef>
                          <a:spcPts val="1200"/>
                        </a:spcBef>
                        <a:spcAft>
                          <a:spcPts val="0"/>
                        </a:spcAft>
                        <a:buClr>
                          <a:schemeClr val="accent2">
                            <a:lumMod val="75000"/>
                          </a:schemeClr>
                        </a:buClr>
                        <a:buSzPct val="125000"/>
                        <a:buFont typeface="Wingdings" pitchFamily="2" charset="2"/>
                        <a:buChar char="ü"/>
                        <a:tabLst/>
                        <a:defRPr/>
                      </a:pPr>
                      <a:r>
                        <a:rPr kumimoji="0" lang="en-US" sz="1100" b="1" i="0" u="none" strike="noStrike" kern="1200" cap="none" spc="0" normalizeH="0" baseline="0" noProof="0" dirty="0" err="1" smtClean="0">
                          <a:ln>
                            <a:noFill/>
                          </a:ln>
                          <a:solidFill>
                            <a:schemeClr val="tx1"/>
                          </a:solidFill>
                          <a:effectLst/>
                          <a:uLnTx/>
                          <a:uFillTx/>
                          <a:latin typeface="Calibri" panose="020F0502020204030204" pitchFamily="34" charset="0"/>
                          <a:ea typeface="+mn-ea"/>
                          <a:cs typeface="+mn-cs"/>
                        </a:rPr>
                        <a:t>Mandantentrennung</a:t>
                      </a:r>
                      <a:endPar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endParaRPr>
                    </a:p>
                    <a:p>
                      <a:pPr marL="511175" marR="0" lvl="1" indent="-285750" algn="l" defTabSz="914400" rtl="0" eaLnBrk="1" fontAlgn="auto" latinLnBrk="0" hangingPunct="1">
                        <a:lnSpc>
                          <a:spcPct val="100000"/>
                        </a:lnSpc>
                        <a:spcBef>
                          <a:spcPts val="300"/>
                        </a:spcBef>
                        <a:spcAft>
                          <a:spcPts val="0"/>
                        </a:spcAft>
                        <a:buClr>
                          <a:schemeClr val="tx1">
                            <a:lumMod val="75000"/>
                            <a:lumOff val="25000"/>
                          </a:schemeClr>
                        </a:buClr>
                        <a:buSzPct val="125000"/>
                        <a:buFont typeface="Arial" panose="020B0604020202020204" pitchFamily="34" charset="0"/>
                        <a:buChar char="•"/>
                        <a:tabLst/>
                        <a:defRPr/>
                      </a:pPr>
                      <a:r>
                        <a:rPr kumimoji="0" lang="en-US" sz="1050" b="0" i="0" u="none" strike="noStrike" kern="1200" cap="none" spc="0" normalizeH="0" baseline="0" noProof="0" dirty="0" err="1" smtClean="0">
                          <a:ln>
                            <a:noFill/>
                          </a:ln>
                          <a:solidFill>
                            <a:schemeClr val="tx1"/>
                          </a:solidFill>
                          <a:effectLst/>
                          <a:uLnTx/>
                          <a:uFillTx/>
                          <a:latin typeface="Calibri" panose="020F0502020204030204" pitchFamily="34" charset="0"/>
                          <a:ea typeface="+mn-ea"/>
                          <a:cs typeface="+mn-cs"/>
                        </a:rPr>
                        <a:t>Logische</a:t>
                      </a:r>
                      <a:r>
                        <a:rPr kumimoji="0" lang="en-US" sz="105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 </a:t>
                      </a:r>
                      <a:r>
                        <a:rPr kumimoji="0" lang="en-US" sz="1050" b="0" i="0" u="none" strike="noStrike" kern="1200" cap="none" spc="0" normalizeH="0" baseline="0" noProof="0" dirty="0" err="1" smtClean="0">
                          <a:ln>
                            <a:noFill/>
                          </a:ln>
                          <a:solidFill>
                            <a:schemeClr val="tx1"/>
                          </a:solidFill>
                          <a:effectLst/>
                          <a:uLnTx/>
                          <a:uFillTx/>
                          <a:latin typeface="Calibri" panose="020F0502020204030204" pitchFamily="34" charset="0"/>
                          <a:ea typeface="+mn-ea"/>
                          <a:cs typeface="+mn-cs"/>
                        </a:rPr>
                        <a:t>Trennung</a:t>
                      </a:r>
                      <a:r>
                        <a:rPr kumimoji="0" lang="en-US" sz="105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 der </a:t>
                      </a:r>
                      <a:r>
                        <a:rPr kumimoji="0" lang="en-US" sz="1050" b="0" i="0" u="none" strike="noStrike" kern="1200" cap="none" spc="0" normalizeH="0" baseline="0" noProof="0" dirty="0" err="1" smtClean="0">
                          <a:ln>
                            <a:noFill/>
                          </a:ln>
                          <a:solidFill>
                            <a:schemeClr val="tx1"/>
                          </a:solidFill>
                          <a:effectLst/>
                          <a:uLnTx/>
                          <a:uFillTx/>
                          <a:latin typeface="Calibri" panose="020F0502020204030204" pitchFamily="34" charset="0"/>
                          <a:ea typeface="+mn-ea"/>
                          <a:cs typeface="+mn-cs"/>
                        </a:rPr>
                        <a:t>Datenzugriffe</a:t>
                      </a:r>
                      <a:endParaRPr kumimoji="0" lang="en-US" sz="105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endParaRPr>
                    </a:p>
                    <a:p>
                      <a:pPr marL="511175" marR="0" lvl="1" indent="-285750" algn="l" defTabSz="914400" rtl="0" eaLnBrk="1" fontAlgn="auto" latinLnBrk="0" hangingPunct="1">
                        <a:lnSpc>
                          <a:spcPct val="100000"/>
                        </a:lnSpc>
                        <a:spcBef>
                          <a:spcPts val="300"/>
                        </a:spcBef>
                        <a:spcAft>
                          <a:spcPts val="0"/>
                        </a:spcAft>
                        <a:buClr>
                          <a:schemeClr val="tx1">
                            <a:lumMod val="75000"/>
                            <a:lumOff val="25000"/>
                          </a:schemeClr>
                        </a:buClr>
                        <a:buSzPct val="125000"/>
                        <a:buFont typeface="Arial" panose="020B0604020202020204" pitchFamily="34" charset="0"/>
                        <a:buChar char="•"/>
                        <a:tabLst/>
                        <a:defRPr/>
                      </a:pPr>
                      <a:r>
                        <a:rPr kumimoji="0" lang="en-US" sz="1050" b="0" i="0" u="none" strike="noStrike" kern="1200" cap="none" spc="0" normalizeH="0" baseline="0" noProof="0" dirty="0" err="1" smtClean="0">
                          <a:ln>
                            <a:noFill/>
                          </a:ln>
                          <a:solidFill>
                            <a:schemeClr val="tx1"/>
                          </a:solidFill>
                          <a:effectLst/>
                          <a:uLnTx/>
                          <a:uFillTx/>
                          <a:latin typeface="Calibri" panose="020F0502020204030204" pitchFamily="34" charset="0"/>
                          <a:ea typeface="+mn-ea"/>
                          <a:cs typeface="+mn-cs"/>
                        </a:rPr>
                        <a:t>Logische</a:t>
                      </a:r>
                      <a:r>
                        <a:rPr kumimoji="0" lang="en-US" sz="105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 </a:t>
                      </a:r>
                      <a:r>
                        <a:rPr kumimoji="0" lang="en-US" sz="1050" b="0" i="0" u="none" strike="noStrike" kern="1200" cap="none" spc="0" normalizeH="0" baseline="0" noProof="0" dirty="0" err="1" smtClean="0">
                          <a:ln>
                            <a:noFill/>
                          </a:ln>
                          <a:solidFill>
                            <a:schemeClr val="tx1"/>
                          </a:solidFill>
                          <a:effectLst/>
                          <a:uLnTx/>
                          <a:uFillTx/>
                          <a:latin typeface="Calibri" panose="020F0502020204030204" pitchFamily="34" charset="0"/>
                          <a:ea typeface="+mn-ea"/>
                          <a:cs typeface="+mn-cs"/>
                        </a:rPr>
                        <a:t>Trennung</a:t>
                      </a:r>
                      <a:r>
                        <a:rPr kumimoji="0" lang="en-US" sz="105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 der Compute Nodes</a:t>
                      </a:r>
                    </a:p>
                  </a:txBody>
                  <a:tcPr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45549">
                <a:tc>
                  <a:txBody>
                    <a:bodyPr/>
                    <a:lstStyle/>
                    <a:p>
                      <a:pPr marL="171450" marR="0" lvl="0" indent="-171450" algn="l" defTabSz="914400" rtl="0" eaLnBrk="1" fontAlgn="auto" latinLnBrk="0" hangingPunct="1">
                        <a:lnSpc>
                          <a:spcPct val="100000"/>
                        </a:lnSpc>
                        <a:spcBef>
                          <a:spcPts val="1200"/>
                        </a:spcBef>
                        <a:spcAft>
                          <a:spcPts val="0"/>
                        </a:spcAft>
                        <a:buClr>
                          <a:schemeClr val="accent2">
                            <a:lumMod val="75000"/>
                          </a:schemeClr>
                        </a:buClr>
                        <a:buSzPct val="125000"/>
                        <a:buFont typeface="Wingdings" pitchFamily="2" charset="2"/>
                        <a:buChar char="ü"/>
                        <a:tabLst/>
                        <a:defRPr/>
                      </a:pPr>
                      <a:r>
                        <a:rPr kumimoji="0" lang="en-US" sz="1100" b="1" i="0" u="none" strike="noStrike" kern="1200" cap="none" spc="0" normalizeH="0" baseline="0" noProof="0" dirty="0" err="1" smtClean="0">
                          <a:ln>
                            <a:noFill/>
                          </a:ln>
                          <a:solidFill>
                            <a:schemeClr val="tx1"/>
                          </a:solidFill>
                          <a:effectLst/>
                          <a:uLnTx/>
                          <a:uFillTx/>
                          <a:latin typeface="Calibri" panose="020F0502020204030204" pitchFamily="34" charset="0"/>
                          <a:ea typeface="+mn-ea"/>
                          <a:cs typeface="+mn-cs"/>
                        </a:rPr>
                        <a:t>zusätzlicher</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 </a:t>
                      </a:r>
                      <a:r>
                        <a:rPr kumimoji="0" lang="en-US" sz="1100" b="1" i="0" u="none" strike="noStrike" kern="1200" cap="none" spc="0" normalizeH="0" baseline="0" noProof="0" dirty="0" err="1" smtClean="0">
                          <a:ln>
                            <a:noFill/>
                          </a:ln>
                          <a:solidFill>
                            <a:schemeClr val="tx1"/>
                          </a:solidFill>
                          <a:effectLst/>
                          <a:uLnTx/>
                          <a:uFillTx/>
                          <a:latin typeface="Calibri" panose="020F0502020204030204" pitchFamily="34" charset="0"/>
                          <a:ea typeface="+mn-ea"/>
                          <a:cs typeface="+mn-cs"/>
                        </a:rPr>
                        <a:t>Schutz</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 der </a:t>
                      </a:r>
                      <a:r>
                        <a:rPr kumimoji="0" lang="en-US" sz="1100" b="1" i="0" u="none" strike="noStrike" kern="1200" cap="none" spc="0" normalizeH="0" baseline="0" noProof="0" dirty="0" err="1" smtClean="0">
                          <a:ln>
                            <a:noFill/>
                          </a:ln>
                          <a:solidFill>
                            <a:schemeClr val="tx1"/>
                          </a:solidFill>
                          <a:effectLst/>
                          <a:uLnTx/>
                          <a:uFillTx/>
                          <a:latin typeface="Calibri" panose="020F0502020204030204" pitchFamily="34" charset="0"/>
                          <a:ea typeface="+mn-ea"/>
                          <a:cs typeface="+mn-cs"/>
                        </a:rPr>
                        <a:t>Daten</a:t>
                      </a:r>
                      <a:endPar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endParaRPr>
                    </a:p>
                    <a:p>
                      <a:pPr marL="511175" marR="0" lvl="1" indent="-285750" algn="l" defTabSz="914400" rtl="0" eaLnBrk="1" fontAlgn="auto" latinLnBrk="0" hangingPunct="1">
                        <a:lnSpc>
                          <a:spcPct val="100000"/>
                        </a:lnSpc>
                        <a:spcBef>
                          <a:spcPts val="300"/>
                        </a:spcBef>
                        <a:spcAft>
                          <a:spcPts val="0"/>
                        </a:spcAft>
                        <a:buClr>
                          <a:schemeClr val="tx1">
                            <a:lumMod val="75000"/>
                            <a:lumOff val="25000"/>
                          </a:schemeClr>
                        </a:buClr>
                        <a:buSzPct val="125000"/>
                        <a:buFont typeface="Arial" panose="020B0604020202020204" pitchFamily="34" charset="0"/>
                        <a:buChar char="•"/>
                        <a:tabLst/>
                        <a:defRPr/>
                      </a:pPr>
                      <a:r>
                        <a:rPr kumimoji="0" lang="en-US" sz="105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Snapshots, </a:t>
                      </a:r>
                      <a:r>
                        <a:rPr kumimoji="0" lang="en-US" sz="1050" b="0" i="0" u="none" strike="noStrike" kern="1200" cap="none" spc="0" normalizeH="0" baseline="0" noProof="0" dirty="0" err="1" smtClean="0">
                          <a:ln>
                            <a:noFill/>
                          </a:ln>
                          <a:solidFill>
                            <a:schemeClr val="tx1"/>
                          </a:solidFill>
                          <a:effectLst/>
                          <a:uLnTx/>
                          <a:uFillTx/>
                          <a:latin typeface="Calibri" panose="020F0502020204030204" pitchFamily="34" charset="0"/>
                          <a:ea typeface="+mn-ea"/>
                          <a:cs typeface="+mn-cs"/>
                        </a:rPr>
                        <a:t>Replikation</a:t>
                      </a:r>
                      <a:r>
                        <a:rPr kumimoji="0" lang="en-US" sz="105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 Backup</a:t>
                      </a:r>
                    </a:p>
                  </a:txBody>
                  <a:tcPr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39" name="Title 1"/>
          <p:cNvSpPr>
            <a:spLocks noGrp="1"/>
          </p:cNvSpPr>
          <p:nvPr>
            <p:ph type="ctrTitle"/>
          </p:nvPr>
        </p:nvSpPr>
        <p:spPr>
          <a:prstGeom prst="rect">
            <a:avLst/>
          </a:prstGeom>
        </p:spPr>
        <p:txBody>
          <a:bodyPr>
            <a:noAutofit/>
          </a:bodyPr>
          <a:lstStyle/>
          <a:p>
            <a:r>
              <a:rPr lang="en-US" sz="2000" dirty="0" err="1">
                <a:solidFill>
                  <a:srgbClr val="002060"/>
                </a:solidFill>
              </a:rPr>
              <a:t>Vorteile</a:t>
            </a:r>
            <a:r>
              <a:rPr lang="en-US" sz="2000" dirty="0">
                <a:solidFill>
                  <a:srgbClr val="002060"/>
                </a:solidFill>
              </a:rPr>
              <a:t> </a:t>
            </a:r>
            <a:r>
              <a:rPr lang="en-US" sz="2000" dirty="0" err="1">
                <a:solidFill>
                  <a:srgbClr val="002060"/>
                </a:solidFill>
              </a:rPr>
              <a:t>einer</a:t>
            </a:r>
            <a:r>
              <a:rPr lang="en-US" sz="2000" dirty="0">
                <a:solidFill>
                  <a:srgbClr val="002060"/>
                </a:solidFill>
              </a:rPr>
              <a:t> </a:t>
            </a:r>
            <a:r>
              <a:rPr lang="en-US" sz="2000" u="sng" dirty="0" err="1">
                <a:solidFill>
                  <a:srgbClr val="002060"/>
                </a:solidFill>
              </a:rPr>
              <a:t>entkoppelten</a:t>
            </a:r>
            <a:r>
              <a:rPr lang="en-US" sz="2000" dirty="0">
                <a:solidFill>
                  <a:srgbClr val="002060"/>
                </a:solidFill>
              </a:rPr>
              <a:t> und </a:t>
            </a:r>
            <a:r>
              <a:rPr lang="en-US" sz="2000" u="sng" dirty="0" err="1">
                <a:solidFill>
                  <a:srgbClr val="002060"/>
                </a:solidFill>
              </a:rPr>
              <a:t>virtualisierten</a:t>
            </a:r>
            <a:r>
              <a:rPr lang="en-US" sz="2000" dirty="0">
                <a:solidFill>
                  <a:srgbClr val="002060"/>
                </a:solidFill>
              </a:rPr>
              <a:t> </a:t>
            </a:r>
            <a:r>
              <a:rPr lang="en-US" sz="2000" dirty="0" smtClean="0">
                <a:solidFill>
                  <a:srgbClr val="002060"/>
                </a:solidFill>
              </a:rPr>
              <a:t>Hadoop </a:t>
            </a:r>
            <a:r>
              <a:rPr lang="en-US" sz="2000" dirty="0" err="1">
                <a:solidFill>
                  <a:srgbClr val="002060"/>
                </a:solidFill>
              </a:rPr>
              <a:t>Infrastruktur</a:t>
            </a:r>
            <a:endParaRPr lang="en-US" sz="2000" dirty="0">
              <a:solidFill>
                <a:srgbClr val="002060"/>
              </a:solidFill>
            </a:endParaRPr>
          </a:p>
        </p:txBody>
      </p:sp>
      <p:pic>
        <p:nvPicPr>
          <p:cNvPr id="38" name="Picture 32" descr="dellserv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213312" y="2524023"/>
            <a:ext cx="691690" cy="127264"/>
          </a:xfrm>
          <a:prstGeom prst="rect">
            <a:avLst/>
          </a:prstGeom>
          <a:noFill/>
          <a:ln w="9525">
            <a:noFill/>
            <a:miter lim="800000"/>
            <a:headEnd/>
            <a:tailEnd/>
          </a:ln>
          <a:effectLst>
            <a:outerShdw blurRad="50800" dist="38100" dir="2700000" algn="tl" rotWithShape="0">
              <a:srgbClr val="000000">
                <a:alpha val="43000"/>
              </a:srgbClr>
            </a:outerShdw>
          </a:effectLst>
        </p:spPr>
      </p:pic>
      <p:pic>
        <p:nvPicPr>
          <p:cNvPr id="40" name="Picture 32" descr="dellserv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213314" y="2651287"/>
            <a:ext cx="691688" cy="127263"/>
          </a:xfrm>
          <a:prstGeom prst="rect">
            <a:avLst/>
          </a:prstGeom>
          <a:noFill/>
          <a:ln w="9525">
            <a:noFill/>
            <a:miter lim="800000"/>
            <a:headEnd/>
            <a:tailEnd/>
          </a:ln>
          <a:effectLst>
            <a:outerShdw blurRad="50800" dist="38100" dir="2700000" algn="tl" rotWithShape="0">
              <a:srgbClr val="000000">
                <a:alpha val="43000"/>
              </a:srgbClr>
            </a:outerShdw>
          </a:effectLst>
        </p:spPr>
      </p:pic>
      <p:pic>
        <p:nvPicPr>
          <p:cNvPr id="41" name="Picture 32" descr="dellserv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224983" y="2778550"/>
            <a:ext cx="684066" cy="125861"/>
          </a:xfrm>
          <a:prstGeom prst="rect">
            <a:avLst/>
          </a:prstGeom>
          <a:noFill/>
          <a:ln w="9525">
            <a:noFill/>
            <a:miter lim="800000"/>
            <a:headEnd/>
            <a:tailEnd/>
          </a:ln>
          <a:effectLst>
            <a:outerShdw blurRad="50800" dist="38100" dir="2700000" algn="tl" rotWithShape="0">
              <a:srgbClr val="000000">
                <a:alpha val="43000"/>
              </a:srgbClr>
            </a:outerShdw>
          </a:effectLst>
        </p:spPr>
      </p:pic>
      <p:pic>
        <p:nvPicPr>
          <p:cNvPr id="42" name="Picture 32" descr="dellserv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220936" y="2898720"/>
            <a:ext cx="684066" cy="125861"/>
          </a:xfrm>
          <a:prstGeom prst="rect">
            <a:avLst/>
          </a:prstGeom>
          <a:noFill/>
          <a:ln w="9525">
            <a:noFill/>
            <a:miter lim="800000"/>
            <a:headEnd/>
            <a:tailEnd/>
          </a:ln>
          <a:effectLst>
            <a:outerShdw blurRad="50800" dist="38100" dir="2700000" algn="tl" rotWithShape="0">
              <a:srgbClr val="000000">
                <a:alpha val="43000"/>
              </a:srgbClr>
            </a:outerShdw>
          </a:effectLst>
        </p:spPr>
      </p:pic>
      <p:sp>
        <p:nvSpPr>
          <p:cNvPr id="80" name="Can 79"/>
          <p:cNvSpPr/>
          <p:nvPr/>
        </p:nvSpPr>
        <p:spPr bwMode="auto">
          <a:xfrm>
            <a:off x="1089674" y="2360180"/>
            <a:ext cx="962046" cy="826487"/>
          </a:xfrm>
          <a:prstGeom prst="can">
            <a:avLst>
              <a:gd name="adj" fmla="val 10077"/>
            </a:avLst>
          </a:prstGeom>
          <a:gradFill>
            <a:gsLst>
              <a:gs pos="0">
                <a:schemeClr val="accent3">
                  <a:lumMod val="75000"/>
                  <a:alpha val="58000"/>
                </a:schemeClr>
              </a:gs>
              <a:gs pos="58000">
                <a:schemeClr val="tx2">
                  <a:alpha val="9000"/>
                </a:schemeClr>
              </a:gs>
              <a:gs pos="100000">
                <a:schemeClr val="accent1">
                  <a:alpha val="11000"/>
                </a:schemeClr>
              </a:gs>
            </a:gsLst>
          </a:gradFill>
          <a:ln>
            <a:solidFill>
              <a:schemeClr val="tx2"/>
            </a:solid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228600" indent="-228600" fontAlgn="base">
              <a:spcBef>
                <a:spcPct val="20000"/>
              </a:spcBef>
              <a:spcAft>
                <a:spcPct val="0"/>
              </a:spcAft>
              <a:buClr>
                <a:srgbClr val="6699CC"/>
              </a:buClr>
              <a:buFontTx/>
              <a:buChar char="•"/>
              <a:tabLst>
                <a:tab pos="571500" algn="l"/>
              </a:tabLst>
            </a:pPr>
            <a:endParaRPr lang="en-US" sz="1700" dirty="0">
              <a:solidFill>
                <a:srgbClr val="333366"/>
              </a:solidFill>
              <a:latin typeface="MetaNormalLF-Roman"/>
            </a:endParaRPr>
          </a:p>
        </p:txBody>
      </p:sp>
      <p:sp>
        <p:nvSpPr>
          <p:cNvPr id="4" name="Cloud 3"/>
          <p:cNvSpPr/>
          <p:nvPr/>
        </p:nvSpPr>
        <p:spPr>
          <a:xfrm>
            <a:off x="2123728" y="1140480"/>
            <a:ext cx="1773807" cy="1884101"/>
          </a:xfrm>
          <a:prstGeom prst="cloud">
            <a:avLst/>
          </a:prstGeom>
          <a:solidFill>
            <a:schemeClr val="accent6">
              <a:lumMod val="20000"/>
              <a:lumOff val="80000"/>
            </a:scheme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0" name="Trapezoid 129"/>
          <p:cNvSpPr/>
          <p:nvPr/>
        </p:nvSpPr>
        <p:spPr>
          <a:xfrm>
            <a:off x="1088224" y="2236523"/>
            <a:ext cx="963495" cy="123657"/>
          </a:xfrm>
          <a:prstGeom prst="trapezoid">
            <a:avLst>
              <a:gd name="adj" fmla="val 72917"/>
            </a:avLst>
          </a:prstGeom>
          <a:pattFill prst="lgGrid">
            <a:fgClr>
              <a:schemeClr val="accent1"/>
            </a:fgClr>
            <a:bgClr>
              <a:schemeClr val="tx2">
                <a:lumMod val="20000"/>
                <a:lumOff val="80000"/>
              </a:schemeClr>
            </a:bgClr>
          </a:pattFill>
          <a:ln w="12700">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n>
                  <a:solidFill>
                    <a:srgbClr val="FFFFFF"/>
                  </a:solidFill>
                </a:ln>
                <a:solidFill>
                  <a:srgbClr val="4D4D4D"/>
                </a:solidFill>
                <a:effectLst>
                  <a:outerShdw blurRad="127000" sx="102000" sy="102000" algn="ctr" rotWithShape="0">
                    <a:srgbClr val="FFFFFF"/>
                  </a:outerShdw>
                </a:effectLst>
              </a:rPr>
              <a:t>HDFS</a:t>
            </a:r>
            <a:endParaRPr lang="en-US" sz="1000" b="1" dirty="0">
              <a:ln>
                <a:solidFill>
                  <a:srgbClr val="FFFFFF"/>
                </a:solidFill>
              </a:ln>
              <a:solidFill>
                <a:srgbClr val="4D4D4D"/>
              </a:solidFill>
              <a:effectLst>
                <a:outerShdw blurRad="127000" sx="102000" sy="102000" algn="ctr" rotWithShape="0">
                  <a:srgbClr val="FFFFFF"/>
                </a:outerShdw>
              </a:effectLst>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4131" y="1382909"/>
            <a:ext cx="738473" cy="704838"/>
          </a:xfrm>
          <a:prstGeom prst="rect">
            <a:avLst/>
          </a:prstGeom>
        </p:spPr>
      </p:pic>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1760" y="1494554"/>
            <a:ext cx="666465" cy="636110"/>
          </a:xfrm>
          <a:prstGeom prst="rect">
            <a:avLst/>
          </a:prstGeom>
        </p:spPr>
      </p:pic>
      <p:sp>
        <p:nvSpPr>
          <p:cNvPr id="3" name="TextBox 2"/>
          <p:cNvSpPr txBox="1"/>
          <p:nvPr/>
        </p:nvSpPr>
        <p:spPr>
          <a:xfrm>
            <a:off x="79850" y="1549267"/>
            <a:ext cx="792088" cy="138499"/>
          </a:xfrm>
          <a:prstGeom prst="rect">
            <a:avLst/>
          </a:prstGeom>
          <a:noFill/>
        </p:spPr>
        <p:txBody>
          <a:bodyPr wrap="square" lIns="0" tIns="0" rIns="0" bIns="0" rtlCol="0">
            <a:spAutoFit/>
          </a:bodyPr>
          <a:lstStyle/>
          <a:p>
            <a:pPr marL="0" algn="ctr"/>
            <a:r>
              <a:rPr lang="de-DE" sz="900" b="1" dirty="0" smtClean="0">
                <a:latin typeface="Calibri" panose="020F0502020204030204" pitchFamily="34" charset="0"/>
              </a:rPr>
              <a:t>Data Scientist</a:t>
            </a:r>
          </a:p>
        </p:txBody>
      </p:sp>
      <p:sp>
        <p:nvSpPr>
          <p:cNvPr id="47" name="TextBox 46"/>
          <p:cNvSpPr txBox="1"/>
          <p:nvPr/>
        </p:nvSpPr>
        <p:spPr>
          <a:xfrm>
            <a:off x="971600" y="4082957"/>
            <a:ext cx="2533247" cy="615553"/>
          </a:xfrm>
          <a:prstGeom prst="rect">
            <a:avLst/>
          </a:prstGeom>
          <a:noFill/>
        </p:spPr>
        <p:txBody>
          <a:bodyPr wrap="square" lIns="0" tIns="0" rIns="0" bIns="0" rtlCol="0">
            <a:spAutoFit/>
          </a:bodyPr>
          <a:lstStyle/>
          <a:p>
            <a:pPr marL="0" algn="ctr"/>
            <a:r>
              <a:rPr lang="de-DE" sz="2000" b="1" dirty="0" err="1" smtClean="0">
                <a:latin typeface="Calibri" panose="020F0502020204030204" pitchFamily="34" charset="0"/>
              </a:rPr>
              <a:t>Hadoop</a:t>
            </a:r>
            <a:r>
              <a:rPr lang="de-DE" sz="2000" b="1" dirty="0" smtClean="0">
                <a:latin typeface="Calibri" panose="020F0502020204030204" pitchFamily="34" charset="0"/>
              </a:rPr>
              <a:t>-</a:t>
            </a:r>
            <a:r>
              <a:rPr lang="de-DE" sz="2000" b="1" dirty="0" err="1" smtClean="0">
                <a:latin typeface="Calibri" panose="020F0502020204030204" pitchFamily="34" charset="0"/>
              </a:rPr>
              <a:t>as</a:t>
            </a:r>
            <a:r>
              <a:rPr lang="de-DE" sz="2000" b="1" dirty="0" smtClean="0">
                <a:latin typeface="Calibri" panose="020F0502020204030204" pitchFamily="34" charset="0"/>
              </a:rPr>
              <a:t>-a-Service</a:t>
            </a:r>
          </a:p>
          <a:p>
            <a:pPr marL="0" algn="ctr"/>
            <a:r>
              <a:rPr lang="de-DE" sz="2000" b="1" dirty="0" smtClean="0">
                <a:latin typeface="Calibri" panose="020F0502020204030204" pitchFamily="34" charset="0"/>
              </a:rPr>
              <a:t>Referenzarchitektur</a:t>
            </a:r>
          </a:p>
        </p:txBody>
      </p:sp>
      <p:sp>
        <p:nvSpPr>
          <p:cNvPr id="48" name="TextBox 47"/>
          <p:cNvSpPr txBox="1"/>
          <p:nvPr/>
        </p:nvSpPr>
        <p:spPr>
          <a:xfrm>
            <a:off x="2250091" y="2294086"/>
            <a:ext cx="792088" cy="276999"/>
          </a:xfrm>
          <a:prstGeom prst="rect">
            <a:avLst/>
          </a:prstGeom>
          <a:noFill/>
        </p:spPr>
        <p:txBody>
          <a:bodyPr wrap="square" lIns="0" tIns="0" rIns="0" bIns="0" rtlCol="0">
            <a:spAutoFit/>
          </a:bodyPr>
          <a:lstStyle/>
          <a:p>
            <a:pPr marL="0" algn="ctr"/>
            <a:r>
              <a:rPr lang="de-DE" sz="900" b="1" dirty="0" smtClean="0">
                <a:latin typeface="Calibri" panose="020F0502020204030204" pitchFamily="34" charset="0"/>
              </a:rPr>
              <a:t>Virtualisierte Hadoop Cluster</a:t>
            </a: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7824" y="1918468"/>
            <a:ext cx="666465" cy="636110"/>
          </a:xfrm>
          <a:prstGeom prst="rect">
            <a:avLst/>
          </a:prstGeom>
        </p:spPr>
      </p:pic>
      <p:sp>
        <p:nvSpPr>
          <p:cNvPr id="20" name="TextBox 19"/>
          <p:cNvSpPr txBox="1"/>
          <p:nvPr/>
        </p:nvSpPr>
        <p:spPr>
          <a:xfrm>
            <a:off x="1202487" y="3270879"/>
            <a:ext cx="792088" cy="276999"/>
          </a:xfrm>
          <a:prstGeom prst="rect">
            <a:avLst/>
          </a:prstGeom>
          <a:noFill/>
        </p:spPr>
        <p:txBody>
          <a:bodyPr wrap="square" lIns="0" tIns="0" rIns="0" bIns="0" rtlCol="0">
            <a:spAutoFit/>
          </a:bodyPr>
          <a:lstStyle/>
          <a:p>
            <a:pPr marL="0" algn="ctr"/>
            <a:r>
              <a:rPr lang="de-DE" sz="900" b="1" dirty="0" err="1" smtClean="0">
                <a:latin typeface="Calibri" panose="020F0502020204030204" pitchFamily="34" charset="0"/>
              </a:rPr>
              <a:t>Shared</a:t>
            </a:r>
            <a:r>
              <a:rPr lang="de-DE" sz="900" b="1" dirty="0" smtClean="0">
                <a:latin typeface="Calibri" panose="020F0502020204030204" pitchFamily="34" charset="0"/>
              </a:rPr>
              <a:t> HDFS Storage</a:t>
            </a:r>
          </a:p>
        </p:txBody>
      </p:sp>
    </p:spTree>
    <p:extLst>
      <p:ext uri="{BB962C8B-B14F-4D97-AF65-F5344CB8AC3E}">
        <p14:creationId xmlns:p14="http://schemas.microsoft.com/office/powerpoint/2010/main" val="329634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circle(in)">
                                      <p:cBhvr>
                                        <p:cTn id="7"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 name="Group 165"/>
          <p:cNvGrpSpPr/>
          <p:nvPr/>
        </p:nvGrpSpPr>
        <p:grpSpPr>
          <a:xfrm>
            <a:off x="-1" y="0"/>
            <a:ext cx="9144770" cy="5143500"/>
            <a:chOff x="-1" y="0"/>
            <a:chExt cx="9144770" cy="5143500"/>
          </a:xfrm>
        </p:grpSpPr>
        <p:grpSp>
          <p:nvGrpSpPr>
            <p:cNvPr id="167" name="Group 166"/>
            <p:cNvGrpSpPr/>
            <p:nvPr/>
          </p:nvGrpSpPr>
          <p:grpSpPr>
            <a:xfrm>
              <a:off x="-1" y="0"/>
              <a:ext cx="9144001" cy="5143500"/>
              <a:chOff x="-1" y="0"/>
              <a:chExt cx="9144001" cy="5143500"/>
            </a:xfrm>
          </p:grpSpPr>
          <p:pic>
            <p:nvPicPr>
              <p:cNvPr id="170" name="Picture 2" descr="W:\Inprogress\EMC MASTER\EMC CORP MASTER\16237 EMC 2014 Solution Campaigns_FEB14\client-files\EMC_digital_rain.jpg"/>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b="-27705"/>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71" name="Rectangle 170"/>
              <p:cNvSpPr/>
              <p:nvPr/>
            </p:nvSpPr>
            <p:spPr>
              <a:xfrm>
                <a:off x="-1" y="0"/>
                <a:ext cx="9144001" cy="5143500"/>
              </a:xfrm>
              <a:prstGeom prst="rect">
                <a:avLst/>
              </a:prstGeom>
              <a:gradFill flip="none" rotWithShape="1">
                <a:gsLst>
                  <a:gs pos="83000">
                    <a:schemeClr val="tx2">
                      <a:lumMod val="50000"/>
                    </a:schemeClr>
                  </a:gs>
                  <a:gs pos="0">
                    <a:srgbClr val="005596">
                      <a:alpha val="50000"/>
                    </a:srgbClr>
                  </a:gs>
                  <a:gs pos="26000">
                    <a:srgbClr val="007DC3">
                      <a:alpha val="91000"/>
                    </a:srgbClr>
                  </a:gs>
                </a:gsLst>
                <a:lin ang="5400000" scaled="1"/>
                <a:tileRect/>
              </a:gradFill>
              <a:ln w="25400" cap="flat" cmpd="sng" algn="ctr">
                <a:noFill/>
                <a:prstDash val="solid"/>
              </a:ln>
              <a:effectLst/>
            </p:spPr>
            <p:txBody>
              <a:bodyPr rtlCol="0" anchor="ctr"/>
              <a:lstStyle/>
              <a:p>
                <a:pPr algn="ctr" fontAlgn="base">
                  <a:spcBef>
                    <a:spcPct val="0"/>
                  </a:spcBef>
                  <a:spcAft>
                    <a:spcPct val="0"/>
                  </a:spcAft>
                </a:pPr>
                <a:endParaRPr lang="en-US" sz="2000" dirty="0">
                  <a:solidFill>
                    <a:srgbClr val="FFFFFF"/>
                  </a:solidFill>
                </a:endParaRPr>
              </a:p>
            </p:txBody>
          </p:sp>
        </p:grpSp>
        <p:sp>
          <p:nvSpPr>
            <p:cNvPr id="168" name="Rectangle 167"/>
            <p:cNvSpPr/>
            <p:nvPr/>
          </p:nvSpPr>
          <p:spPr>
            <a:xfrm>
              <a:off x="-1" y="0"/>
              <a:ext cx="4576963" cy="5143500"/>
            </a:xfrm>
            <a:prstGeom prst="rect">
              <a:avLst/>
            </a:prstGeom>
            <a:gradFill flip="none" rotWithShape="1">
              <a:gsLst>
                <a:gs pos="81000">
                  <a:schemeClr val="tx2">
                    <a:alpha val="77000"/>
                  </a:schemeClr>
                </a:gs>
                <a:gs pos="417">
                  <a:schemeClr val="tx1"/>
                </a:gs>
                <a:gs pos="63000">
                  <a:schemeClr val="tx2">
                    <a:lumMod val="50000"/>
                    <a:alpha val="78000"/>
                  </a:schemeClr>
                </a:gs>
                <a:gs pos="100000">
                  <a:schemeClr val="tx1">
                    <a:alpha val="0"/>
                  </a:schemeClr>
                </a:gs>
              </a:gsLst>
              <a:lin ang="18900000" scaled="1"/>
              <a:tileRect/>
            </a:gra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9" name="Rectangle 168"/>
            <p:cNvSpPr/>
            <p:nvPr/>
          </p:nvSpPr>
          <p:spPr>
            <a:xfrm flipH="1">
              <a:off x="4576962" y="0"/>
              <a:ext cx="4567807" cy="5143500"/>
            </a:xfrm>
            <a:prstGeom prst="rect">
              <a:avLst/>
            </a:prstGeom>
            <a:gradFill flip="none" rotWithShape="1">
              <a:gsLst>
                <a:gs pos="81000">
                  <a:schemeClr val="tx2">
                    <a:alpha val="77000"/>
                  </a:schemeClr>
                </a:gs>
                <a:gs pos="417">
                  <a:schemeClr val="tx1"/>
                </a:gs>
                <a:gs pos="63000">
                  <a:schemeClr val="tx2">
                    <a:lumMod val="50000"/>
                    <a:alpha val="78000"/>
                  </a:schemeClr>
                </a:gs>
                <a:gs pos="100000">
                  <a:schemeClr val="tx1">
                    <a:alpha val="0"/>
                  </a:schemeClr>
                </a:gs>
              </a:gsLst>
              <a:lin ang="18900000" scaled="1"/>
              <a:tileRect/>
            </a:gra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ctrTitle"/>
          </p:nvPr>
        </p:nvSpPr>
        <p:spPr>
          <a:xfrm>
            <a:off x="152400" y="228601"/>
            <a:ext cx="8911191" cy="457200"/>
          </a:xfrm>
        </p:spPr>
        <p:txBody>
          <a:bodyPr/>
          <a:lstStyle/>
          <a:p>
            <a:r>
              <a:rPr lang="en-US" dirty="0">
                <a:latin typeface="Architects Daughter" pitchFamily="2" charset="0"/>
              </a:rPr>
              <a:t>EMC Scale-Out Data Lake </a:t>
            </a:r>
            <a:r>
              <a:rPr lang="en-US" dirty="0" smtClean="0">
                <a:latin typeface="Architects Daughter" pitchFamily="2" charset="0"/>
              </a:rPr>
              <a:t>Foundation</a:t>
            </a:r>
            <a:endParaRPr lang="en-US" dirty="0">
              <a:latin typeface="Architects Daughter" pitchFamily="2" charset="0"/>
            </a:endParaRPr>
          </a:p>
        </p:txBody>
      </p:sp>
      <p:sp>
        <p:nvSpPr>
          <p:cNvPr id="3073" name="TextBox 3072"/>
          <p:cNvSpPr txBox="1"/>
          <p:nvPr/>
        </p:nvSpPr>
        <p:spPr>
          <a:xfrm>
            <a:off x="2884818" y="856734"/>
            <a:ext cx="3342088" cy="338554"/>
          </a:xfrm>
          <a:prstGeom prst="rect">
            <a:avLst/>
          </a:prstGeom>
          <a:noFill/>
        </p:spPr>
        <p:txBody>
          <a:bodyPr wrap="square" rtlCol="0">
            <a:spAutoFit/>
          </a:bodyPr>
          <a:lstStyle/>
          <a:p>
            <a:pPr algn="ctr"/>
            <a:r>
              <a:rPr lang="en-US" sz="1600" dirty="0">
                <a:solidFill>
                  <a:srgbClr val="FFFF97"/>
                </a:solidFill>
                <a:latin typeface="Architects Daughter" pitchFamily="2" charset="0"/>
              </a:rPr>
              <a:t>Data </a:t>
            </a:r>
            <a:r>
              <a:rPr lang="en-US" sz="1600" dirty="0" smtClean="0">
                <a:solidFill>
                  <a:srgbClr val="FFFF97"/>
                </a:solidFill>
                <a:latin typeface="Architects Daughter" pitchFamily="2" charset="0"/>
              </a:rPr>
              <a:t>Lake Foundation</a:t>
            </a:r>
            <a:endParaRPr lang="en-US" sz="1600" dirty="0">
              <a:solidFill>
                <a:srgbClr val="FFFF97"/>
              </a:solidFill>
              <a:latin typeface="Architects Daughter" pitchFamily="2" charset="0"/>
            </a:endParaRPr>
          </a:p>
        </p:txBody>
      </p:sp>
      <p:sp>
        <p:nvSpPr>
          <p:cNvPr id="78" name="TextBox 77"/>
          <p:cNvSpPr txBox="1"/>
          <p:nvPr/>
        </p:nvSpPr>
        <p:spPr>
          <a:xfrm>
            <a:off x="8801100" y="5033041"/>
            <a:ext cx="285750" cy="92333"/>
          </a:xfrm>
          <a:prstGeom prst="rect">
            <a:avLst/>
          </a:prstGeom>
          <a:noFill/>
        </p:spPr>
        <p:txBody>
          <a:bodyPr wrap="square" lIns="0" tIns="0" rIns="0" bIns="0" rtlCol="0">
            <a:spAutoFit/>
          </a:bodyPr>
          <a:lstStyle>
            <a:defPPr>
              <a:defRPr lang="en-US"/>
            </a:defPPr>
            <a:lvl1pPr marR="0" indent="0" fontAlgn="auto">
              <a:lnSpc>
                <a:spcPct val="100000"/>
              </a:lnSpc>
              <a:spcBef>
                <a:spcPts val="0"/>
              </a:spcBef>
              <a:spcAft>
                <a:spcPts val="0"/>
              </a:spcAft>
              <a:buClrTx/>
              <a:buSzTx/>
              <a:buFontTx/>
              <a:buNone/>
              <a:tabLst/>
              <a:defRPr sz="600">
                <a:solidFill>
                  <a:schemeClr val="bg2"/>
                </a:solidFill>
              </a:defRPr>
            </a:lvl1pPr>
          </a:lstStyle>
          <a:p>
            <a:pPr algn="r"/>
            <a:fld id="{61F684CE-B7BB-4223-BA2B-B47808B845F1}" type="slidenum">
              <a:rPr lang="en-US" smtClean="0">
                <a:solidFill>
                  <a:srgbClr val="717074"/>
                </a:solidFill>
              </a:rPr>
              <a:pPr algn="r"/>
              <a:t>12</a:t>
            </a:fld>
            <a:endParaRPr lang="en-US" dirty="0" smtClean="0">
              <a:solidFill>
                <a:srgbClr val="717074"/>
              </a:solidFill>
            </a:endParaRPr>
          </a:p>
        </p:txBody>
      </p:sp>
      <p:grpSp>
        <p:nvGrpSpPr>
          <p:cNvPr id="65" name="Group 64"/>
          <p:cNvGrpSpPr/>
          <p:nvPr/>
        </p:nvGrpSpPr>
        <p:grpSpPr>
          <a:xfrm>
            <a:off x="7859395" y="4629149"/>
            <a:ext cx="593222" cy="514350"/>
            <a:chOff x="7618413" y="4303993"/>
            <a:chExt cx="762000" cy="660688"/>
          </a:xfrm>
        </p:grpSpPr>
        <p:sp>
          <p:nvSpPr>
            <p:cNvPr id="74" name="Rectangle 73"/>
            <p:cNvSpPr/>
            <p:nvPr/>
          </p:nvSpPr>
          <p:spPr>
            <a:xfrm>
              <a:off x="7618413" y="4303993"/>
              <a:ext cx="762000" cy="660688"/>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6" name="Picture 75" descr="EMC logo white_300dpi.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8486" y="4429482"/>
              <a:ext cx="531651" cy="184909"/>
            </a:xfrm>
            <a:prstGeom prst="rect">
              <a:avLst/>
            </a:prstGeom>
          </p:spPr>
        </p:pic>
      </p:grpSp>
      <p:sp>
        <p:nvSpPr>
          <p:cNvPr id="80" name="TextBox 79"/>
          <p:cNvSpPr txBox="1"/>
          <p:nvPr/>
        </p:nvSpPr>
        <p:spPr bwMode="gray">
          <a:xfrm>
            <a:off x="366714" y="5033041"/>
            <a:ext cx="2164054" cy="92333"/>
          </a:xfrm>
          <a:prstGeom prst="rect">
            <a:avLst/>
          </a:prstGeom>
          <a:noFill/>
        </p:spPr>
        <p:txBody>
          <a:bodyPr wrap="none" lIns="0" tIns="0" rIns="0" bIns="0" rtlCol="0">
            <a:spAutoFit/>
          </a:bodyPr>
          <a:lstStyle/>
          <a:p>
            <a:pPr defTabSz="914400">
              <a:defRPr/>
            </a:pPr>
            <a:r>
              <a:rPr lang="en-US" sz="600" dirty="0" smtClean="0">
                <a:solidFill>
                  <a:srgbClr val="717074"/>
                </a:solidFill>
              </a:rPr>
              <a:t>© Copyright 2014 EMC Corporation. All rights reserved.</a:t>
            </a:r>
          </a:p>
        </p:txBody>
      </p:sp>
      <p:sp>
        <p:nvSpPr>
          <p:cNvPr id="82" name="TextBox 81"/>
          <p:cNvSpPr txBox="1"/>
          <p:nvPr/>
        </p:nvSpPr>
        <p:spPr bwMode="gray">
          <a:xfrm>
            <a:off x="366714" y="5033041"/>
            <a:ext cx="2164054" cy="92333"/>
          </a:xfrm>
          <a:prstGeom prst="rect">
            <a:avLst/>
          </a:prstGeom>
          <a:noFill/>
        </p:spPr>
        <p:txBody>
          <a:bodyPr wrap="none" lIns="0" tIns="0" rIns="0" bIns="0" rtlCol="0">
            <a:spAutoFit/>
          </a:bodyPr>
          <a:lstStyle/>
          <a:p>
            <a:pPr defTabSz="914400">
              <a:defRPr/>
            </a:pPr>
            <a:r>
              <a:rPr lang="en-US" sz="600" dirty="0" smtClean="0">
                <a:solidFill>
                  <a:srgbClr val="717074"/>
                </a:solidFill>
              </a:rPr>
              <a:t>© Copyright 2014 EMC Corporation. All rights reserved.</a:t>
            </a:r>
          </a:p>
        </p:txBody>
      </p:sp>
      <p:pic>
        <p:nvPicPr>
          <p:cNvPr id="85" name="Picture 84"/>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2091958" y="1309454"/>
            <a:ext cx="4767263" cy="3713162"/>
          </a:xfrm>
          <a:prstGeom prst="rect">
            <a:avLst/>
          </a:prstGeom>
          <a:blipFill dpi="0" rotWithShape="1">
            <a:blip r:embed="rId5">
              <a:alphaModFix amt="20000"/>
            </a:blip>
            <a:srcRect/>
            <a:stretch>
              <a:fillRect/>
            </a:stretch>
          </a:blipFill>
          <a:ln w="55000" cap="flat" cmpd="thickThin" algn="ctr">
            <a:noFill/>
            <a:prstDash val="soli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1" name="Round Single Corner Rectangle 180"/>
          <p:cNvSpPr/>
          <p:nvPr/>
        </p:nvSpPr>
        <p:spPr>
          <a:xfrm flipH="1">
            <a:off x="6027695" y="902993"/>
            <a:ext cx="3108960" cy="413655"/>
          </a:xfrm>
          <a:prstGeom prst="round1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FFFFFF"/>
              </a:solidFill>
            </a:endParaRPr>
          </a:p>
        </p:txBody>
      </p:sp>
      <p:sp>
        <p:nvSpPr>
          <p:cNvPr id="182" name="Round Single Corner Rectangle 181"/>
          <p:cNvSpPr/>
          <p:nvPr/>
        </p:nvSpPr>
        <p:spPr>
          <a:xfrm>
            <a:off x="0" y="902992"/>
            <a:ext cx="3110089" cy="389708"/>
          </a:xfrm>
          <a:prstGeom prst="round1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FFFFFF"/>
              </a:solidFill>
            </a:endParaRPr>
          </a:p>
        </p:txBody>
      </p:sp>
      <p:pic>
        <p:nvPicPr>
          <p:cNvPr id="183" name="Picture 2" descr="C:\Users\lhartley\Desktop\blueCircle.png"/>
          <p:cNvPicPr>
            <a:picLocks noChangeAspect="1" noChangeArrowheads="1"/>
          </p:cNvPicPr>
          <p:nvPr/>
        </p:nvPicPr>
        <p:blipFill rotWithShape="1">
          <a:blip r:embed="rId6" cstate="print"/>
          <a:srcRect l="28715" t="6640" r="24992" b="8595"/>
          <a:stretch/>
        </p:blipFill>
        <p:spPr bwMode="auto">
          <a:xfrm>
            <a:off x="1416227" y="1492514"/>
            <a:ext cx="926899" cy="934720"/>
          </a:xfrm>
          <a:prstGeom prst="ellipse">
            <a:avLst/>
          </a:prstGeom>
          <a:noFill/>
          <a:ln w="9525">
            <a:solidFill>
              <a:schemeClr val="bg1"/>
            </a:solidFill>
          </a:ln>
          <a:effectLst>
            <a:outerShdw blurRad="63500" sx="102000" sy="102000" algn="ctr" rotWithShape="0">
              <a:prstClr val="black">
                <a:alpha val="40000"/>
              </a:prstClr>
            </a:outerShdw>
          </a:effectLst>
        </p:spPr>
      </p:pic>
      <p:pic>
        <p:nvPicPr>
          <p:cNvPr id="184" name="Picture 2" descr="C:\Users\lhartley\Desktop\blueCircle.png"/>
          <p:cNvPicPr>
            <a:picLocks noChangeAspect="1" noChangeArrowheads="1"/>
          </p:cNvPicPr>
          <p:nvPr/>
        </p:nvPicPr>
        <p:blipFill rotWithShape="1">
          <a:blip r:embed="rId6" cstate="print"/>
          <a:srcRect l="28715" t="6640" r="24992" b="8595"/>
          <a:stretch/>
        </p:blipFill>
        <p:spPr bwMode="auto">
          <a:xfrm>
            <a:off x="6725671" y="1438326"/>
            <a:ext cx="926899" cy="934720"/>
          </a:xfrm>
          <a:prstGeom prst="ellipse">
            <a:avLst/>
          </a:prstGeom>
          <a:noFill/>
          <a:ln w="9525">
            <a:solidFill>
              <a:schemeClr val="bg1"/>
            </a:solidFill>
          </a:ln>
          <a:effectLst>
            <a:outerShdw blurRad="63500" sx="102000" sy="102000" algn="ctr" rotWithShape="0">
              <a:prstClr val="black">
                <a:alpha val="40000"/>
              </a:prstClr>
            </a:outerShdw>
          </a:effectLst>
        </p:spPr>
      </p:pic>
      <p:pic>
        <p:nvPicPr>
          <p:cNvPr id="185" name="Picture 2" descr="C:\Users\lhartley\Desktop\blueCircle.png"/>
          <p:cNvPicPr>
            <a:picLocks noChangeAspect="1" noChangeArrowheads="1"/>
          </p:cNvPicPr>
          <p:nvPr/>
        </p:nvPicPr>
        <p:blipFill rotWithShape="1">
          <a:blip r:embed="rId6" cstate="print"/>
          <a:srcRect l="28715" t="6640" r="24992" b="8595"/>
          <a:stretch/>
        </p:blipFill>
        <p:spPr bwMode="auto">
          <a:xfrm>
            <a:off x="6732445" y="2481420"/>
            <a:ext cx="926899" cy="934720"/>
          </a:xfrm>
          <a:prstGeom prst="ellipse">
            <a:avLst/>
          </a:prstGeom>
          <a:noFill/>
          <a:ln w="9525">
            <a:solidFill>
              <a:schemeClr val="bg1"/>
            </a:solidFill>
          </a:ln>
          <a:effectLst>
            <a:outerShdw blurRad="63500" sx="102000" sy="102000" algn="ctr" rotWithShape="0">
              <a:prstClr val="black">
                <a:alpha val="40000"/>
              </a:prstClr>
            </a:outerShdw>
          </a:effectLst>
        </p:spPr>
      </p:pic>
      <p:pic>
        <p:nvPicPr>
          <p:cNvPr id="186" name="Picture 2" descr="C:\Users\lhartley\Desktop\blueCircle.png"/>
          <p:cNvPicPr>
            <a:picLocks noChangeAspect="1" noChangeArrowheads="1"/>
          </p:cNvPicPr>
          <p:nvPr/>
        </p:nvPicPr>
        <p:blipFill rotWithShape="1">
          <a:blip r:embed="rId6" cstate="print"/>
          <a:srcRect l="28715" t="6640" r="24992" b="8595"/>
          <a:stretch/>
        </p:blipFill>
        <p:spPr bwMode="auto">
          <a:xfrm>
            <a:off x="1334945" y="2549153"/>
            <a:ext cx="926899" cy="934720"/>
          </a:xfrm>
          <a:prstGeom prst="ellipse">
            <a:avLst/>
          </a:prstGeom>
          <a:noFill/>
          <a:ln w="9525">
            <a:solidFill>
              <a:schemeClr val="bg1"/>
            </a:solidFill>
          </a:ln>
          <a:effectLst>
            <a:outerShdw blurRad="63500" sx="102000" sy="102000" algn="ctr" rotWithShape="0">
              <a:prstClr val="black">
                <a:alpha val="40000"/>
              </a:prstClr>
            </a:outerShdw>
          </a:effectLst>
        </p:spPr>
      </p:pic>
      <p:pic>
        <p:nvPicPr>
          <p:cNvPr id="187" name="Picture 2" descr="C:\Users\lhartley\Desktop\blueCircle.png"/>
          <p:cNvPicPr>
            <a:picLocks noChangeAspect="1" noChangeArrowheads="1"/>
          </p:cNvPicPr>
          <p:nvPr/>
        </p:nvPicPr>
        <p:blipFill rotWithShape="1">
          <a:blip r:embed="rId6" cstate="print"/>
          <a:srcRect l="28715" t="6640" r="24992" b="8595"/>
          <a:stretch/>
        </p:blipFill>
        <p:spPr bwMode="auto">
          <a:xfrm>
            <a:off x="1876812" y="3524512"/>
            <a:ext cx="926899" cy="934720"/>
          </a:xfrm>
          <a:prstGeom prst="ellipse">
            <a:avLst/>
          </a:prstGeom>
          <a:noFill/>
          <a:ln w="9525">
            <a:solidFill>
              <a:schemeClr val="bg1"/>
            </a:solidFill>
          </a:ln>
          <a:effectLst>
            <a:outerShdw blurRad="63500" sx="102000" sy="102000" algn="ctr" rotWithShape="0">
              <a:prstClr val="black">
                <a:alpha val="40000"/>
              </a:prstClr>
            </a:outerShdw>
          </a:effectLst>
        </p:spPr>
      </p:pic>
      <p:pic>
        <p:nvPicPr>
          <p:cNvPr id="188" name="Picture 2" descr="C:\Users\lhartley\Desktop\blueCircle.png"/>
          <p:cNvPicPr>
            <a:picLocks noChangeAspect="1" noChangeArrowheads="1"/>
          </p:cNvPicPr>
          <p:nvPr/>
        </p:nvPicPr>
        <p:blipFill rotWithShape="1">
          <a:blip r:embed="rId6" cstate="print"/>
          <a:srcRect l="28715" t="6640" r="24992" b="8595"/>
          <a:stretch/>
        </p:blipFill>
        <p:spPr bwMode="auto">
          <a:xfrm>
            <a:off x="6414097" y="3487262"/>
            <a:ext cx="926899" cy="934720"/>
          </a:xfrm>
          <a:prstGeom prst="ellipse">
            <a:avLst/>
          </a:prstGeom>
          <a:noFill/>
          <a:ln w="9525">
            <a:solidFill>
              <a:schemeClr val="bg1"/>
            </a:solidFill>
          </a:ln>
          <a:effectLst>
            <a:outerShdw blurRad="63500" sx="102000" sy="102000" algn="ctr" rotWithShape="0">
              <a:prstClr val="black">
                <a:alpha val="40000"/>
              </a:prstClr>
            </a:outerShdw>
          </a:effectLst>
        </p:spPr>
      </p:pic>
      <p:pic>
        <p:nvPicPr>
          <p:cNvPr id="189" name="Picture 188"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1697034" y="1747208"/>
            <a:ext cx="345726" cy="388203"/>
          </a:xfrm>
          <a:prstGeom prst="rect">
            <a:avLst/>
          </a:prstGeom>
        </p:spPr>
      </p:pic>
      <p:pic>
        <p:nvPicPr>
          <p:cNvPr id="190" name="Picture 189" descr="red fill.png"/>
          <p:cNvPicPr>
            <a:picLocks noChangeAspect="1"/>
          </p:cNvPicPr>
          <p:nvPr/>
        </p:nvPicPr>
        <p:blipFill>
          <a:blip r:embed="rId8">
            <a:alphaModFix amt="67000"/>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693334" y="1739741"/>
            <a:ext cx="355982" cy="394994"/>
          </a:xfrm>
          <a:prstGeom prst="rect">
            <a:avLst/>
          </a:prstGeom>
          <a:effectLst>
            <a:glow rad="1270">
              <a:srgbClr val="FF0000">
                <a:alpha val="30000"/>
              </a:srgbClr>
            </a:glow>
          </a:effectLst>
        </p:spPr>
      </p:pic>
      <p:pic>
        <p:nvPicPr>
          <p:cNvPr id="191" name="Picture 190"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1539248" y="1919947"/>
            <a:ext cx="345726" cy="388203"/>
          </a:xfrm>
          <a:prstGeom prst="rect">
            <a:avLst/>
          </a:prstGeom>
        </p:spPr>
      </p:pic>
      <p:pic>
        <p:nvPicPr>
          <p:cNvPr id="192" name="Picture 191"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1868532" y="1886080"/>
            <a:ext cx="345726" cy="388203"/>
          </a:xfrm>
          <a:prstGeom prst="rect">
            <a:avLst/>
          </a:prstGeom>
        </p:spPr>
      </p:pic>
      <p:pic>
        <p:nvPicPr>
          <p:cNvPr id="199" name="Picture 198"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1656393" y="2803847"/>
            <a:ext cx="345726" cy="388203"/>
          </a:xfrm>
          <a:prstGeom prst="rect">
            <a:avLst/>
          </a:prstGeom>
        </p:spPr>
      </p:pic>
      <p:pic>
        <p:nvPicPr>
          <p:cNvPr id="200" name="Picture 199" descr="red fill.png"/>
          <p:cNvPicPr>
            <a:picLocks noChangeAspect="1"/>
          </p:cNvPicPr>
          <p:nvPr/>
        </p:nvPicPr>
        <p:blipFill>
          <a:blip r:embed="rId8">
            <a:alphaModFix amt="67000"/>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652693" y="2796380"/>
            <a:ext cx="355982" cy="394994"/>
          </a:xfrm>
          <a:prstGeom prst="rect">
            <a:avLst/>
          </a:prstGeom>
          <a:effectLst>
            <a:glow rad="1270">
              <a:srgbClr val="FF0000">
                <a:alpha val="30000"/>
              </a:srgbClr>
            </a:glow>
          </a:effectLst>
        </p:spPr>
      </p:pic>
      <p:pic>
        <p:nvPicPr>
          <p:cNvPr id="201" name="Picture 200"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1498607" y="2976586"/>
            <a:ext cx="345726" cy="388203"/>
          </a:xfrm>
          <a:prstGeom prst="rect">
            <a:avLst/>
          </a:prstGeom>
        </p:spPr>
      </p:pic>
      <p:pic>
        <p:nvPicPr>
          <p:cNvPr id="202" name="Picture 201"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1827891" y="2942719"/>
            <a:ext cx="345726" cy="388203"/>
          </a:xfrm>
          <a:prstGeom prst="rect">
            <a:avLst/>
          </a:prstGeom>
        </p:spPr>
      </p:pic>
      <p:pic>
        <p:nvPicPr>
          <p:cNvPr id="203" name="Picture 202"/>
          <p:cNvPicPr>
            <a:picLocks noChangeAspect="1"/>
          </p:cNvPicPr>
          <p:nvPr/>
        </p:nvPicPr>
        <p:blipFill>
          <a:blip r:embed="rId10">
            <a:alphaModFix amt="67000"/>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823931" y="2933751"/>
            <a:ext cx="355982" cy="394994"/>
          </a:xfrm>
          <a:prstGeom prst="rect">
            <a:avLst/>
          </a:prstGeom>
          <a:effectLst>
            <a:glow rad="1270">
              <a:srgbClr val="FF0000">
                <a:alpha val="30000"/>
              </a:srgbClr>
            </a:glow>
          </a:effectLst>
        </p:spPr>
      </p:pic>
      <p:pic>
        <p:nvPicPr>
          <p:cNvPr id="204" name="Picture 203"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2157620" y="3806302"/>
            <a:ext cx="345726" cy="388203"/>
          </a:xfrm>
          <a:prstGeom prst="rect">
            <a:avLst/>
          </a:prstGeom>
        </p:spPr>
      </p:pic>
      <p:pic>
        <p:nvPicPr>
          <p:cNvPr id="205" name="Picture 204"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1999835" y="3979040"/>
            <a:ext cx="345726" cy="388203"/>
          </a:xfrm>
          <a:prstGeom prst="rect">
            <a:avLst/>
          </a:prstGeom>
        </p:spPr>
      </p:pic>
      <p:pic>
        <p:nvPicPr>
          <p:cNvPr id="206" name="Picture 205"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2329119" y="3945174"/>
            <a:ext cx="345726" cy="388203"/>
          </a:xfrm>
          <a:prstGeom prst="rect">
            <a:avLst/>
          </a:prstGeom>
        </p:spPr>
      </p:pic>
      <p:pic>
        <p:nvPicPr>
          <p:cNvPr id="207" name="Picture 206" descr="red fill.png"/>
          <p:cNvPicPr>
            <a:picLocks noChangeAspect="1"/>
          </p:cNvPicPr>
          <p:nvPr/>
        </p:nvPicPr>
        <p:blipFill>
          <a:blip r:embed="rId8">
            <a:alphaModFix amt="67000"/>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323253" y="3941074"/>
            <a:ext cx="355982" cy="394994"/>
          </a:xfrm>
          <a:prstGeom prst="rect">
            <a:avLst/>
          </a:prstGeom>
          <a:effectLst>
            <a:glow rad="1270">
              <a:srgbClr val="FF0000">
                <a:alpha val="30000"/>
              </a:srgbClr>
            </a:glow>
          </a:effectLst>
        </p:spPr>
      </p:pic>
      <p:pic>
        <p:nvPicPr>
          <p:cNvPr id="208" name="Picture 207" descr="red fill.png"/>
          <p:cNvPicPr>
            <a:picLocks noChangeAspect="1"/>
          </p:cNvPicPr>
          <p:nvPr/>
        </p:nvPicPr>
        <p:blipFill>
          <a:blip r:embed="rId8">
            <a:alphaModFix amt="67000"/>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998133" y="3974941"/>
            <a:ext cx="355982" cy="394994"/>
          </a:xfrm>
          <a:prstGeom prst="rect">
            <a:avLst/>
          </a:prstGeom>
          <a:effectLst>
            <a:glow rad="1270">
              <a:srgbClr val="FF0000">
                <a:alpha val="30000"/>
              </a:srgbClr>
            </a:glow>
          </a:effectLst>
        </p:spPr>
      </p:pic>
      <p:pic>
        <p:nvPicPr>
          <p:cNvPr id="209" name="Picture 208"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6715226" y="3765661"/>
            <a:ext cx="345726" cy="388203"/>
          </a:xfrm>
          <a:prstGeom prst="rect">
            <a:avLst/>
          </a:prstGeom>
        </p:spPr>
      </p:pic>
      <p:pic>
        <p:nvPicPr>
          <p:cNvPr id="210" name="Picture 209" descr="red fill.png"/>
          <p:cNvPicPr>
            <a:picLocks noChangeAspect="1"/>
          </p:cNvPicPr>
          <p:nvPr/>
        </p:nvPicPr>
        <p:blipFill>
          <a:blip r:embed="rId8">
            <a:alphaModFix amt="67000"/>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711526" y="3758193"/>
            <a:ext cx="355982" cy="394994"/>
          </a:xfrm>
          <a:prstGeom prst="rect">
            <a:avLst/>
          </a:prstGeom>
          <a:effectLst>
            <a:glow rad="1270">
              <a:srgbClr val="FF0000">
                <a:alpha val="30000"/>
              </a:srgbClr>
            </a:glow>
          </a:effectLst>
        </p:spPr>
      </p:pic>
      <p:pic>
        <p:nvPicPr>
          <p:cNvPr id="211" name="Picture 210"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6557441" y="3938399"/>
            <a:ext cx="345726" cy="388203"/>
          </a:xfrm>
          <a:prstGeom prst="rect">
            <a:avLst/>
          </a:prstGeom>
        </p:spPr>
      </p:pic>
      <p:pic>
        <p:nvPicPr>
          <p:cNvPr id="212" name="Picture 211"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6886725" y="3904533"/>
            <a:ext cx="345726" cy="388203"/>
          </a:xfrm>
          <a:prstGeom prst="rect">
            <a:avLst/>
          </a:prstGeom>
        </p:spPr>
      </p:pic>
      <p:pic>
        <p:nvPicPr>
          <p:cNvPr id="213" name="Picture 212"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6855468" y="2861439"/>
            <a:ext cx="345726" cy="388203"/>
          </a:xfrm>
          <a:prstGeom prst="rect">
            <a:avLst/>
          </a:prstGeom>
        </p:spPr>
      </p:pic>
      <p:pic>
        <p:nvPicPr>
          <p:cNvPr id="214" name="Picture 213"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7150885" y="2895306"/>
            <a:ext cx="345726" cy="388203"/>
          </a:xfrm>
          <a:prstGeom prst="rect">
            <a:avLst/>
          </a:prstGeom>
        </p:spPr>
      </p:pic>
      <p:pic>
        <p:nvPicPr>
          <p:cNvPr id="215" name="Picture 214" descr="red fill.png"/>
          <p:cNvPicPr>
            <a:picLocks noChangeAspect="1"/>
          </p:cNvPicPr>
          <p:nvPr/>
        </p:nvPicPr>
        <p:blipFill>
          <a:blip r:embed="rId8">
            <a:alphaModFix amt="67000"/>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53766" y="2857340"/>
            <a:ext cx="355982" cy="394994"/>
          </a:xfrm>
          <a:prstGeom prst="rect">
            <a:avLst/>
          </a:prstGeom>
          <a:effectLst>
            <a:glow rad="1270">
              <a:srgbClr val="FF0000">
                <a:alpha val="30000"/>
              </a:srgbClr>
            </a:glow>
          </a:effectLst>
        </p:spPr>
      </p:pic>
      <p:pic>
        <p:nvPicPr>
          <p:cNvPr id="216" name="Picture 215"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7026800" y="1699792"/>
            <a:ext cx="345726" cy="388203"/>
          </a:xfrm>
          <a:prstGeom prst="rect">
            <a:avLst/>
          </a:prstGeom>
        </p:spPr>
      </p:pic>
      <p:pic>
        <p:nvPicPr>
          <p:cNvPr id="217" name="Picture 216"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6869014" y="1872531"/>
            <a:ext cx="345726" cy="388203"/>
          </a:xfrm>
          <a:prstGeom prst="rect">
            <a:avLst/>
          </a:prstGeom>
        </p:spPr>
      </p:pic>
      <p:pic>
        <p:nvPicPr>
          <p:cNvPr id="218" name="Picture 217"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7198298" y="1838664"/>
            <a:ext cx="345726" cy="388203"/>
          </a:xfrm>
          <a:prstGeom prst="rect">
            <a:avLst/>
          </a:prstGeom>
        </p:spPr>
      </p:pic>
      <p:sp>
        <p:nvSpPr>
          <p:cNvPr id="219" name="Title 1"/>
          <p:cNvSpPr txBox="1">
            <a:spLocks/>
          </p:cNvSpPr>
          <p:nvPr/>
        </p:nvSpPr>
        <p:spPr>
          <a:xfrm>
            <a:off x="6027695" y="926940"/>
            <a:ext cx="3108960" cy="365760"/>
          </a:xfrm>
          <a:prstGeom prst="rect">
            <a:avLst/>
          </a:prstGeom>
        </p:spPr>
        <p:txBody>
          <a:bodyPr lIns="0" tIns="0" rIns="0" bIns="0" anchor="ctr" anchorCtr="0"/>
          <a:lstStyle>
            <a:lvl1pPr algn="ctr" defTabSz="457200" rtl="0" eaLnBrk="1" latinLnBrk="0" hangingPunct="1">
              <a:lnSpc>
                <a:spcPct val="90000"/>
              </a:lnSpc>
              <a:spcBef>
                <a:spcPct val="0"/>
              </a:spcBef>
              <a:buNone/>
              <a:defRPr sz="3200" kern="1200">
                <a:solidFill>
                  <a:srgbClr val="FFFFFF"/>
                </a:solidFill>
                <a:effectLst>
                  <a:glow rad="63500">
                    <a:schemeClr val="accent1">
                      <a:satMod val="175000"/>
                      <a:alpha val="40000"/>
                    </a:schemeClr>
                  </a:glow>
                </a:effectLst>
                <a:latin typeface="+mj-lt"/>
                <a:ea typeface="+mj-ea"/>
                <a:cs typeface="+mj-cs"/>
              </a:defRPr>
            </a:lvl1pPr>
          </a:lstStyle>
          <a:p>
            <a:r>
              <a:rPr lang="en-US" sz="1100" dirty="0">
                <a:effectLst/>
              </a:rPr>
              <a:t>NEXT-GEN WORKLOADS</a:t>
            </a:r>
          </a:p>
        </p:txBody>
      </p:sp>
      <p:sp>
        <p:nvSpPr>
          <p:cNvPr id="220" name="Title 1"/>
          <p:cNvSpPr txBox="1">
            <a:spLocks/>
          </p:cNvSpPr>
          <p:nvPr/>
        </p:nvSpPr>
        <p:spPr>
          <a:xfrm>
            <a:off x="0" y="926940"/>
            <a:ext cx="3110089" cy="365760"/>
          </a:xfrm>
          <a:prstGeom prst="rect">
            <a:avLst/>
          </a:prstGeom>
        </p:spPr>
        <p:txBody>
          <a:bodyPr lIns="0" tIns="0" rIns="0" bIns="0" anchor="ctr" anchorCtr="0"/>
          <a:lstStyle>
            <a:lvl1pPr algn="ctr" defTabSz="457200" rtl="0" eaLnBrk="1" latinLnBrk="0" hangingPunct="1">
              <a:lnSpc>
                <a:spcPct val="90000"/>
              </a:lnSpc>
              <a:spcBef>
                <a:spcPct val="0"/>
              </a:spcBef>
              <a:buNone/>
              <a:defRPr sz="3200" kern="1200">
                <a:solidFill>
                  <a:srgbClr val="FFFFFF"/>
                </a:solidFill>
                <a:effectLst>
                  <a:glow rad="63500">
                    <a:schemeClr val="accent1">
                      <a:satMod val="175000"/>
                      <a:alpha val="40000"/>
                    </a:schemeClr>
                  </a:glow>
                </a:effectLst>
                <a:latin typeface="+mj-lt"/>
                <a:ea typeface="+mj-ea"/>
                <a:cs typeface="+mj-cs"/>
              </a:defRPr>
            </a:lvl1pPr>
          </a:lstStyle>
          <a:p>
            <a:r>
              <a:rPr lang="en-US" sz="1100" dirty="0">
                <a:effectLst/>
              </a:rPr>
              <a:t>TRADITIONAL WORKLOADS</a:t>
            </a:r>
          </a:p>
        </p:txBody>
      </p:sp>
      <p:sp>
        <p:nvSpPr>
          <p:cNvPr id="221" name="Rectangle 220"/>
          <p:cNvSpPr/>
          <p:nvPr/>
        </p:nvSpPr>
        <p:spPr>
          <a:xfrm>
            <a:off x="379983" y="3087813"/>
            <a:ext cx="442686" cy="246222"/>
          </a:xfrm>
          <a:prstGeom prst="rect">
            <a:avLst/>
          </a:prstGeom>
          <a:noFill/>
        </p:spPr>
        <p:txBody>
          <a:bodyPr wrap="none" lIns="73152" tIns="36576" rIns="73152" bIns="36576" rtlCol="0">
            <a:spAutoFit/>
          </a:bodyPr>
          <a:lstStyle/>
          <a:p>
            <a:r>
              <a:rPr lang="en-US" sz="1100" dirty="0">
                <a:solidFill>
                  <a:srgbClr val="FFFFFF"/>
                </a:solidFill>
              </a:rPr>
              <a:t>HPC</a:t>
            </a:r>
          </a:p>
        </p:txBody>
      </p:sp>
      <p:sp>
        <p:nvSpPr>
          <p:cNvPr id="222" name="Rectangle 221"/>
          <p:cNvSpPr/>
          <p:nvPr/>
        </p:nvSpPr>
        <p:spPr>
          <a:xfrm>
            <a:off x="-178712" y="4206350"/>
            <a:ext cx="1614955" cy="246222"/>
          </a:xfrm>
          <a:prstGeom prst="rect">
            <a:avLst/>
          </a:prstGeom>
          <a:noFill/>
        </p:spPr>
        <p:txBody>
          <a:bodyPr wrap="square" lIns="73152" tIns="36576" rIns="73152" bIns="36576" rtlCol="0">
            <a:spAutoFit/>
          </a:bodyPr>
          <a:lstStyle/>
          <a:p>
            <a:pPr algn="ctr"/>
            <a:r>
              <a:rPr lang="en-US" sz="1100" dirty="0">
                <a:solidFill>
                  <a:srgbClr val="FFFFFF"/>
                </a:solidFill>
              </a:rPr>
              <a:t>Backup/Archive</a:t>
            </a:r>
          </a:p>
        </p:txBody>
      </p:sp>
      <p:sp>
        <p:nvSpPr>
          <p:cNvPr id="223" name="Rectangle 222"/>
          <p:cNvSpPr/>
          <p:nvPr/>
        </p:nvSpPr>
        <p:spPr>
          <a:xfrm>
            <a:off x="7938360" y="1946306"/>
            <a:ext cx="792781" cy="246222"/>
          </a:xfrm>
          <a:prstGeom prst="rect">
            <a:avLst/>
          </a:prstGeom>
          <a:noFill/>
        </p:spPr>
        <p:txBody>
          <a:bodyPr wrap="none" lIns="73152" tIns="36576" rIns="73152" bIns="36576" rtlCol="0">
            <a:spAutoFit/>
          </a:bodyPr>
          <a:lstStyle/>
          <a:p>
            <a:pPr algn="ctr"/>
            <a:r>
              <a:rPr lang="en-US" sz="1100" dirty="0">
                <a:solidFill>
                  <a:srgbClr val="FFFFFF"/>
                </a:solidFill>
              </a:rPr>
              <a:t>Analytics</a:t>
            </a:r>
          </a:p>
        </p:txBody>
      </p:sp>
      <p:grpSp>
        <p:nvGrpSpPr>
          <p:cNvPr id="224" name="Group 223"/>
          <p:cNvGrpSpPr/>
          <p:nvPr/>
        </p:nvGrpSpPr>
        <p:grpSpPr>
          <a:xfrm>
            <a:off x="225464" y="2549153"/>
            <a:ext cx="751724" cy="544865"/>
            <a:chOff x="612562" y="2895594"/>
            <a:chExt cx="1043842" cy="756599"/>
          </a:xfrm>
        </p:grpSpPr>
        <p:pic>
          <p:nvPicPr>
            <p:cNvPr id="225" name="Picture 2" descr="10"/>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557" t="1" r="85153" b="78206"/>
            <a:stretch/>
          </p:blipFill>
          <p:spPr bwMode="auto">
            <a:xfrm>
              <a:off x="789667" y="2895594"/>
              <a:ext cx="341960" cy="593576"/>
            </a:xfrm>
            <a:prstGeom prst="roundRect">
              <a:avLst>
                <a:gd name="adj" fmla="val 9190"/>
              </a:avLst>
            </a:prstGeom>
            <a:noFill/>
            <a:extLst>
              <a:ext uri="{909E8E84-426E-40DD-AFC4-6F175D3DCCD1}">
                <a14:hiddenFill xmlns:a14="http://schemas.microsoft.com/office/drawing/2010/main">
                  <a:solidFill>
                    <a:srgbClr val="FFFFFF"/>
                  </a:solidFill>
                </a14:hiddenFill>
              </a:ext>
            </a:extLst>
          </p:spPr>
        </p:pic>
        <p:pic>
          <p:nvPicPr>
            <p:cNvPr id="226" name="Picture 2" descr="10"/>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557" t="1" r="85153" b="78206"/>
            <a:stretch/>
          </p:blipFill>
          <p:spPr bwMode="auto">
            <a:xfrm>
              <a:off x="1143000" y="2895594"/>
              <a:ext cx="341960" cy="593576"/>
            </a:xfrm>
            <a:prstGeom prst="roundRect">
              <a:avLst>
                <a:gd name="adj" fmla="val 9190"/>
              </a:avLst>
            </a:prstGeom>
            <a:noFill/>
            <a:extLst>
              <a:ext uri="{909E8E84-426E-40DD-AFC4-6F175D3DCCD1}">
                <a14:hiddenFill xmlns:a14="http://schemas.microsoft.com/office/drawing/2010/main">
                  <a:solidFill>
                    <a:srgbClr val="FFFFFF"/>
                  </a:solidFill>
                </a14:hiddenFill>
              </a:ext>
            </a:extLst>
          </p:spPr>
        </p:pic>
        <p:pic>
          <p:nvPicPr>
            <p:cNvPr id="227" name="Picture 2" descr="10"/>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557" t="1" r="85153" b="78206"/>
            <a:stretch/>
          </p:blipFill>
          <p:spPr bwMode="auto">
            <a:xfrm>
              <a:off x="612562" y="3058617"/>
              <a:ext cx="341960" cy="593576"/>
            </a:xfrm>
            <a:prstGeom prst="roundRect">
              <a:avLst>
                <a:gd name="adj" fmla="val 9190"/>
              </a:avLst>
            </a:prstGeom>
            <a:noFill/>
            <a:extLst>
              <a:ext uri="{909E8E84-426E-40DD-AFC4-6F175D3DCCD1}">
                <a14:hiddenFill xmlns:a14="http://schemas.microsoft.com/office/drawing/2010/main">
                  <a:solidFill>
                    <a:srgbClr val="FFFFFF"/>
                  </a:solidFill>
                </a14:hiddenFill>
              </a:ext>
            </a:extLst>
          </p:spPr>
        </p:pic>
        <p:pic>
          <p:nvPicPr>
            <p:cNvPr id="228" name="Picture 2" descr="10"/>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557" t="1" r="85153" b="78206"/>
            <a:stretch/>
          </p:blipFill>
          <p:spPr bwMode="auto">
            <a:xfrm>
              <a:off x="961111" y="3058617"/>
              <a:ext cx="341960" cy="593576"/>
            </a:xfrm>
            <a:prstGeom prst="roundRect">
              <a:avLst>
                <a:gd name="adj" fmla="val 9190"/>
              </a:avLst>
            </a:prstGeom>
            <a:noFill/>
            <a:extLst>
              <a:ext uri="{909E8E84-426E-40DD-AFC4-6F175D3DCCD1}">
                <a14:hiddenFill xmlns:a14="http://schemas.microsoft.com/office/drawing/2010/main">
                  <a:solidFill>
                    <a:srgbClr val="FFFFFF"/>
                  </a:solidFill>
                </a14:hiddenFill>
              </a:ext>
            </a:extLst>
          </p:spPr>
        </p:pic>
        <p:pic>
          <p:nvPicPr>
            <p:cNvPr id="229" name="Picture 2" descr="10"/>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557" t="1" r="85153" b="78206"/>
            <a:stretch/>
          </p:blipFill>
          <p:spPr bwMode="auto">
            <a:xfrm>
              <a:off x="1314444" y="3058617"/>
              <a:ext cx="341960" cy="593576"/>
            </a:xfrm>
            <a:prstGeom prst="roundRect">
              <a:avLst>
                <a:gd name="adj" fmla="val 9190"/>
              </a:avLst>
            </a:prstGeom>
            <a:noFill/>
            <a:extLst>
              <a:ext uri="{909E8E84-426E-40DD-AFC4-6F175D3DCCD1}">
                <a14:hiddenFill xmlns:a14="http://schemas.microsoft.com/office/drawing/2010/main">
                  <a:solidFill>
                    <a:srgbClr val="FFFFFF"/>
                  </a:solidFill>
                </a14:hiddenFill>
              </a:ext>
            </a:extLst>
          </p:spPr>
        </p:pic>
      </p:grpSp>
      <p:pic>
        <p:nvPicPr>
          <p:cNvPr id="230" name="Picture 229"/>
          <p:cNvPicPr>
            <a:picLocks noChangeAspect="1"/>
          </p:cNvPicPr>
          <p:nvPr/>
        </p:nvPicPr>
        <p:blipFill>
          <a:blip r:embed="rId13" cstate="print">
            <a:duotone>
              <a:prstClr val="black"/>
              <a:schemeClr val="accent4">
                <a:tint val="45000"/>
                <a:satMod val="400000"/>
              </a:schemeClr>
            </a:duotone>
            <a:extLst>
              <a:ext uri="{BEBA8EAE-BF5A-486C-A8C5-ECC9F3942E4B}">
                <a14:imgProps xmlns:a14="http://schemas.microsoft.com/office/drawing/2010/main">
                  <a14:imgLayer r:embed="rId14">
                    <a14:imgEffect>
                      <a14:brightnessContrast bright="-6000" contrast="33000"/>
                    </a14:imgEffect>
                  </a14:imgLayer>
                </a14:imgProps>
              </a:ext>
              <a:ext uri="{28A0092B-C50C-407E-A947-70E740481C1C}">
                <a14:useLocalDpi xmlns:a14="http://schemas.microsoft.com/office/drawing/2010/main" val="0"/>
              </a:ext>
            </a:extLst>
          </a:blip>
          <a:stretch>
            <a:fillRect/>
          </a:stretch>
        </p:blipFill>
        <p:spPr>
          <a:xfrm>
            <a:off x="347343" y="3596858"/>
            <a:ext cx="507963" cy="668439"/>
          </a:xfrm>
          <a:prstGeom prst="rect">
            <a:avLst/>
          </a:prstGeom>
        </p:spPr>
      </p:pic>
      <p:pic>
        <p:nvPicPr>
          <p:cNvPr id="231" name="Picture 230" descr="C:\Users\Brumas\Desktop\elle.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tretch/>
        </p:blipFill>
        <p:spPr bwMode="auto">
          <a:xfrm>
            <a:off x="7992108" y="1435793"/>
            <a:ext cx="685285" cy="51500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2" name="cloud"/>
          <p:cNvPicPr>
            <a:picLocks noChangeAspect="1"/>
          </p:cNvPicPr>
          <p:nvPr/>
        </p:nvPicPr>
        <p:blipFill>
          <a:blip r:embed="rId16" cstate="print">
            <a:duotone>
              <a:schemeClr val="accent1">
                <a:shade val="45000"/>
                <a:satMod val="135000"/>
              </a:schemeClr>
              <a:prstClr val="white"/>
            </a:duotone>
            <a:extLst>
              <a:ext uri="{BEBA8EAE-BF5A-486C-A8C5-ECC9F3942E4B}">
                <a14:imgProps xmlns:a14="http://schemas.microsoft.com/office/drawing/2010/main">
                  <a14:imgLayer r:embed="rId17">
                    <a14:imgEffect>
                      <a14:brightnessContrast bright="-20000" contrast="20000"/>
                    </a14:imgEffect>
                  </a14:imgLayer>
                </a14:imgProps>
              </a:ext>
            </a:extLst>
          </a:blip>
          <a:stretch>
            <a:fillRect/>
          </a:stretch>
        </p:blipFill>
        <p:spPr>
          <a:xfrm>
            <a:off x="7664024" y="3423779"/>
            <a:ext cx="1341455" cy="1014595"/>
          </a:xfrm>
          <a:prstGeom prst="rect">
            <a:avLst/>
          </a:prstGeom>
        </p:spPr>
      </p:pic>
      <p:pic>
        <p:nvPicPr>
          <p:cNvPr id="233" name="Picture 2" descr="C:\Users\lhartley\Desktop\sync.png"/>
          <p:cNvPicPr>
            <a:picLocks noChangeAspect="1" noChangeArrowheads="1"/>
          </p:cNvPicPr>
          <p:nvPr/>
        </p:nvPicPr>
        <p:blipFill>
          <a:blip r:embed="rId18" cstate="print">
            <a:clrChange>
              <a:clrFrom>
                <a:srgbClr val="FFFFFF"/>
              </a:clrFrom>
              <a:clrTo>
                <a:srgbClr val="FFFFFF">
                  <a:alpha val="0"/>
                </a:srgbClr>
              </a:clrTo>
            </a:clrChange>
          </a:blip>
          <a:srcRect b="5882"/>
          <a:stretch>
            <a:fillRect/>
          </a:stretch>
        </p:blipFill>
        <p:spPr bwMode="auto">
          <a:xfrm>
            <a:off x="7895674" y="2413282"/>
            <a:ext cx="878156" cy="584158"/>
          </a:xfrm>
          <a:prstGeom prst="rect">
            <a:avLst/>
          </a:prstGeom>
          <a:noFill/>
          <a:effectLst>
            <a:outerShdw blurRad="76200" dir="13200000" sy="23000" kx="1200000" algn="br" rotWithShape="0">
              <a:prstClr val="black">
                <a:alpha val="20000"/>
              </a:prstClr>
            </a:outerShdw>
          </a:effectLst>
        </p:spPr>
      </p:pic>
      <p:sp>
        <p:nvSpPr>
          <p:cNvPr id="234" name="Rectangle 233"/>
          <p:cNvSpPr/>
          <p:nvPr/>
        </p:nvSpPr>
        <p:spPr>
          <a:xfrm>
            <a:off x="8029411" y="3073608"/>
            <a:ext cx="610681" cy="246222"/>
          </a:xfrm>
          <a:prstGeom prst="rect">
            <a:avLst/>
          </a:prstGeom>
          <a:noFill/>
        </p:spPr>
        <p:txBody>
          <a:bodyPr wrap="none" lIns="73152" tIns="36576" rIns="73152" bIns="36576" rtlCol="0">
            <a:spAutoFit/>
          </a:bodyPr>
          <a:lstStyle/>
          <a:p>
            <a:pPr algn="ctr"/>
            <a:r>
              <a:rPr lang="en-US" sz="1100" dirty="0">
                <a:solidFill>
                  <a:srgbClr val="FFFFFF"/>
                </a:solidFill>
              </a:rPr>
              <a:t>Mobile</a:t>
            </a:r>
          </a:p>
        </p:txBody>
      </p:sp>
      <p:sp>
        <p:nvSpPr>
          <p:cNvPr id="235" name="TextBox 234"/>
          <p:cNvSpPr txBox="1"/>
          <p:nvPr/>
        </p:nvSpPr>
        <p:spPr>
          <a:xfrm>
            <a:off x="-81783" y="1946306"/>
            <a:ext cx="1366218" cy="246222"/>
          </a:xfrm>
          <a:prstGeom prst="rect">
            <a:avLst/>
          </a:prstGeom>
          <a:noFill/>
        </p:spPr>
        <p:txBody>
          <a:bodyPr wrap="square" lIns="73152" tIns="36576" rIns="73152" bIns="36576" rtlCol="0">
            <a:spAutoFit/>
          </a:bodyPr>
          <a:lstStyle>
            <a:defPPr>
              <a:defRPr lang="en-US"/>
            </a:defPPr>
            <a:lvl1pPr>
              <a:defRPr sz="2000">
                <a:solidFill>
                  <a:schemeClr val="bg1"/>
                </a:solidFill>
              </a:defRPr>
            </a:lvl1pPr>
          </a:lstStyle>
          <a:p>
            <a:pPr algn="ctr"/>
            <a:r>
              <a:rPr lang="en-US" sz="1100" dirty="0">
                <a:solidFill>
                  <a:srgbClr val="FFFFFF"/>
                </a:solidFill>
              </a:rPr>
              <a:t>File Shares</a:t>
            </a:r>
          </a:p>
        </p:txBody>
      </p:sp>
      <p:pic>
        <p:nvPicPr>
          <p:cNvPr id="236" name="Picture 23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96977" y="3716425"/>
            <a:ext cx="225167" cy="263402"/>
          </a:xfrm>
          <a:prstGeom prst="rect">
            <a:avLst/>
          </a:prstGeom>
        </p:spPr>
      </p:pic>
      <p:pic>
        <p:nvPicPr>
          <p:cNvPr id="237" name="Picture 236"/>
          <p:cNvPicPr>
            <a:picLocks noChangeAspect="1"/>
          </p:cNvPicPr>
          <p:nvPr/>
        </p:nvPicPr>
        <p:blipFill rotWithShape="1">
          <a:blip r:embed="rId20" cstate="print">
            <a:extLst>
              <a:ext uri="{28A0092B-C50C-407E-A947-70E740481C1C}">
                <a14:useLocalDpi xmlns:a14="http://schemas.microsoft.com/office/drawing/2010/main" val="0"/>
              </a:ext>
            </a:extLst>
          </a:blip>
          <a:srcRect b="23301"/>
          <a:stretch/>
        </p:blipFill>
        <p:spPr>
          <a:xfrm>
            <a:off x="8246887" y="3672570"/>
            <a:ext cx="457782" cy="351112"/>
          </a:xfrm>
          <a:prstGeom prst="rect">
            <a:avLst/>
          </a:prstGeom>
        </p:spPr>
      </p:pic>
      <p:sp>
        <p:nvSpPr>
          <p:cNvPr id="238" name="TextBox 237"/>
          <p:cNvSpPr txBox="1"/>
          <p:nvPr/>
        </p:nvSpPr>
        <p:spPr>
          <a:xfrm>
            <a:off x="7795769" y="4206350"/>
            <a:ext cx="1077963" cy="246222"/>
          </a:xfrm>
          <a:prstGeom prst="rect">
            <a:avLst/>
          </a:prstGeom>
          <a:noFill/>
        </p:spPr>
        <p:txBody>
          <a:bodyPr wrap="square" lIns="73152" tIns="36576" rIns="73152" bIns="36576" rtlCol="0">
            <a:spAutoFit/>
          </a:bodyPr>
          <a:lstStyle>
            <a:defPPr>
              <a:defRPr lang="en-US"/>
            </a:defPPr>
            <a:lvl1pPr>
              <a:defRPr sz="2000">
                <a:solidFill>
                  <a:schemeClr val="bg1"/>
                </a:solidFill>
              </a:defRPr>
            </a:lvl1pPr>
          </a:lstStyle>
          <a:p>
            <a:pPr algn="ctr"/>
            <a:r>
              <a:rPr lang="en-US" sz="1100" dirty="0">
                <a:solidFill>
                  <a:srgbClr val="FFFFFF"/>
                </a:solidFill>
              </a:rPr>
              <a:t>Cloud Apps</a:t>
            </a:r>
          </a:p>
        </p:txBody>
      </p:sp>
      <p:pic>
        <p:nvPicPr>
          <p:cNvPr id="239" name="Picture 23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13636" y="1471094"/>
            <a:ext cx="459502" cy="360013"/>
          </a:xfrm>
          <a:prstGeom prst="rect">
            <a:avLst/>
          </a:prstGeom>
        </p:spPr>
      </p:pic>
      <p:pic>
        <p:nvPicPr>
          <p:cNvPr id="240" name="Picture 23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72350" y="1532307"/>
            <a:ext cx="459502" cy="360013"/>
          </a:xfrm>
          <a:prstGeom prst="rect">
            <a:avLst/>
          </a:prstGeom>
        </p:spPr>
      </p:pic>
      <p:pic>
        <p:nvPicPr>
          <p:cNvPr id="241" name="Picture 24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31063" y="1593519"/>
            <a:ext cx="459502" cy="360013"/>
          </a:xfrm>
          <a:prstGeom prst="rect">
            <a:avLst/>
          </a:prstGeom>
        </p:spPr>
      </p:pic>
      <p:pic>
        <p:nvPicPr>
          <p:cNvPr id="242" name="Picture 2" descr="W:\Inprogress\EMC MASTER\SYNCPLICITY MASTER\00000-Syncplicity BRAND\Syncplicity Logo\SYNC_LOGO_R final-white(r).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250486" y="2925707"/>
            <a:ext cx="782795" cy="227263"/>
          </a:xfrm>
          <a:prstGeom prst="rect">
            <a:avLst/>
          </a:prstGeom>
          <a:noFill/>
          <a:extLst>
            <a:ext uri="{909E8E84-426E-40DD-AFC4-6F175D3DCCD1}">
              <a14:hiddenFill xmlns:a14="http://schemas.microsoft.com/office/drawing/2010/main">
                <a:solidFill>
                  <a:srgbClr val="FFFFFF"/>
                </a:solidFill>
              </a14:hiddenFill>
            </a:ext>
          </a:extLst>
        </p:spPr>
      </p:pic>
      <p:pic>
        <p:nvPicPr>
          <p:cNvPr id="243" name="Picture 242"/>
          <p:cNvPicPr>
            <a:picLocks noChangeAspect="1"/>
          </p:cNvPicPr>
          <p:nvPr/>
        </p:nvPicPr>
        <p:blipFill>
          <a:blip r:embed="rId10">
            <a:alphaModFix amt="67000"/>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863403" y="1879289"/>
            <a:ext cx="355982" cy="394994"/>
          </a:xfrm>
          <a:prstGeom prst="rect">
            <a:avLst/>
          </a:prstGeom>
          <a:effectLst>
            <a:glow rad="1270">
              <a:srgbClr val="FF0000">
                <a:alpha val="30000"/>
              </a:srgbClr>
            </a:glow>
          </a:effectLst>
        </p:spPr>
      </p:pic>
      <p:pic>
        <p:nvPicPr>
          <p:cNvPr id="244" name="Picture 243"/>
          <p:cNvPicPr>
            <a:picLocks noChangeAspect="1"/>
          </p:cNvPicPr>
          <p:nvPr/>
        </p:nvPicPr>
        <p:blipFill>
          <a:blip r:embed="rId10">
            <a:alphaModFix amt="67000"/>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68765" y="1871542"/>
            <a:ext cx="355982" cy="394994"/>
          </a:xfrm>
          <a:prstGeom prst="rect">
            <a:avLst/>
          </a:prstGeom>
          <a:effectLst>
            <a:glow rad="1270">
              <a:srgbClr val="FF0000">
                <a:alpha val="30000"/>
              </a:srgbClr>
            </a:glow>
          </a:effectLst>
        </p:spPr>
      </p:pic>
      <p:pic>
        <p:nvPicPr>
          <p:cNvPr id="245" name="Picture 244" descr="red fill.png"/>
          <p:cNvPicPr>
            <a:picLocks noChangeAspect="1"/>
          </p:cNvPicPr>
          <p:nvPr/>
        </p:nvPicPr>
        <p:blipFill>
          <a:blip r:embed="rId8">
            <a:alphaModFix amt="67000"/>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98158" y="1832950"/>
            <a:ext cx="355982" cy="394994"/>
          </a:xfrm>
          <a:prstGeom prst="rect">
            <a:avLst/>
          </a:prstGeom>
          <a:effectLst>
            <a:glow rad="1270">
              <a:srgbClr val="FF0000">
                <a:alpha val="30000"/>
              </a:srgbClr>
            </a:glow>
          </a:effectLst>
        </p:spPr>
      </p:pic>
      <p:grpSp>
        <p:nvGrpSpPr>
          <p:cNvPr id="246" name="Group 245"/>
          <p:cNvGrpSpPr/>
          <p:nvPr/>
        </p:nvGrpSpPr>
        <p:grpSpPr>
          <a:xfrm>
            <a:off x="7150885" y="2976617"/>
            <a:ext cx="355982" cy="308693"/>
            <a:chOff x="6670599" y="2962146"/>
            <a:chExt cx="444978" cy="385866"/>
          </a:xfrm>
        </p:grpSpPr>
        <p:pic>
          <p:nvPicPr>
            <p:cNvPr id="247" name="Picture 246"/>
            <p:cNvPicPr>
              <a:picLocks noChangeAspect="1"/>
            </p:cNvPicPr>
            <p:nvPr/>
          </p:nvPicPr>
          <p:blipFill rotWithShape="1">
            <a:blip r:embed="rId10">
              <a:alphaModFix amt="67000"/>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t="81168"/>
            <a:stretch/>
          </p:blipFill>
          <p:spPr>
            <a:xfrm>
              <a:off x="6670599" y="3255029"/>
              <a:ext cx="444978" cy="92983"/>
            </a:xfrm>
            <a:prstGeom prst="rect">
              <a:avLst/>
            </a:prstGeom>
            <a:effectLst>
              <a:glow rad="1270">
                <a:srgbClr val="FF0000">
                  <a:alpha val="30000"/>
                </a:srgbClr>
              </a:glow>
            </a:effectLst>
          </p:spPr>
        </p:pic>
        <p:pic>
          <p:nvPicPr>
            <p:cNvPr id="248" name="Picture 247"/>
            <p:cNvPicPr>
              <a:picLocks noChangeAspect="1"/>
            </p:cNvPicPr>
            <p:nvPr/>
          </p:nvPicPr>
          <p:blipFill rotWithShape="1">
            <a:blip r:embed="rId10">
              <a:alphaModFix amt="67000"/>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t="1" b="40681"/>
            <a:stretch/>
          </p:blipFill>
          <p:spPr>
            <a:xfrm>
              <a:off x="6670599" y="2962146"/>
              <a:ext cx="444978" cy="292883"/>
            </a:xfrm>
            <a:prstGeom prst="rect">
              <a:avLst/>
            </a:prstGeom>
            <a:effectLst>
              <a:glow rad="1270">
                <a:srgbClr val="FF0000">
                  <a:alpha val="30000"/>
                </a:srgbClr>
              </a:glow>
            </a:effectLst>
          </p:spPr>
        </p:pic>
      </p:grpSp>
      <p:grpSp>
        <p:nvGrpSpPr>
          <p:cNvPr id="249" name="Group 248"/>
          <p:cNvGrpSpPr/>
          <p:nvPr/>
        </p:nvGrpSpPr>
        <p:grpSpPr>
          <a:xfrm>
            <a:off x="1498607" y="3058085"/>
            <a:ext cx="355982" cy="308693"/>
            <a:chOff x="6670599" y="2962146"/>
            <a:chExt cx="444978" cy="385866"/>
          </a:xfrm>
        </p:grpSpPr>
        <p:pic>
          <p:nvPicPr>
            <p:cNvPr id="250" name="Picture 249"/>
            <p:cNvPicPr>
              <a:picLocks noChangeAspect="1"/>
            </p:cNvPicPr>
            <p:nvPr/>
          </p:nvPicPr>
          <p:blipFill rotWithShape="1">
            <a:blip r:embed="rId10">
              <a:alphaModFix amt="67000"/>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t="81168"/>
            <a:stretch/>
          </p:blipFill>
          <p:spPr>
            <a:xfrm>
              <a:off x="6670599" y="3255029"/>
              <a:ext cx="444978" cy="92983"/>
            </a:xfrm>
            <a:prstGeom prst="rect">
              <a:avLst/>
            </a:prstGeom>
            <a:effectLst>
              <a:glow rad="1270">
                <a:srgbClr val="FF0000">
                  <a:alpha val="30000"/>
                </a:srgbClr>
              </a:glow>
            </a:effectLst>
          </p:spPr>
        </p:pic>
        <p:pic>
          <p:nvPicPr>
            <p:cNvPr id="251" name="Picture 250"/>
            <p:cNvPicPr>
              <a:picLocks noChangeAspect="1"/>
            </p:cNvPicPr>
            <p:nvPr/>
          </p:nvPicPr>
          <p:blipFill rotWithShape="1">
            <a:blip r:embed="rId10">
              <a:alphaModFix amt="67000"/>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t="1" b="40681"/>
            <a:stretch/>
          </p:blipFill>
          <p:spPr>
            <a:xfrm>
              <a:off x="6670599" y="2962146"/>
              <a:ext cx="444978" cy="292883"/>
            </a:xfrm>
            <a:prstGeom prst="rect">
              <a:avLst/>
            </a:prstGeom>
            <a:effectLst>
              <a:glow rad="1270">
                <a:srgbClr val="FF0000">
                  <a:alpha val="30000"/>
                </a:srgbClr>
              </a:glow>
            </a:effectLst>
          </p:spPr>
        </p:pic>
      </p:grpSp>
      <p:grpSp>
        <p:nvGrpSpPr>
          <p:cNvPr id="252" name="Group 251"/>
          <p:cNvGrpSpPr/>
          <p:nvPr/>
        </p:nvGrpSpPr>
        <p:grpSpPr>
          <a:xfrm>
            <a:off x="6555917" y="4026825"/>
            <a:ext cx="355982" cy="308693"/>
            <a:chOff x="6670599" y="2962146"/>
            <a:chExt cx="444978" cy="385866"/>
          </a:xfrm>
        </p:grpSpPr>
        <p:pic>
          <p:nvPicPr>
            <p:cNvPr id="253" name="Picture 252"/>
            <p:cNvPicPr>
              <a:picLocks noChangeAspect="1"/>
            </p:cNvPicPr>
            <p:nvPr/>
          </p:nvPicPr>
          <p:blipFill rotWithShape="1">
            <a:blip r:embed="rId10">
              <a:alphaModFix amt="67000"/>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t="81168"/>
            <a:stretch/>
          </p:blipFill>
          <p:spPr>
            <a:xfrm>
              <a:off x="6670599" y="3255029"/>
              <a:ext cx="444978" cy="92983"/>
            </a:xfrm>
            <a:prstGeom prst="rect">
              <a:avLst/>
            </a:prstGeom>
            <a:effectLst>
              <a:glow rad="1270">
                <a:srgbClr val="FF0000">
                  <a:alpha val="30000"/>
                </a:srgbClr>
              </a:glow>
            </a:effectLst>
          </p:spPr>
        </p:pic>
        <p:pic>
          <p:nvPicPr>
            <p:cNvPr id="254" name="Picture 253"/>
            <p:cNvPicPr>
              <a:picLocks noChangeAspect="1"/>
            </p:cNvPicPr>
            <p:nvPr/>
          </p:nvPicPr>
          <p:blipFill rotWithShape="1">
            <a:blip r:embed="rId10">
              <a:alphaModFix amt="67000"/>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t="1" b="40681"/>
            <a:stretch/>
          </p:blipFill>
          <p:spPr>
            <a:xfrm>
              <a:off x="6670599" y="2962146"/>
              <a:ext cx="444978" cy="292883"/>
            </a:xfrm>
            <a:prstGeom prst="rect">
              <a:avLst/>
            </a:prstGeom>
            <a:effectLst>
              <a:glow rad="1270">
                <a:srgbClr val="FF0000">
                  <a:alpha val="30000"/>
                </a:srgbClr>
              </a:glow>
            </a:effectLst>
          </p:spPr>
        </p:pic>
      </p:grpSp>
      <p:grpSp>
        <p:nvGrpSpPr>
          <p:cNvPr id="255" name="Group 254"/>
          <p:cNvGrpSpPr/>
          <p:nvPr/>
        </p:nvGrpSpPr>
        <p:grpSpPr>
          <a:xfrm>
            <a:off x="6886725" y="3988738"/>
            <a:ext cx="355982" cy="308693"/>
            <a:chOff x="6670599" y="2962146"/>
            <a:chExt cx="444978" cy="385866"/>
          </a:xfrm>
        </p:grpSpPr>
        <p:pic>
          <p:nvPicPr>
            <p:cNvPr id="256" name="Picture 255"/>
            <p:cNvPicPr>
              <a:picLocks noChangeAspect="1"/>
            </p:cNvPicPr>
            <p:nvPr/>
          </p:nvPicPr>
          <p:blipFill rotWithShape="1">
            <a:blip r:embed="rId10">
              <a:alphaModFix amt="67000"/>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t="81168"/>
            <a:stretch/>
          </p:blipFill>
          <p:spPr>
            <a:xfrm>
              <a:off x="6670599" y="3255029"/>
              <a:ext cx="444978" cy="92983"/>
            </a:xfrm>
            <a:prstGeom prst="rect">
              <a:avLst/>
            </a:prstGeom>
            <a:effectLst>
              <a:glow rad="1270">
                <a:srgbClr val="FF0000">
                  <a:alpha val="30000"/>
                </a:srgbClr>
              </a:glow>
            </a:effectLst>
          </p:spPr>
        </p:pic>
        <p:pic>
          <p:nvPicPr>
            <p:cNvPr id="257" name="Picture 256"/>
            <p:cNvPicPr>
              <a:picLocks noChangeAspect="1"/>
            </p:cNvPicPr>
            <p:nvPr/>
          </p:nvPicPr>
          <p:blipFill rotWithShape="1">
            <a:blip r:embed="rId10">
              <a:alphaModFix amt="67000"/>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t="1" b="40681"/>
            <a:stretch/>
          </p:blipFill>
          <p:spPr>
            <a:xfrm>
              <a:off x="6670599" y="2962146"/>
              <a:ext cx="444978" cy="292883"/>
            </a:xfrm>
            <a:prstGeom prst="rect">
              <a:avLst/>
            </a:prstGeom>
            <a:effectLst>
              <a:glow rad="1270">
                <a:srgbClr val="FF0000">
                  <a:alpha val="30000"/>
                </a:srgbClr>
              </a:glow>
            </a:effectLst>
          </p:spPr>
        </p:pic>
      </p:grpSp>
      <p:sp>
        <p:nvSpPr>
          <p:cNvPr id="259" name="TextBox 258"/>
          <p:cNvSpPr txBox="1"/>
          <p:nvPr/>
        </p:nvSpPr>
        <p:spPr>
          <a:xfrm>
            <a:off x="6962175" y="1459116"/>
            <a:ext cx="514115" cy="276999"/>
          </a:xfrm>
          <a:prstGeom prst="rect">
            <a:avLst/>
          </a:prstGeom>
          <a:noFill/>
          <a:effectLst>
            <a:outerShdw blurRad="50800" dist="38100" dir="2700000" algn="tl" rotWithShape="0">
              <a:srgbClr val="000000">
                <a:alpha val="43000"/>
              </a:srgbClr>
            </a:outerShdw>
          </a:effectLst>
        </p:spPr>
        <p:txBody>
          <a:bodyPr wrap="none" rtlCol="0">
            <a:spAutoFit/>
          </a:bodyPr>
          <a:lstStyle>
            <a:defPPr>
              <a:defRPr lang="en-US"/>
            </a:defPPr>
            <a:lvl1pPr>
              <a:defRPr sz="1400">
                <a:solidFill>
                  <a:schemeClr val="bg1"/>
                </a:solidFill>
                <a:effectLst>
                  <a:glow rad="63500">
                    <a:schemeClr val="tx1"/>
                  </a:glow>
                  <a:outerShdw blurRad="63500" sx="102000" sy="102000" algn="ctr" rotWithShape="0">
                    <a:prstClr val="black">
                      <a:alpha val="40000"/>
                    </a:prstClr>
                  </a:outerShdw>
                </a:effectLst>
              </a:defRPr>
            </a:lvl1pPr>
          </a:lstStyle>
          <a:p>
            <a:r>
              <a:rPr lang="en-US" sz="1200" dirty="0">
                <a:solidFill>
                  <a:srgbClr val="FFFFFF"/>
                </a:solidFill>
                <a:effectLst>
                  <a:outerShdw blurRad="38100" dist="38100" dir="2700000" algn="tl">
                    <a:srgbClr val="000000">
                      <a:alpha val="43137"/>
                    </a:srgbClr>
                  </a:outerShdw>
                </a:effectLst>
              </a:rPr>
              <a:t>DAS</a:t>
            </a:r>
            <a:endParaRPr lang="en-US" dirty="0">
              <a:solidFill>
                <a:srgbClr val="FFFFFF"/>
              </a:solidFill>
              <a:effectLst>
                <a:outerShdw blurRad="38100" dist="38100" dir="2700000" algn="tl">
                  <a:srgbClr val="000000">
                    <a:alpha val="43137"/>
                  </a:srgbClr>
                </a:outerShdw>
              </a:effectLst>
            </a:endParaRPr>
          </a:p>
        </p:txBody>
      </p:sp>
      <p:sp>
        <p:nvSpPr>
          <p:cNvPr id="260" name="TextBox 259"/>
          <p:cNvSpPr txBox="1"/>
          <p:nvPr/>
        </p:nvSpPr>
        <p:spPr>
          <a:xfrm>
            <a:off x="6859263" y="2585562"/>
            <a:ext cx="683200" cy="261610"/>
          </a:xfrm>
          <a:prstGeom prst="rect">
            <a:avLst/>
          </a:prstGeom>
          <a:noFill/>
          <a:effectLst>
            <a:outerShdw blurRad="50800" dist="38100" dir="2700000" algn="tl" rotWithShape="0">
              <a:srgbClr val="000000">
                <a:alpha val="43000"/>
              </a:srgbClr>
            </a:outerShdw>
          </a:effectLst>
        </p:spPr>
        <p:txBody>
          <a:bodyPr wrap="none" rtlCol="0">
            <a:spAutoFit/>
          </a:bodyPr>
          <a:lstStyle/>
          <a:p>
            <a:r>
              <a:rPr lang="en-US" sz="1100" dirty="0">
                <a:solidFill>
                  <a:srgbClr val="FFFFFF"/>
                </a:solidFill>
                <a:effectLst>
                  <a:outerShdw blurRad="38100" dist="38100" dir="2700000" algn="tl">
                    <a:srgbClr val="000000">
                      <a:alpha val="43137"/>
                    </a:srgbClr>
                  </a:outerShdw>
                </a:effectLst>
              </a:rPr>
              <a:t>CLOUD</a:t>
            </a:r>
          </a:p>
        </p:txBody>
      </p:sp>
      <p:sp>
        <p:nvSpPr>
          <p:cNvPr id="261" name="TextBox 260"/>
          <p:cNvSpPr txBox="1"/>
          <p:nvPr/>
        </p:nvSpPr>
        <p:spPr>
          <a:xfrm>
            <a:off x="6520435" y="3529204"/>
            <a:ext cx="729687" cy="261610"/>
          </a:xfrm>
          <a:prstGeom prst="rect">
            <a:avLst/>
          </a:prstGeom>
          <a:noFill/>
          <a:effectLst>
            <a:outerShdw blurRad="50800" dist="38100" dir="2700000" algn="tl" rotWithShape="0">
              <a:srgbClr val="000000">
                <a:alpha val="43000"/>
              </a:srgbClr>
            </a:outerShdw>
          </a:effectLst>
        </p:spPr>
        <p:txBody>
          <a:bodyPr wrap="none" rtlCol="0">
            <a:spAutoFit/>
          </a:bodyPr>
          <a:lstStyle/>
          <a:p>
            <a:r>
              <a:rPr lang="en-US" sz="1100" dirty="0">
                <a:solidFill>
                  <a:srgbClr val="FFFFFF"/>
                </a:solidFill>
                <a:effectLst>
                  <a:outerShdw blurRad="38100" dist="38100" dir="2700000" algn="tl">
                    <a:srgbClr val="000000">
                      <a:alpha val="43137"/>
                    </a:srgbClr>
                  </a:outerShdw>
                </a:effectLst>
              </a:rPr>
              <a:t>OBJECT</a:t>
            </a:r>
          </a:p>
        </p:txBody>
      </p:sp>
      <p:sp>
        <p:nvSpPr>
          <p:cNvPr id="262" name="TextBox 261"/>
          <p:cNvSpPr txBox="1"/>
          <p:nvPr/>
        </p:nvSpPr>
        <p:spPr>
          <a:xfrm>
            <a:off x="2074198" y="3565720"/>
            <a:ext cx="542136" cy="261610"/>
          </a:xfrm>
          <a:prstGeom prst="rect">
            <a:avLst/>
          </a:prstGeom>
          <a:noFill/>
          <a:effectLst>
            <a:outerShdw blurRad="50800" dist="38100" dir="2700000" algn="tl" rotWithShape="0">
              <a:srgbClr val="000000">
                <a:alpha val="43000"/>
              </a:srgbClr>
            </a:outerShdw>
          </a:effectLst>
        </p:spPr>
        <p:txBody>
          <a:bodyPr wrap="none" rtlCol="0">
            <a:spAutoFit/>
          </a:bodyPr>
          <a:lstStyle/>
          <a:p>
            <a:r>
              <a:rPr lang="en-US" sz="1100" dirty="0">
                <a:solidFill>
                  <a:srgbClr val="FFFFFF"/>
                </a:solidFill>
                <a:effectLst>
                  <a:outerShdw blurRad="38100" dist="38100" dir="2700000" algn="tl">
                    <a:srgbClr val="000000">
                      <a:alpha val="43137"/>
                    </a:srgbClr>
                  </a:outerShdw>
                </a:effectLst>
              </a:rPr>
              <a:t>TAPE</a:t>
            </a:r>
          </a:p>
        </p:txBody>
      </p:sp>
      <p:sp>
        <p:nvSpPr>
          <p:cNvPr id="263" name="TextBox 262"/>
          <p:cNvSpPr txBox="1"/>
          <p:nvPr/>
        </p:nvSpPr>
        <p:spPr>
          <a:xfrm>
            <a:off x="1569663" y="2583153"/>
            <a:ext cx="482824" cy="261610"/>
          </a:xfrm>
          <a:prstGeom prst="rect">
            <a:avLst/>
          </a:prstGeom>
          <a:noFill/>
          <a:effectLst>
            <a:outerShdw blurRad="50800" dist="38100" dir="2700000" algn="tl" rotWithShape="0">
              <a:srgbClr val="000000">
                <a:alpha val="43000"/>
              </a:srgbClr>
            </a:outerShdw>
          </a:effectLst>
        </p:spPr>
        <p:txBody>
          <a:bodyPr wrap="none" rtlCol="0">
            <a:spAutoFit/>
          </a:bodyPr>
          <a:lstStyle/>
          <a:p>
            <a:r>
              <a:rPr lang="en-US" sz="1100" dirty="0">
                <a:solidFill>
                  <a:srgbClr val="FFFFFF"/>
                </a:solidFill>
                <a:effectLst>
                  <a:outerShdw blurRad="38100" dist="38100" dir="2700000" algn="tl">
                    <a:srgbClr val="000000">
                      <a:alpha val="43137"/>
                    </a:srgbClr>
                  </a:outerShdw>
                </a:effectLst>
              </a:rPr>
              <a:t>SAN</a:t>
            </a:r>
          </a:p>
        </p:txBody>
      </p:sp>
      <p:sp>
        <p:nvSpPr>
          <p:cNvPr id="264" name="TextBox 263"/>
          <p:cNvSpPr txBox="1"/>
          <p:nvPr/>
        </p:nvSpPr>
        <p:spPr>
          <a:xfrm>
            <a:off x="1643697" y="1502591"/>
            <a:ext cx="482824" cy="261610"/>
          </a:xfrm>
          <a:prstGeom prst="rect">
            <a:avLst/>
          </a:prstGeom>
          <a:noFill/>
          <a:effectLst>
            <a:outerShdw blurRad="50800" dist="38100" dir="2700000" algn="tl" rotWithShape="0">
              <a:srgbClr val="000000">
                <a:alpha val="43000"/>
              </a:srgbClr>
            </a:outerShdw>
          </a:effectLst>
        </p:spPr>
        <p:txBody>
          <a:bodyPr wrap="none" rtlCol="0">
            <a:spAutoFit/>
          </a:bodyPr>
          <a:lstStyle/>
          <a:p>
            <a:r>
              <a:rPr lang="en-US" sz="1100" dirty="0">
                <a:solidFill>
                  <a:srgbClr val="FFFFFF"/>
                </a:solidFill>
                <a:effectLst>
                  <a:outerShdw blurRad="38100" dist="38100" dir="2700000" algn="tl">
                    <a:srgbClr val="000000">
                      <a:alpha val="43137"/>
                    </a:srgbClr>
                  </a:outerShdw>
                </a:effectLst>
              </a:rPr>
              <a:t>NAS</a:t>
            </a:r>
          </a:p>
        </p:txBody>
      </p:sp>
    </p:spTree>
    <p:extLst>
      <p:ext uri="{BB962C8B-B14F-4D97-AF65-F5344CB8AC3E}">
        <p14:creationId xmlns:p14="http://schemas.microsoft.com/office/powerpoint/2010/main" val="428326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p:cTn id="7" dur="1000" fill="hold"/>
                                        <p:tgtEl>
                                          <p:spTgt spid="184"/>
                                        </p:tgtEl>
                                        <p:attrNameLst>
                                          <p:attrName>ppt_w</p:attrName>
                                        </p:attrNameLst>
                                      </p:cBhvr>
                                      <p:tavLst>
                                        <p:tav tm="0">
                                          <p:val>
                                            <p:fltVal val="0"/>
                                          </p:val>
                                        </p:tav>
                                        <p:tav tm="100000">
                                          <p:val>
                                            <p:strVal val="#ppt_w"/>
                                          </p:val>
                                        </p:tav>
                                      </p:tavLst>
                                    </p:anim>
                                    <p:anim calcmode="lin" valueType="num">
                                      <p:cBhvr>
                                        <p:cTn id="8" dur="1000" fill="hold"/>
                                        <p:tgtEl>
                                          <p:spTgt spid="184"/>
                                        </p:tgtEl>
                                        <p:attrNameLst>
                                          <p:attrName>ppt_h</p:attrName>
                                        </p:attrNameLst>
                                      </p:cBhvr>
                                      <p:tavLst>
                                        <p:tav tm="0">
                                          <p:val>
                                            <p:fltVal val="0"/>
                                          </p:val>
                                        </p:tav>
                                        <p:tav tm="100000">
                                          <p:val>
                                            <p:strVal val="#ppt_h"/>
                                          </p:val>
                                        </p:tav>
                                      </p:tavLst>
                                    </p:anim>
                                    <p:animEffect transition="in" filter="fade">
                                      <p:cBhvr>
                                        <p:cTn id="9" dur="1000"/>
                                        <p:tgtEl>
                                          <p:spTgt spid="184"/>
                                        </p:tgtEl>
                                      </p:cBhvr>
                                    </p:animEffect>
                                  </p:childTnLst>
                                </p:cTn>
                              </p:par>
                              <p:par>
                                <p:cTn id="10" presetID="53" presetClass="entr" presetSubtype="16" fill="hold" nodeType="withEffect">
                                  <p:stCondLst>
                                    <p:cond delay="0"/>
                                  </p:stCondLst>
                                  <p:childTnLst>
                                    <p:set>
                                      <p:cBhvr>
                                        <p:cTn id="11" dur="1" fill="hold">
                                          <p:stCondLst>
                                            <p:cond delay="0"/>
                                          </p:stCondLst>
                                        </p:cTn>
                                        <p:tgtEl>
                                          <p:spTgt spid="183"/>
                                        </p:tgtEl>
                                        <p:attrNameLst>
                                          <p:attrName>style.visibility</p:attrName>
                                        </p:attrNameLst>
                                      </p:cBhvr>
                                      <p:to>
                                        <p:strVal val="visible"/>
                                      </p:to>
                                    </p:set>
                                    <p:anim calcmode="lin" valueType="num">
                                      <p:cBhvr>
                                        <p:cTn id="12" dur="1000" fill="hold"/>
                                        <p:tgtEl>
                                          <p:spTgt spid="183"/>
                                        </p:tgtEl>
                                        <p:attrNameLst>
                                          <p:attrName>ppt_w</p:attrName>
                                        </p:attrNameLst>
                                      </p:cBhvr>
                                      <p:tavLst>
                                        <p:tav tm="0">
                                          <p:val>
                                            <p:fltVal val="0"/>
                                          </p:val>
                                        </p:tav>
                                        <p:tav tm="100000">
                                          <p:val>
                                            <p:strVal val="#ppt_w"/>
                                          </p:val>
                                        </p:tav>
                                      </p:tavLst>
                                    </p:anim>
                                    <p:anim calcmode="lin" valueType="num">
                                      <p:cBhvr>
                                        <p:cTn id="13" dur="1000" fill="hold"/>
                                        <p:tgtEl>
                                          <p:spTgt spid="183"/>
                                        </p:tgtEl>
                                        <p:attrNameLst>
                                          <p:attrName>ppt_h</p:attrName>
                                        </p:attrNameLst>
                                      </p:cBhvr>
                                      <p:tavLst>
                                        <p:tav tm="0">
                                          <p:val>
                                            <p:fltVal val="0"/>
                                          </p:val>
                                        </p:tav>
                                        <p:tav tm="100000">
                                          <p:val>
                                            <p:strVal val="#ppt_h"/>
                                          </p:val>
                                        </p:tav>
                                      </p:tavLst>
                                    </p:anim>
                                    <p:animEffect transition="in" filter="fade">
                                      <p:cBhvr>
                                        <p:cTn id="14" dur="1000"/>
                                        <p:tgtEl>
                                          <p:spTgt spid="183"/>
                                        </p:tgtEl>
                                      </p:cBhvr>
                                    </p:animEffect>
                                  </p:childTnLst>
                                </p:cTn>
                              </p:par>
                              <p:par>
                                <p:cTn id="15" presetID="53" presetClass="entr" presetSubtype="16" fill="hold" nodeType="withEffect">
                                  <p:stCondLst>
                                    <p:cond delay="0"/>
                                  </p:stCondLst>
                                  <p:childTnLst>
                                    <p:set>
                                      <p:cBhvr>
                                        <p:cTn id="16" dur="1" fill="hold">
                                          <p:stCondLst>
                                            <p:cond delay="0"/>
                                          </p:stCondLst>
                                        </p:cTn>
                                        <p:tgtEl>
                                          <p:spTgt spid="186"/>
                                        </p:tgtEl>
                                        <p:attrNameLst>
                                          <p:attrName>style.visibility</p:attrName>
                                        </p:attrNameLst>
                                      </p:cBhvr>
                                      <p:to>
                                        <p:strVal val="visible"/>
                                      </p:to>
                                    </p:set>
                                    <p:anim calcmode="lin" valueType="num">
                                      <p:cBhvr>
                                        <p:cTn id="17" dur="1000" fill="hold"/>
                                        <p:tgtEl>
                                          <p:spTgt spid="186"/>
                                        </p:tgtEl>
                                        <p:attrNameLst>
                                          <p:attrName>ppt_w</p:attrName>
                                        </p:attrNameLst>
                                      </p:cBhvr>
                                      <p:tavLst>
                                        <p:tav tm="0">
                                          <p:val>
                                            <p:fltVal val="0"/>
                                          </p:val>
                                        </p:tav>
                                        <p:tav tm="100000">
                                          <p:val>
                                            <p:strVal val="#ppt_w"/>
                                          </p:val>
                                        </p:tav>
                                      </p:tavLst>
                                    </p:anim>
                                    <p:anim calcmode="lin" valueType="num">
                                      <p:cBhvr>
                                        <p:cTn id="18" dur="1000" fill="hold"/>
                                        <p:tgtEl>
                                          <p:spTgt spid="186"/>
                                        </p:tgtEl>
                                        <p:attrNameLst>
                                          <p:attrName>ppt_h</p:attrName>
                                        </p:attrNameLst>
                                      </p:cBhvr>
                                      <p:tavLst>
                                        <p:tav tm="0">
                                          <p:val>
                                            <p:fltVal val="0"/>
                                          </p:val>
                                        </p:tav>
                                        <p:tav tm="100000">
                                          <p:val>
                                            <p:strVal val="#ppt_h"/>
                                          </p:val>
                                        </p:tav>
                                      </p:tavLst>
                                    </p:anim>
                                    <p:animEffect transition="in" filter="fade">
                                      <p:cBhvr>
                                        <p:cTn id="19" dur="1000"/>
                                        <p:tgtEl>
                                          <p:spTgt spid="186"/>
                                        </p:tgtEl>
                                      </p:cBhvr>
                                    </p:animEffect>
                                  </p:childTnLst>
                                </p:cTn>
                              </p:par>
                              <p:par>
                                <p:cTn id="20" presetID="53" presetClass="entr" presetSubtype="16" fill="hold" nodeType="withEffect">
                                  <p:stCondLst>
                                    <p:cond delay="0"/>
                                  </p:stCondLst>
                                  <p:childTnLst>
                                    <p:set>
                                      <p:cBhvr>
                                        <p:cTn id="21" dur="1" fill="hold">
                                          <p:stCondLst>
                                            <p:cond delay="0"/>
                                          </p:stCondLst>
                                        </p:cTn>
                                        <p:tgtEl>
                                          <p:spTgt spid="185"/>
                                        </p:tgtEl>
                                        <p:attrNameLst>
                                          <p:attrName>style.visibility</p:attrName>
                                        </p:attrNameLst>
                                      </p:cBhvr>
                                      <p:to>
                                        <p:strVal val="visible"/>
                                      </p:to>
                                    </p:set>
                                    <p:anim calcmode="lin" valueType="num">
                                      <p:cBhvr>
                                        <p:cTn id="22" dur="1000" fill="hold"/>
                                        <p:tgtEl>
                                          <p:spTgt spid="185"/>
                                        </p:tgtEl>
                                        <p:attrNameLst>
                                          <p:attrName>ppt_w</p:attrName>
                                        </p:attrNameLst>
                                      </p:cBhvr>
                                      <p:tavLst>
                                        <p:tav tm="0">
                                          <p:val>
                                            <p:fltVal val="0"/>
                                          </p:val>
                                        </p:tav>
                                        <p:tav tm="100000">
                                          <p:val>
                                            <p:strVal val="#ppt_w"/>
                                          </p:val>
                                        </p:tav>
                                      </p:tavLst>
                                    </p:anim>
                                    <p:anim calcmode="lin" valueType="num">
                                      <p:cBhvr>
                                        <p:cTn id="23" dur="1000" fill="hold"/>
                                        <p:tgtEl>
                                          <p:spTgt spid="185"/>
                                        </p:tgtEl>
                                        <p:attrNameLst>
                                          <p:attrName>ppt_h</p:attrName>
                                        </p:attrNameLst>
                                      </p:cBhvr>
                                      <p:tavLst>
                                        <p:tav tm="0">
                                          <p:val>
                                            <p:fltVal val="0"/>
                                          </p:val>
                                        </p:tav>
                                        <p:tav tm="100000">
                                          <p:val>
                                            <p:strVal val="#ppt_h"/>
                                          </p:val>
                                        </p:tav>
                                      </p:tavLst>
                                    </p:anim>
                                    <p:animEffect transition="in" filter="fade">
                                      <p:cBhvr>
                                        <p:cTn id="24" dur="1000"/>
                                        <p:tgtEl>
                                          <p:spTgt spid="185"/>
                                        </p:tgtEl>
                                      </p:cBhvr>
                                    </p:animEffect>
                                  </p:childTnLst>
                                </p:cTn>
                              </p:par>
                              <p:par>
                                <p:cTn id="25" presetID="53" presetClass="entr" presetSubtype="16" fill="hold" nodeType="withEffect">
                                  <p:stCondLst>
                                    <p:cond delay="0"/>
                                  </p:stCondLst>
                                  <p:childTnLst>
                                    <p:set>
                                      <p:cBhvr>
                                        <p:cTn id="26" dur="1" fill="hold">
                                          <p:stCondLst>
                                            <p:cond delay="0"/>
                                          </p:stCondLst>
                                        </p:cTn>
                                        <p:tgtEl>
                                          <p:spTgt spid="187"/>
                                        </p:tgtEl>
                                        <p:attrNameLst>
                                          <p:attrName>style.visibility</p:attrName>
                                        </p:attrNameLst>
                                      </p:cBhvr>
                                      <p:to>
                                        <p:strVal val="visible"/>
                                      </p:to>
                                    </p:set>
                                    <p:anim calcmode="lin" valueType="num">
                                      <p:cBhvr>
                                        <p:cTn id="27" dur="1000" fill="hold"/>
                                        <p:tgtEl>
                                          <p:spTgt spid="187"/>
                                        </p:tgtEl>
                                        <p:attrNameLst>
                                          <p:attrName>ppt_w</p:attrName>
                                        </p:attrNameLst>
                                      </p:cBhvr>
                                      <p:tavLst>
                                        <p:tav tm="0">
                                          <p:val>
                                            <p:fltVal val="0"/>
                                          </p:val>
                                        </p:tav>
                                        <p:tav tm="100000">
                                          <p:val>
                                            <p:strVal val="#ppt_w"/>
                                          </p:val>
                                        </p:tav>
                                      </p:tavLst>
                                    </p:anim>
                                    <p:anim calcmode="lin" valueType="num">
                                      <p:cBhvr>
                                        <p:cTn id="28" dur="1000" fill="hold"/>
                                        <p:tgtEl>
                                          <p:spTgt spid="187"/>
                                        </p:tgtEl>
                                        <p:attrNameLst>
                                          <p:attrName>ppt_h</p:attrName>
                                        </p:attrNameLst>
                                      </p:cBhvr>
                                      <p:tavLst>
                                        <p:tav tm="0">
                                          <p:val>
                                            <p:fltVal val="0"/>
                                          </p:val>
                                        </p:tav>
                                        <p:tav tm="100000">
                                          <p:val>
                                            <p:strVal val="#ppt_h"/>
                                          </p:val>
                                        </p:tav>
                                      </p:tavLst>
                                    </p:anim>
                                    <p:animEffect transition="in" filter="fade">
                                      <p:cBhvr>
                                        <p:cTn id="29" dur="1000"/>
                                        <p:tgtEl>
                                          <p:spTgt spid="187"/>
                                        </p:tgtEl>
                                      </p:cBhvr>
                                    </p:animEffect>
                                  </p:childTnLst>
                                </p:cTn>
                              </p:par>
                              <p:par>
                                <p:cTn id="30" presetID="53" presetClass="entr" presetSubtype="16" fill="hold" nodeType="withEffect">
                                  <p:stCondLst>
                                    <p:cond delay="0"/>
                                  </p:stCondLst>
                                  <p:childTnLst>
                                    <p:set>
                                      <p:cBhvr>
                                        <p:cTn id="31" dur="1" fill="hold">
                                          <p:stCondLst>
                                            <p:cond delay="0"/>
                                          </p:stCondLst>
                                        </p:cTn>
                                        <p:tgtEl>
                                          <p:spTgt spid="188"/>
                                        </p:tgtEl>
                                        <p:attrNameLst>
                                          <p:attrName>style.visibility</p:attrName>
                                        </p:attrNameLst>
                                      </p:cBhvr>
                                      <p:to>
                                        <p:strVal val="visible"/>
                                      </p:to>
                                    </p:set>
                                    <p:anim calcmode="lin" valueType="num">
                                      <p:cBhvr>
                                        <p:cTn id="32" dur="1000" fill="hold"/>
                                        <p:tgtEl>
                                          <p:spTgt spid="188"/>
                                        </p:tgtEl>
                                        <p:attrNameLst>
                                          <p:attrName>ppt_w</p:attrName>
                                        </p:attrNameLst>
                                      </p:cBhvr>
                                      <p:tavLst>
                                        <p:tav tm="0">
                                          <p:val>
                                            <p:fltVal val="0"/>
                                          </p:val>
                                        </p:tav>
                                        <p:tav tm="100000">
                                          <p:val>
                                            <p:strVal val="#ppt_w"/>
                                          </p:val>
                                        </p:tav>
                                      </p:tavLst>
                                    </p:anim>
                                    <p:anim calcmode="lin" valueType="num">
                                      <p:cBhvr>
                                        <p:cTn id="33" dur="1000" fill="hold"/>
                                        <p:tgtEl>
                                          <p:spTgt spid="188"/>
                                        </p:tgtEl>
                                        <p:attrNameLst>
                                          <p:attrName>ppt_h</p:attrName>
                                        </p:attrNameLst>
                                      </p:cBhvr>
                                      <p:tavLst>
                                        <p:tav tm="0">
                                          <p:val>
                                            <p:fltVal val="0"/>
                                          </p:val>
                                        </p:tav>
                                        <p:tav tm="100000">
                                          <p:val>
                                            <p:strVal val="#ppt_h"/>
                                          </p:val>
                                        </p:tav>
                                      </p:tavLst>
                                    </p:anim>
                                    <p:animEffect transition="in" filter="fade">
                                      <p:cBhvr>
                                        <p:cTn id="34" dur="1000"/>
                                        <p:tgtEl>
                                          <p:spTgt spid="18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90"/>
                                        </p:tgtEl>
                                        <p:attrNameLst>
                                          <p:attrName>style.visibility</p:attrName>
                                        </p:attrNameLst>
                                      </p:cBhvr>
                                      <p:to>
                                        <p:strVal val="visible"/>
                                      </p:to>
                                    </p:set>
                                    <p:animEffect transition="in" filter="wipe(down)">
                                      <p:cBhvr>
                                        <p:cTn id="39" dur="500"/>
                                        <p:tgtEl>
                                          <p:spTgt spid="190"/>
                                        </p:tgtEl>
                                      </p:cBhvr>
                                    </p:animEffect>
                                  </p:childTnLst>
                                </p:cTn>
                              </p:par>
                              <p:par>
                                <p:cTn id="40" presetID="22" presetClass="entr" presetSubtype="4" fill="hold" nodeType="withEffect">
                                  <p:stCondLst>
                                    <p:cond delay="0"/>
                                  </p:stCondLst>
                                  <p:childTnLst>
                                    <p:set>
                                      <p:cBhvr>
                                        <p:cTn id="41" dur="1" fill="hold">
                                          <p:stCondLst>
                                            <p:cond delay="0"/>
                                          </p:stCondLst>
                                        </p:cTn>
                                        <p:tgtEl>
                                          <p:spTgt spid="245"/>
                                        </p:tgtEl>
                                        <p:attrNameLst>
                                          <p:attrName>style.visibility</p:attrName>
                                        </p:attrNameLst>
                                      </p:cBhvr>
                                      <p:to>
                                        <p:strVal val="visible"/>
                                      </p:to>
                                    </p:set>
                                    <p:animEffect transition="in" filter="wipe(down)">
                                      <p:cBhvr>
                                        <p:cTn id="42" dur="2000"/>
                                        <p:tgtEl>
                                          <p:spTgt spid="245"/>
                                        </p:tgtEl>
                                      </p:cBhvr>
                                    </p:animEffect>
                                  </p:childTnLst>
                                </p:cTn>
                              </p:par>
                              <p:par>
                                <p:cTn id="43" presetID="22" presetClass="entr" presetSubtype="4" fill="hold" nodeType="withEffect">
                                  <p:stCondLst>
                                    <p:cond delay="0"/>
                                  </p:stCondLst>
                                  <p:childTnLst>
                                    <p:set>
                                      <p:cBhvr>
                                        <p:cTn id="44" dur="1" fill="hold">
                                          <p:stCondLst>
                                            <p:cond delay="0"/>
                                          </p:stCondLst>
                                        </p:cTn>
                                        <p:tgtEl>
                                          <p:spTgt spid="243"/>
                                        </p:tgtEl>
                                        <p:attrNameLst>
                                          <p:attrName>style.visibility</p:attrName>
                                        </p:attrNameLst>
                                      </p:cBhvr>
                                      <p:to>
                                        <p:strVal val="visible"/>
                                      </p:to>
                                    </p:set>
                                    <p:animEffect transition="in" filter="wipe(down)">
                                      <p:cBhvr>
                                        <p:cTn id="45" dur="1000"/>
                                        <p:tgtEl>
                                          <p:spTgt spid="243"/>
                                        </p:tgtEl>
                                      </p:cBhvr>
                                    </p:animEffect>
                                  </p:childTnLst>
                                </p:cTn>
                              </p:par>
                              <p:par>
                                <p:cTn id="46" presetID="22" presetClass="entr" presetSubtype="4" fill="hold" nodeType="withEffect">
                                  <p:stCondLst>
                                    <p:cond delay="0"/>
                                  </p:stCondLst>
                                  <p:childTnLst>
                                    <p:set>
                                      <p:cBhvr>
                                        <p:cTn id="47" dur="1" fill="hold">
                                          <p:stCondLst>
                                            <p:cond delay="0"/>
                                          </p:stCondLst>
                                        </p:cTn>
                                        <p:tgtEl>
                                          <p:spTgt spid="244"/>
                                        </p:tgtEl>
                                        <p:attrNameLst>
                                          <p:attrName>style.visibility</p:attrName>
                                        </p:attrNameLst>
                                      </p:cBhvr>
                                      <p:to>
                                        <p:strVal val="visible"/>
                                      </p:to>
                                    </p:set>
                                    <p:animEffect transition="in" filter="wipe(down)">
                                      <p:cBhvr>
                                        <p:cTn id="48" dur="1000"/>
                                        <p:tgtEl>
                                          <p:spTgt spid="244"/>
                                        </p:tgtEl>
                                      </p:cBhvr>
                                    </p:animEffect>
                                  </p:childTnLst>
                                </p:cTn>
                              </p:par>
                            </p:childTnLst>
                          </p:cTn>
                        </p:par>
                        <p:par>
                          <p:cTn id="49" fill="hold">
                            <p:stCondLst>
                              <p:cond delay="2000"/>
                            </p:stCondLst>
                            <p:childTnLst>
                              <p:par>
                                <p:cTn id="50" presetID="22" presetClass="entr" presetSubtype="4" fill="hold" nodeType="afterEffect">
                                  <p:stCondLst>
                                    <p:cond delay="0"/>
                                  </p:stCondLst>
                                  <p:childTnLst>
                                    <p:set>
                                      <p:cBhvr>
                                        <p:cTn id="51" dur="1" fill="hold">
                                          <p:stCondLst>
                                            <p:cond delay="0"/>
                                          </p:stCondLst>
                                        </p:cTn>
                                        <p:tgtEl>
                                          <p:spTgt spid="210"/>
                                        </p:tgtEl>
                                        <p:attrNameLst>
                                          <p:attrName>style.visibility</p:attrName>
                                        </p:attrNameLst>
                                      </p:cBhvr>
                                      <p:to>
                                        <p:strVal val="visible"/>
                                      </p:to>
                                    </p:set>
                                    <p:animEffect transition="in" filter="wipe(down)">
                                      <p:cBhvr>
                                        <p:cTn id="52" dur="500"/>
                                        <p:tgtEl>
                                          <p:spTgt spid="210"/>
                                        </p:tgtEl>
                                      </p:cBhvr>
                                    </p:animEffect>
                                  </p:childTnLst>
                                </p:cTn>
                              </p:par>
                            </p:childTnLst>
                          </p:cTn>
                        </p:par>
                        <p:par>
                          <p:cTn id="53" fill="hold">
                            <p:stCondLst>
                              <p:cond delay="2500"/>
                            </p:stCondLst>
                            <p:childTnLst>
                              <p:par>
                                <p:cTn id="54" presetID="22" presetClass="entr" presetSubtype="4" fill="hold" nodeType="afterEffect">
                                  <p:stCondLst>
                                    <p:cond delay="0"/>
                                  </p:stCondLst>
                                  <p:childTnLst>
                                    <p:set>
                                      <p:cBhvr>
                                        <p:cTn id="55" dur="1" fill="hold">
                                          <p:stCondLst>
                                            <p:cond delay="0"/>
                                          </p:stCondLst>
                                        </p:cTn>
                                        <p:tgtEl>
                                          <p:spTgt spid="207"/>
                                        </p:tgtEl>
                                        <p:attrNameLst>
                                          <p:attrName>style.visibility</p:attrName>
                                        </p:attrNameLst>
                                      </p:cBhvr>
                                      <p:to>
                                        <p:strVal val="visible"/>
                                      </p:to>
                                    </p:set>
                                    <p:animEffect transition="in" filter="wipe(down)">
                                      <p:cBhvr>
                                        <p:cTn id="56" dur="2000"/>
                                        <p:tgtEl>
                                          <p:spTgt spid="207"/>
                                        </p:tgtEl>
                                      </p:cBhvr>
                                    </p:animEffect>
                                  </p:childTnLst>
                                </p:cTn>
                              </p:par>
                              <p:par>
                                <p:cTn id="57" presetID="22" presetClass="entr" presetSubtype="4" fill="hold" nodeType="withEffect">
                                  <p:stCondLst>
                                    <p:cond delay="0"/>
                                  </p:stCondLst>
                                  <p:childTnLst>
                                    <p:set>
                                      <p:cBhvr>
                                        <p:cTn id="58" dur="1" fill="hold">
                                          <p:stCondLst>
                                            <p:cond delay="0"/>
                                          </p:stCondLst>
                                        </p:cTn>
                                        <p:tgtEl>
                                          <p:spTgt spid="208"/>
                                        </p:tgtEl>
                                        <p:attrNameLst>
                                          <p:attrName>style.visibility</p:attrName>
                                        </p:attrNameLst>
                                      </p:cBhvr>
                                      <p:to>
                                        <p:strVal val="visible"/>
                                      </p:to>
                                    </p:set>
                                    <p:animEffect transition="in" filter="wipe(down)">
                                      <p:cBhvr>
                                        <p:cTn id="59" dur="1000"/>
                                        <p:tgtEl>
                                          <p:spTgt spid="208"/>
                                        </p:tgtEl>
                                      </p:cBhvr>
                                    </p:animEffect>
                                  </p:childTnLst>
                                </p:cTn>
                              </p:par>
                              <p:par>
                                <p:cTn id="60" presetID="22" presetClass="entr" presetSubtype="4" fill="hold" nodeType="withEffect">
                                  <p:stCondLst>
                                    <p:cond delay="1300"/>
                                  </p:stCondLst>
                                  <p:childTnLst>
                                    <p:set>
                                      <p:cBhvr>
                                        <p:cTn id="61" dur="1" fill="hold">
                                          <p:stCondLst>
                                            <p:cond delay="0"/>
                                          </p:stCondLst>
                                        </p:cTn>
                                        <p:tgtEl>
                                          <p:spTgt spid="215"/>
                                        </p:tgtEl>
                                        <p:attrNameLst>
                                          <p:attrName>style.visibility</p:attrName>
                                        </p:attrNameLst>
                                      </p:cBhvr>
                                      <p:to>
                                        <p:strVal val="visible"/>
                                      </p:to>
                                    </p:set>
                                    <p:animEffect transition="in" filter="wipe(down)">
                                      <p:cBhvr>
                                        <p:cTn id="62" dur="1600"/>
                                        <p:tgtEl>
                                          <p:spTgt spid="215"/>
                                        </p:tgtEl>
                                      </p:cBhvr>
                                    </p:animEffect>
                                  </p:childTnLst>
                                </p:cTn>
                              </p:par>
                              <p:par>
                                <p:cTn id="63" presetID="22" presetClass="entr" presetSubtype="4" fill="hold" nodeType="withEffect">
                                  <p:stCondLst>
                                    <p:cond delay="0"/>
                                  </p:stCondLst>
                                  <p:childTnLst>
                                    <p:set>
                                      <p:cBhvr>
                                        <p:cTn id="64" dur="1" fill="hold">
                                          <p:stCondLst>
                                            <p:cond delay="0"/>
                                          </p:stCondLst>
                                        </p:cTn>
                                        <p:tgtEl>
                                          <p:spTgt spid="203"/>
                                        </p:tgtEl>
                                        <p:attrNameLst>
                                          <p:attrName>style.visibility</p:attrName>
                                        </p:attrNameLst>
                                      </p:cBhvr>
                                      <p:to>
                                        <p:strVal val="visible"/>
                                      </p:to>
                                    </p:set>
                                    <p:animEffect transition="in" filter="wipe(down)">
                                      <p:cBhvr>
                                        <p:cTn id="65" dur="1000"/>
                                        <p:tgtEl>
                                          <p:spTgt spid="203"/>
                                        </p:tgtEl>
                                      </p:cBhvr>
                                    </p:animEffect>
                                  </p:childTnLst>
                                </p:cTn>
                              </p:par>
                              <p:par>
                                <p:cTn id="66" presetID="22" presetClass="entr" presetSubtype="4" fill="hold" nodeType="withEffect">
                                  <p:stCondLst>
                                    <p:cond delay="0"/>
                                  </p:stCondLst>
                                  <p:childTnLst>
                                    <p:set>
                                      <p:cBhvr>
                                        <p:cTn id="67" dur="1" fill="hold">
                                          <p:stCondLst>
                                            <p:cond delay="0"/>
                                          </p:stCondLst>
                                        </p:cTn>
                                        <p:tgtEl>
                                          <p:spTgt spid="200"/>
                                        </p:tgtEl>
                                        <p:attrNameLst>
                                          <p:attrName>style.visibility</p:attrName>
                                        </p:attrNameLst>
                                      </p:cBhvr>
                                      <p:to>
                                        <p:strVal val="visible"/>
                                      </p:to>
                                    </p:set>
                                    <p:animEffect transition="in" filter="wipe(down)">
                                      <p:cBhvr>
                                        <p:cTn id="68" dur="1000"/>
                                        <p:tgtEl>
                                          <p:spTgt spid="200"/>
                                        </p:tgtEl>
                                      </p:cBhvr>
                                    </p:animEffect>
                                  </p:childTnLst>
                                </p:cTn>
                              </p:par>
                              <p:par>
                                <p:cTn id="69" presetID="22" presetClass="entr" presetSubtype="4" fill="hold" nodeType="withEffect">
                                  <p:stCondLst>
                                    <p:cond delay="600"/>
                                  </p:stCondLst>
                                  <p:childTnLst>
                                    <p:set>
                                      <p:cBhvr>
                                        <p:cTn id="70" dur="1" fill="hold">
                                          <p:stCondLst>
                                            <p:cond delay="0"/>
                                          </p:stCondLst>
                                        </p:cTn>
                                        <p:tgtEl>
                                          <p:spTgt spid="249"/>
                                        </p:tgtEl>
                                        <p:attrNameLst>
                                          <p:attrName>style.visibility</p:attrName>
                                        </p:attrNameLst>
                                      </p:cBhvr>
                                      <p:to>
                                        <p:strVal val="visible"/>
                                      </p:to>
                                    </p:set>
                                    <p:animEffect transition="in" filter="wipe(down)">
                                      <p:cBhvr>
                                        <p:cTn id="71" dur="1200"/>
                                        <p:tgtEl>
                                          <p:spTgt spid="249"/>
                                        </p:tgtEl>
                                      </p:cBhvr>
                                    </p:animEffect>
                                  </p:childTnLst>
                                </p:cTn>
                              </p:par>
                              <p:par>
                                <p:cTn id="72" presetID="22" presetClass="entr" presetSubtype="4" fill="hold" nodeType="withEffect">
                                  <p:stCondLst>
                                    <p:cond delay="0"/>
                                  </p:stCondLst>
                                  <p:childTnLst>
                                    <p:set>
                                      <p:cBhvr>
                                        <p:cTn id="73" dur="1" fill="hold">
                                          <p:stCondLst>
                                            <p:cond delay="0"/>
                                          </p:stCondLst>
                                        </p:cTn>
                                        <p:tgtEl>
                                          <p:spTgt spid="252"/>
                                        </p:tgtEl>
                                        <p:attrNameLst>
                                          <p:attrName>style.visibility</p:attrName>
                                        </p:attrNameLst>
                                      </p:cBhvr>
                                      <p:to>
                                        <p:strVal val="visible"/>
                                      </p:to>
                                    </p:set>
                                    <p:animEffect transition="in" filter="wipe(down)">
                                      <p:cBhvr>
                                        <p:cTn id="74" dur="750"/>
                                        <p:tgtEl>
                                          <p:spTgt spid="252"/>
                                        </p:tgtEl>
                                      </p:cBhvr>
                                    </p:animEffect>
                                  </p:childTnLst>
                                </p:cTn>
                              </p:par>
                              <p:par>
                                <p:cTn id="75" presetID="22" presetClass="entr" presetSubtype="4" fill="hold" nodeType="withEffect">
                                  <p:stCondLst>
                                    <p:cond delay="200"/>
                                  </p:stCondLst>
                                  <p:childTnLst>
                                    <p:set>
                                      <p:cBhvr>
                                        <p:cTn id="76" dur="1" fill="hold">
                                          <p:stCondLst>
                                            <p:cond delay="0"/>
                                          </p:stCondLst>
                                        </p:cTn>
                                        <p:tgtEl>
                                          <p:spTgt spid="255"/>
                                        </p:tgtEl>
                                        <p:attrNameLst>
                                          <p:attrName>style.visibility</p:attrName>
                                        </p:attrNameLst>
                                      </p:cBhvr>
                                      <p:to>
                                        <p:strVal val="visible"/>
                                      </p:to>
                                    </p:set>
                                    <p:animEffect transition="in" filter="wipe(down)">
                                      <p:cBhvr>
                                        <p:cTn id="77" dur="1200"/>
                                        <p:tgtEl>
                                          <p:spTgt spid="255"/>
                                        </p:tgtEl>
                                      </p:cBhvr>
                                    </p:animEffect>
                                  </p:childTnLst>
                                </p:cTn>
                              </p:par>
                              <p:par>
                                <p:cTn id="78" presetID="22" presetClass="entr" presetSubtype="4" fill="hold" nodeType="withEffect">
                                  <p:stCondLst>
                                    <p:cond delay="0"/>
                                  </p:stCondLst>
                                  <p:childTnLst>
                                    <p:set>
                                      <p:cBhvr>
                                        <p:cTn id="79" dur="1" fill="hold">
                                          <p:stCondLst>
                                            <p:cond delay="0"/>
                                          </p:stCondLst>
                                        </p:cTn>
                                        <p:tgtEl>
                                          <p:spTgt spid="246"/>
                                        </p:tgtEl>
                                        <p:attrNameLst>
                                          <p:attrName>style.visibility</p:attrName>
                                        </p:attrNameLst>
                                      </p:cBhvr>
                                      <p:to>
                                        <p:strVal val="visible"/>
                                      </p:to>
                                    </p:set>
                                    <p:animEffect transition="in" filter="wipe(down)">
                                      <p:cBhvr>
                                        <p:cTn id="80" dur="75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 name="Group 165"/>
          <p:cNvGrpSpPr/>
          <p:nvPr/>
        </p:nvGrpSpPr>
        <p:grpSpPr>
          <a:xfrm>
            <a:off x="-1" y="0"/>
            <a:ext cx="9144770" cy="5143500"/>
            <a:chOff x="-1" y="0"/>
            <a:chExt cx="9144770" cy="5143500"/>
          </a:xfrm>
        </p:grpSpPr>
        <p:grpSp>
          <p:nvGrpSpPr>
            <p:cNvPr id="167" name="Group 166"/>
            <p:cNvGrpSpPr/>
            <p:nvPr/>
          </p:nvGrpSpPr>
          <p:grpSpPr>
            <a:xfrm>
              <a:off x="-1" y="0"/>
              <a:ext cx="9144001" cy="5143500"/>
              <a:chOff x="-1" y="0"/>
              <a:chExt cx="9144001" cy="5143500"/>
            </a:xfrm>
          </p:grpSpPr>
          <p:pic>
            <p:nvPicPr>
              <p:cNvPr id="170" name="Picture 2" descr="W:\Inprogress\EMC MASTER\EMC CORP MASTER\16237 EMC 2014 Solution Campaigns_FEB14\client-files\EMC_digital_rain.jpg"/>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b="-27705"/>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71" name="Rectangle 170"/>
              <p:cNvSpPr/>
              <p:nvPr/>
            </p:nvSpPr>
            <p:spPr>
              <a:xfrm>
                <a:off x="-1" y="0"/>
                <a:ext cx="9144001" cy="5143500"/>
              </a:xfrm>
              <a:prstGeom prst="rect">
                <a:avLst/>
              </a:prstGeom>
              <a:gradFill flip="none" rotWithShape="1">
                <a:gsLst>
                  <a:gs pos="83000">
                    <a:schemeClr val="tx2">
                      <a:lumMod val="50000"/>
                    </a:schemeClr>
                  </a:gs>
                  <a:gs pos="0">
                    <a:srgbClr val="005596">
                      <a:alpha val="50000"/>
                    </a:srgbClr>
                  </a:gs>
                  <a:gs pos="26000">
                    <a:srgbClr val="007DC3">
                      <a:alpha val="91000"/>
                    </a:srgbClr>
                  </a:gs>
                </a:gsLst>
                <a:lin ang="5400000" scaled="1"/>
                <a:tileRect/>
              </a:gradFill>
              <a:ln w="25400" cap="flat" cmpd="sng" algn="ctr">
                <a:noFill/>
                <a:prstDash val="solid"/>
              </a:ln>
              <a:effectLst/>
            </p:spPr>
            <p:txBody>
              <a:bodyPr rtlCol="0" anchor="ctr"/>
              <a:lstStyle/>
              <a:p>
                <a:pPr algn="ctr" fontAlgn="base">
                  <a:spcBef>
                    <a:spcPct val="0"/>
                  </a:spcBef>
                  <a:spcAft>
                    <a:spcPct val="0"/>
                  </a:spcAft>
                </a:pPr>
                <a:endParaRPr lang="en-US" sz="2000" dirty="0">
                  <a:solidFill>
                    <a:srgbClr val="FFFFFF"/>
                  </a:solidFill>
                </a:endParaRPr>
              </a:p>
            </p:txBody>
          </p:sp>
        </p:grpSp>
        <p:sp>
          <p:nvSpPr>
            <p:cNvPr id="168" name="Rectangle 167"/>
            <p:cNvSpPr/>
            <p:nvPr/>
          </p:nvSpPr>
          <p:spPr>
            <a:xfrm>
              <a:off x="-1" y="0"/>
              <a:ext cx="4576963" cy="5143500"/>
            </a:xfrm>
            <a:prstGeom prst="rect">
              <a:avLst/>
            </a:prstGeom>
            <a:gradFill flip="none" rotWithShape="1">
              <a:gsLst>
                <a:gs pos="81000">
                  <a:schemeClr val="tx2">
                    <a:alpha val="77000"/>
                  </a:schemeClr>
                </a:gs>
                <a:gs pos="417">
                  <a:schemeClr val="tx1"/>
                </a:gs>
                <a:gs pos="63000">
                  <a:schemeClr val="tx2">
                    <a:lumMod val="50000"/>
                    <a:alpha val="78000"/>
                  </a:schemeClr>
                </a:gs>
                <a:gs pos="100000">
                  <a:schemeClr val="tx1">
                    <a:alpha val="0"/>
                  </a:schemeClr>
                </a:gs>
              </a:gsLst>
              <a:lin ang="18900000" scaled="1"/>
              <a:tileRect/>
            </a:gra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9" name="Rectangle 168"/>
            <p:cNvSpPr/>
            <p:nvPr/>
          </p:nvSpPr>
          <p:spPr>
            <a:xfrm flipH="1">
              <a:off x="4576962" y="0"/>
              <a:ext cx="4567807" cy="5143500"/>
            </a:xfrm>
            <a:prstGeom prst="rect">
              <a:avLst/>
            </a:prstGeom>
            <a:gradFill flip="none" rotWithShape="1">
              <a:gsLst>
                <a:gs pos="81000">
                  <a:schemeClr val="tx2">
                    <a:alpha val="77000"/>
                  </a:schemeClr>
                </a:gs>
                <a:gs pos="417">
                  <a:schemeClr val="tx1"/>
                </a:gs>
                <a:gs pos="63000">
                  <a:schemeClr val="tx2">
                    <a:lumMod val="50000"/>
                    <a:alpha val="78000"/>
                  </a:schemeClr>
                </a:gs>
                <a:gs pos="100000">
                  <a:schemeClr val="tx1">
                    <a:alpha val="0"/>
                  </a:schemeClr>
                </a:gs>
              </a:gsLst>
              <a:lin ang="18900000" scaled="1"/>
              <a:tileRect/>
            </a:gra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ctrTitle"/>
          </p:nvPr>
        </p:nvSpPr>
        <p:spPr/>
        <p:txBody>
          <a:bodyPr/>
          <a:lstStyle/>
          <a:p>
            <a:r>
              <a:rPr lang="en-US" dirty="0"/>
              <a:t>EMC Scale-Out Data Lake </a:t>
            </a:r>
            <a:r>
              <a:rPr lang="en-US" dirty="0" smtClean="0"/>
              <a:t>Foundation</a:t>
            </a:r>
            <a:endParaRPr lang="en-US" dirty="0"/>
          </a:p>
        </p:txBody>
      </p:sp>
      <p:sp>
        <p:nvSpPr>
          <p:cNvPr id="3073" name="TextBox 3072"/>
          <p:cNvSpPr txBox="1"/>
          <p:nvPr/>
        </p:nvSpPr>
        <p:spPr>
          <a:xfrm>
            <a:off x="2884818" y="856734"/>
            <a:ext cx="3342088" cy="338554"/>
          </a:xfrm>
          <a:prstGeom prst="rect">
            <a:avLst/>
          </a:prstGeom>
          <a:noFill/>
        </p:spPr>
        <p:txBody>
          <a:bodyPr wrap="square" rtlCol="0">
            <a:spAutoFit/>
          </a:bodyPr>
          <a:lstStyle/>
          <a:p>
            <a:pPr algn="ctr"/>
            <a:r>
              <a:rPr lang="en-US" sz="1600" dirty="0">
                <a:solidFill>
                  <a:srgbClr val="FFFF97"/>
                </a:solidFill>
                <a:latin typeface="Architects Daughter" pitchFamily="2" charset="0"/>
              </a:rPr>
              <a:t>Data </a:t>
            </a:r>
            <a:r>
              <a:rPr lang="en-US" sz="1600" dirty="0" smtClean="0">
                <a:solidFill>
                  <a:srgbClr val="FFFF97"/>
                </a:solidFill>
                <a:latin typeface="Architects Daughter" pitchFamily="2" charset="0"/>
              </a:rPr>
              <a:t>Lake Foundation</a:t>
            </a:r>
            <a:endParaRPr lang="en-US" sz="1600" dirty="0">
              <a:solidFill>
                <a:srgbClr val="FFFF97"/>
              </a:solidFill>
              <a:latin typeface="Architects Daughter" pitchFamily="2" charset="0"/>
            </a:endParaRPr>
          </a:p>
        </p:txBody>
      </p:sp>
      <p:sp>
        <p:nvSpPr>
          <p:cNvPr id="78" name="TextBox 77"/>
          <p:cNvSpPr txBox="1"/>
          <p:nvPr/>
        </p:nvSpPr>
        <p:spPr>
          <a:xfrm>
            <a:off x="8801100" y="5033041"/>
            <a:ext cx="285750" cy="92333"/>
          </a:xfrm>
          <a:prstGeom prst="rect">
            <a:avLst/>
          </a:prstGeom>
          <a:noFill/>
        </p:spPr>
        <p:txBody>
          <a:bodyPr wrap="square" lIns="0" tIns="0" rIns="0" bIns="0" rtlCol="0">
            <a:spAutoFit/>
          </a:bodyPr>
          <a:lstStyle>
            <a:defPPr>
              <a:defRPr lang="en-US"/>
            </a:defPPr>
            <a:lvl1pPr marR="0" indent="0" fontAlgn="auto">
              <a:lnSpc>
                <a:spcPct val="100000"/>
              </a:lnSpc>
              <a:spcBef>
                <a:spcPts val="0"/>
              </a:spcBef>
              <a:spcAft>
                <a:spcPts val="0"/>
              </a:spcAft>
              <a:buClrTx/>
              <a:buSzTx/>
              <a:buFontTx/>
              <a:buNone/>
              <a:tabLst/>
              <a:defRPr sz="600">
                <a:solidFill>
                  <a:schemeClr val="bg2"/>
                </a:solidFill>
              </a:defRPr>
            </a:lvl1pPr>
          </a:lstStyle>
          <a:p>
            <a:pPr algn="r"/>
            <a:fld id="{61F684CE-B7BB-4223-BA2B-B47808B845F1}" type="slidenum">
              <a:rPr lang="en-US" smtClean="0">
                <a:solidFill>
                  <a:srgbClr val="717074"/>
                </a:solidFill>
              </a:rPr>
              <a:pPr algn="r"/>
              <a:t>13</a:t>
            </a:fld>
            <a:endParaRPr lang="en-US" dirty="0" smtClean="0">
              <a:solidFill>
                <a:srgbClr val="717074"/>
              </a:solidFill>
            </a:endParaRPr>
          </a:p>
        </p:txBody>
      </p:sp>
      <p:grpSp>
        <p:nvGrpSpPr>
          <p:cNvPr id="65" name="Group 64"/>
          <p:cNvGrpSpPr/>
          <p:nvPr/>
        </p:nvGrpSpPr>
        <p:grpSpPr>
          <a:xfrm>
            <a:off x="7859395" y="4629149"/>
            <a:ext cx="593222" cy="514350"/>
            <a:chOff x="7618413" y="4303993"/>
            <a:chExt cx="762000" cy="660688"/>
          </a:xfrm>
        </p:grpSpPr>
        <p:sp>
          <p:nvSpPr>
            <p:cNvPr id="74" name="Rectangle 73"/>
            <p:cNvSpPr/>
            <p:nvPr/>
          </p:nvSpPr>
          <p:spPr>
            <a:xfrm>
              <a:off x="7618413" y="4303993"/>
              <a:ext cx="762000" cy="660688"/>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6" name="Picture 75" descr="EMC logo white_300dpi.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8486" y="4429482"/>
              <a:ext cx="531651" cy="184909"/>
            </a:xfrm>
            <a:prstGeom prst="rect">
              <a:avLst/>
            </a:prstGeom>
          </p:spPr>
        </p:pic>
      </p:grpSp>
      <p:sp>
        <p:nvSpPr>
          <p:cNvPr id="80" name="TextBox 79"/>
          <p:cNvSpPr txBox="1"/>
          <p:nvPr/>
        </p:nvSpPr>
        <p:spPr bwMode="gray">
          <a:xfrm>
            <a:off x="366714" y="5033041"/>
            <a:ext cx="2164054" cy="92333"/>
          </a:xfrm>
          <a:prstGeom prst="rect">
            <a:avLst/>
          </a:prstGeom>
          <a:noFill/>
        </p:spPr>
        <p:txBody>
          <a:bodyPr wrap="none" lIns="0" tIns="0" rIns="0" bIns="0" rtlCol="0">
            <a:spAutoFit/>
          </a:bodyPr>
          <a:lstStyle/>
          <a:p>
            <a:pPr defTabSz="914400">
              <a:defRPr/>
            </a:pPr>
            <a:r>
              <a:rPr lang="en-US" sz="600" dirty="0" smtClean="0">
                <a:solidFill>
                  <a:srgbClr val="717074"/>
                </a:solidFill>
              </a:rPr>
              <a:t>© Copyright 2014 EMC Corporation. All rights reserved.</a:t>
            </a:r>
          </a:p>
        </p:txBody>
      </p:sp>
      <p:sp>
        <p:nvSpPr>
          <p:cNvPr id="82" name="TextBox 81"/>
          <p:cNvSpPr txBox="1"/>
          <p:nvPr/>
        </p:nvSpPr>
        <p:spPr bwMode="gray">
          <a:xfrm>
            <a:off x="366714" y="5033041"/>
            <a:ext cx="2164054" cy="92333"/>
          </a:xfrm>
          <a:prstGeom prst="rect">
            <a:avLst/>
          </a:prstGeom>
          <a:noFill/>
        </p:spPr>
        <p:txBody>
          <a:bodyPr wrap="none" lIns="0" tIns="0" rIns="0" bIns="0" rtlCol="0">
            <a:spAutoFit/>
          </a:bodyPr>
          <a:lstStyle/>
          <a:p>
            <a:pPr defTabSz="914400">
              <a:defRPr/>
            </a:pPr>
            <a:r>
              <a:rPr lang="en-US" sz="600" dirty="0" smtClean="0">
                <a:solidFill>
                  <a:srgbClr val="717074"/>
                </a:solidFill>
              </a:rPr>
              <a:t>© Copyright 2014 EMC Corporation. All rights reserved.</a:t>
            </a:r>
          </a:p>
        </p:txBody>
      </p:sp>
      <p:pic>
        <p:nvPicPr>
          <p:cNvPr id="85" name="Picture 84"/>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2091958" y="1309454"/>
            <a:ext cx="4767263" cy="3713162"/>
          </a:xfrm>
          <a:prstGeom prst="rect">
            <a:avLst/>
          </a:prstGeom>
          <a:blipFill dpi="0" rotWithShape="1">
            <a:blip r:embed="rId5">
              <a:alphaModFix amt="20000"/>
            </a:blip>
            <a:srcRect/>
            <a:stretch>
              <a:fillRect/>
            </a:stretch>
          </a:blipFill>
          <a:ln w="55000" cap="flat" cmpd="thickThin" algn="ctr">
            <a:noFill/>
            <a:prstDash val="soli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4" name="Group 93"/>
          <p:cNvGrpSpPr/>
          <p:nvPr/>
        </p:nvGrpSpPr>
        <p:grpSpPr>
          <a:xfrm>
            <a:off x="1876812" y="3524512"/>
            <a:ext cx="926899" cy="934720"/>
            <a:chOff x="2346015" y="3647015"/>
            <a:chExt cx="1158624" cy="1168400"/>
          </a:xfrm>
        </p:grpSpPr>
        <p:pic>
          <p:nvPicPr>
            <p:cNvPr id="95" name="Picture 2" descr="C:\Users\lhartley\Desktop\blueCircle.png"/>
            <p:cNvPicPr>
              <a:picLocks noChangeAspect="1" noChangeArrowheads="1"/>
            </p:cNvPicPr>
            <p:nvPr/>
          </p:nvPicPr>
          <p:blipFill rotWithShape="1">
            <a:blip r:embed="rId6" cstate="print"/>
            <a:srcRect l="28715" t="6640" r="24992" b="8595"/>
            <a:stretch/>
          </p:blipFill>
          <p:spPr bwMode="auto">
            <a:xfrm>
              <a:off x="2346015" y="3647015"/>
              <a:ext cx="1158624" cy="1168400"/>
            </a:xfrm>
            <a:prstGeom prst="ellipse">
              <a:avLst/>
            </a:prstGeom>
            <a:noFill/>
            <a:ln w="9525">
              <a:solidFill>
                <a:schemeClr val="bg1"/>
              </a:solidFill>
            </a:ln>
            <a:effectLst>
              <a:outerShdw blurRad="63500" sx="102000" sy="102000" algn="ctr" rotWithShape="0">
                <a:prstClr val="black">
                  <a:alpha val="40000"/>
                </a:prstClr>
              </a:outerShdw>
            </a:effectLst>
          </p:spPr>
        </p:pic>
        <p:sp>
          <p:nvSpPr>
            <p:cNvPr id="96" name="TextBox 95"/>
            <p:cNvSpPr txBox="1"/>
            <p:nvPr/>
          </p:nvSpPr>
          <p:spPr>
            <a:xfrm>
              <a:off x="2592748" y="3698525"/>
              <a:ext cx="677670" cy="327013"/>
            </a:xfrm>
            <a:prstGeom prst="rect">
              <a:avLst/>
            </a:prstGeom>
            <a:noFill/>
            <a:effectLst>
              <a:outerShdw blurRad="50800" dist="38100" dir="2700000" algn="tl" rotWithShape="0">
                <a:srgbClr val="000000">
                  <a:alpha val="43000"/>
                </a:srgbClr>
              </a:outerShdw>
            </a:effectLst>
          </p:spPr>
          <p:txBody>
            <a:bodyPr wrap="none" rtlCol="0">
              <a:spAutoFit/>
            </a:bodyPr>
            <a:lstStyle/>
            <a:p>
              <a:r>
                <a:rPr lang="en-US" sz="1100" dirty="0">
                  <a:solidFill>
                    <a:srgbClr val="FFFFFF"/>
                  </a:solidFill>
                  <a:effectLst>
                    <a:outerShdw blurRad="38100" dist="38100" dir="2700000" algn="tl">
                      <a:srgbClr val="000000">
                        <a:alpha val="43137"/>
                      </a:srgbClr>
                    </a:outerShdw>
                  </a:effectLst>
                </a:rPr>
                <a:t>TAPE</a:t>
              </a:r>
            </a:p>
          </p:txBody>
        </p:sp>
        <p:pic>
          <p:nvPicPr>
            <p:cNvPr id="97" name="Picture 96"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2697025" y="3999252"/>
              <a:ext cx="432158" cy="485254"/>
            </a:xfrm>
            <a:prstGeom prst="rect">
              <a:avLst/>
            </a:prstGeom>
          </p:spPr>
        </p:pic>
        <p:pic>
          <p:nvPicPr>
            <p:cNvPr id="98" name="Picture 97"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2499793" y="4215175"/>
              <a:ext cx="432157" cy="485254"/>
            </a:xfrm>
            <a:prstGeom prst="rect">
              <a:avLst/>
            </a:prstGeom>
          </p:spPr>
        </p:pic>
        <p:pic>
          <p:nvPicPr>
            <p:cNvPr id="99" name="Picture 98"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2911398" y="4172842"/>
              <a:ext cx="432157" cy="485254"/>
            </a:xfrm>
            <a:prstGeom prst="rect">
              <a:avLst/>
            </a:prstGeom>
          </p:spPr>
        </p:pic>
        <p:pic>
          <p:nvPicPr>
            <p:cNvPr id="100" name="Picture 99" descr="red fill.png"/>
            <p:cNvPicPr>
              <a:picLocks noChangeAspect="1"/>
            </p:cNvPicPr>
            <p:nvPr/>
          </p:nvPicPr>
          <p:blipFill>
            <a:blip r:embed="rId8">
              <a:alphaModFix amt="67000"/>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904066" y="4167717"/>
              <a:ext cx="444978" cy="493743"/>
            </a:xfrm>
            <a:prstGeom prst="rect">
              <a:avLst/>
            </a:prstGeom>
            <a:effectLst>
              <a:glow rad="1270">
                <a:srgbClr val="FF0000">
                  <a:alpha val="30000"/>
                </a:srgbClr>
              </a:glow>
            </a:effectLst>
          </p:spPr>
        </p:pic>
        <p:pic>
          <p:nvPicPr>
            <p:cNvPr id="101" name="Picture 100" descr="red fill.png"/>
            <p:cNvPicPr>
              <a:picLocks noChangeAspect="1"/>
            </p:cNvPicPr>
            <p:nvPr/>
          </p:nvPicPr>
          <p:blipFill>
            <a:blip r:embed="rId8">
              <a:alphaModFix amt="67000"/>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97666" y="4210050"/>
              <a:ext cx="444978" cy="493743"/>
            </a:xfrm>
            <a:prstGeom prst="rect">
              <a:avLst/>
            </a:prstGeom>
            <a:effectLst>
              <a:glow rad="1270">
                <a:srgbClr val="FF0000">
                  <a:alpha val="30000"/>
                </a:srgbClr>
              </a:glow>
            </a:effectLst>
          </p:spPr>
        </p:pic>
      </p:grpSp>
      <p:grpSp>
        <p:nvGrpSpPr>
          <p:cNvPr id="102" name="Group 101"/>
          <p:cNvGrpSpPr/>
          <p:nvPr/>
        </p:nvGrpSpPr>
        <p:grpSpPr>
          <a:xfrm>
            <a:off x="1416227" y="1492514"/>
            <a:ext cx="926899" cy="934720"/>
            <a:chOff x="1770283" y="1107018"/>
            <a:chExt cx="1158624" cy="1168400"/>
          </a:xfrm>
        </p:grpSpPr>
        <p:pic>
          <p:nvPicPr>
            <p:cNvPr id="103" name="Picture 2" descr="C:\Users\lhartley\Desktop\blueCircle.png"/>
            <p:cNvPicPr>
              <a:picLocks noChangeAspect="1" noChangeArrowheads="1"/>
            </p:cNvPicPr>
            <p:nvPr/>
          </p:nvPicPr>
          <p:blipFill rotWithShape="1">
            <a:blip r:embed="rId6" cstate="print"/>
            <a:srcRect l="28715" t="6640" r="24992" b="8595"/>
            <a:stretch/>
          </p:blipFill>
          <p:spPr bwMode="auto">
            <a:xfrm>
              <a:off x="1770283" y="1107018"/>
              <a:ext cx="1158624" cy="1168400"/>
            </a:xfrm>
            <a:prstGeom prst="ellipse">
              <a:avLst/>
            </a:prstGeom>
            <a:noFill/>
            <a:ln w="9525">
              <a:solidFill>
                <a:schemeClr val="bg1"/>
              </a:solidFill>
            </a:ln>
            <a:effectLst>
              <a:outerShdw blurRad="63500" sx="102000" sy="102000" algn="ctr" rotWithShape="0">
                <a:prstClr val="black">
                  <a:alpha val="40000"/>
                </a:prstClr>
              </a:outerShdw>
            </a:effectLst>
          </p:spPr>
        </p:pic>
        <p:pic>
          <p:nvPicPr>
            <p:cNvPr id="104" name="Picture 103"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2121292" y="1425385"/>
              <a:ext cx="432158" cy="485254"/>
            </a:xfrm>
            <a:prstGeom prst="rect">
              <a:avLst/>
            </a:prstGeom>
          </p:spPr>
        </p:pic>
        <p:pic>
          <p:nvPicPr>
            <p:cNvPr id="105" name="Picture 104" descr="red fill.png"/>
            <p:cNvPicPr>
              <a:picLocks noChangeAspect="1"/>
            </p:cNvPicPr>
            <p:nvPr/>
          </p:nvPicPr>
          <p:blipFill>
            <a:blip r:embed="rId8">
              <a:alphaModFix amt="67000"/>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16667" y="1416050"/>
              <a:ext cx="444978" cy="493743"/>
            </a:xfrm>
            <a:prstGeom prst="rect">
              <a:avLst/>
            </a:prstGeom>
            <a:effectLst>
              <a:glow rad="1270">
                <a:srgbClr val="FF0000">
                  <a:alpha val="30000"/>
                </a:srgbClr>
              </a:glow>
            </a:effectLst>
          </p:spPr>
        </p:pic>
        <p:pic>
          <p:nvPicPr>
            <p:cNvPr id="106" name="Picture 105"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1924060" y="1641308"/>
              <a:ext cx="432157" cy="485254"/>
            </a:xfrm>
            <a:prstGeom prst="rect">
              <a:avLst/>
            </a:prstGeom>
          </p:spPr>
        </p:pic>
        <p:pic>
          <p:nvPicPr>
            <p:cNvPr id="107" name="Picture 106"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2335665" y="1598975"/>
              <a:ext cx="432157" cy="485254"/>
            </a:xfrm>
            <a:prstGeom prst="rect">
              <a:avLst/>
            </a:prstGeom>
          </p:spPr>
        </p:pic>
        <p:sp>
          <p:nvSpPr>
            <p:cNvPr id="108" name="TextBox 107"/>
            <p:cNvSpPr txBox="1"/>
            <p:nvPr/>
          </p:nvSpPr>
          <p:spPr>
            <a:xfrm>
              <a:off x="2054621" y="1119614"/>
              <a:ext cx="603530" cy="327013"/>
            </a:xfrm>
            <a:prstGeom prst="rect">
              <a:avLst/>
            </a:prstGeom>
            <a:noFill/>
            <a:effectLst>
              <a:outerShdw blurRad="50800" dist="38100" dir="2700000" algn="tl" rotWithShape="0">
                <a:srgbClr val="000000">
                  <a:alpha val="43000"/>
                </a:srgbClr>
              </a:outerShdw>
            </a:effectLst>
          </p:spPr>
          <p:txBody>
            <a:bodyPr wrap="none" rtlCol="0">
              <a:spAutoFit/>
            </a:bodyPr>
            <a:lstStyle/>
            <a:p>
              <a:r>
                <a:rPr lang="en-US" sz="1100" dirty="0">
                  <a:solidFill>
                    <a:srgbClr val="FFFFFF"/>
                  </a:solidFill>
                  <a:effectLst>
                    <a:outerShdw blurRad="38100" dist="38100" dir="2700000" algn="tl">
                      <a:srgbClr val="000000">
                        <a:alpha val="43137"/>
                      </a:srgbClr>
                    </a:outerShdw>
                  </a:effectLst>
                </a:rPr>
                <a:t>NAS</a:t>
              </a:r>
            </a:p>
          </p:txBody>
        </p:sp>
        <p:pic>
          <p:nvPicPr>
            <p:cNvPr id="109" name="Picture 108"/>
            <p:cNvPicPr>
              <a:picLocks noChangeAspect="1"/>
            </p:cNvPicPr>
            <p:nvPr/>
          </p:nvPicPr>
          <p:blipFill>
            <a:blip r:embed="rId10">
              <a:alphaModFix amt="67000"/>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329254" y="1590486"/>
              <a:ext cx="444978" cy="493743"/>
            </a:xfrm>
            <a:prstGeom prst="rect">
              <a:avLst/>
            </a:prstGeom>
            <a:effectLst>
              <a:glow rad="1270">
                <a:srgbClr val="FF0000">
                  <a:alpha val="30000"/>
                </a:srgbClr>
              </a:glow>
            </a:effectLst>
          </p:spPr>
        </p:pic>
      </p:grpSp>
      <p:grpSp>
        <p:nvGrpSpPr>
          <p:cNvPr id="110" name="Group 109"/>
          <p:cNvGrpSpPr/>
          <p:nvPr/>
        </p:nvGrpSpPr>
        <p:grpSpPr>
          <a:xfrm>
            <a:off x="6725693" y="1438326"/>
            <a:ext cx="926899" cy="934720"/>
            <a:chOff x="6139081" y="1039283"/>
            <a:chExt cx="1158624" cy="1168400"/>
          </a:xfrm>
        </p:grpSpPr>
        <p:pic>
          <p:nvPicPr>
            <p:cNvPr id="111" name="Picture 2" descr="C:\Users\lhartley\Desktop\blueCircle.png"/>
            <p:cNvPicPr>
              <a:picLocks noChangeAspect="1" noChangeArrowheads="1"/>
            </p:cNvPicPr>
            <p:nvPr/>
          </p:nvPicPr>
          <p:blipFill rotWithShape="1">
            <a:blip r:embed="rId6" cstate="print"/>
            <a:srcRect l="28715" t="6640" r="24992" b="8595"/>
            <a:stretch/>
          </p:blipFill>
          <p:spPr bwMode="auto">
            <a:xfrm>
              <a:off x="6139081" y="1039283"/>
              <a:ext cx="1158624" cy="1168400"/>
            </a:xfrm>
            <a:prstGeom prst="ellipse">
              <a:avLst/>
            </a:prstGeom>
            <a:noFill/>
            <a:ln w="9525">
              <a:solidFill>
                <a:schemeClr val="bg1"/>
              </a:solidFill>
            </a:ln>
            <a:effectLst>
              <a:outerShdw blurRad="63500" sx="102000" sy="102000" algn="ctr" rotWithShape="0">
                <a:prstClr val="black">
                  <a:alpha val="40000"/>
                </a:prstClr>
              </a:outerShdw>
            </a:effectLst>
          </p:spPr>
        </p:pic>
        <p:sp>
          <p:nvSpPr>
            <p:cNvPr id="112" name="TextBox 111"/>
            <p:cNvSpPr txBox="1"/>
            <p:nvPr/>
          </p:nvSpPr>
          <p:spPr>
            <a:xfrm>
              <a:off x="6434684" y="1065270"/>
              <a:ext cx="642644" cy="346249"/>
            </a:xfrm>
            <a:prstGeom prst="rect">
              <a:avLst/>
            </a:prstGeom>
            <a:noFill/>
            <a:effectLst>
              <a:outerShdw blurRad="50800" dist="38100" dir="2700000" algn="tl" rotWithShape="0">
                <a:srgbClr val="000000">
                  <a:alpha val="43000"/>
                </a:srgbClr>
              </a:outerShdw>
            </a:effectLst>
          </p:spPr>
          <p:txBody>
            <a:bodyPr wrap="none" rtlCol="0">
              <a:spAutoFit/>
            </a:bodyPr>
            <a:lstStyle>
              <a:defPPr>
                <a:defRPr lang="en-US"/>
              </a:defPPr>
              <a:lvl1pPr>
                <a:defRPr sz="1400">
                  <a:solidFill>
                    <a:schemeClr val="bg1"/>
                  </a:solidFill>
                  <a:effectLst>
                    <a:glow rad="63500">
                      <a:schemeClr val="tx1"/>
                    </a:glow>
                    <a:outerShdw blurRad="63500" sx="102000" sy="102000" algn="ctr" rotWithShape="0">
                      <a:prstClr val="black">
                        <a:alpha val="40000"/>
                      </a:prstClr>
                    </a:outerShdw>
                  </a:effectLst>
                </a:defRPr>
              </a:lvl1pPr>
            </a:lstStyle>
            <a:p>
              <a:r>
                <a:rPr lang="en-US" sz="1200" dirty="0">
                  <a:solidFill>
                    <a:srgbClr val="FFFFFF"/>
                  </a:solidFill>
                  <a:effectLst>
                    <a:outerShdw blurRad="38100" dist="38100" dir="2700000" algn="tl">
                      <a:srgbClr val="000000">
                        <a:alpha val="43137"/>
                      </a:srgbClr>
                    </a:outerShdw>
                  </a:effectLst>
                </a:rPr>
                <a:t>DAS</a:t>
              </a:r>
              <a:endParaRPr lang="en-US" dirty="0">
                <a:solidFill>
                  <a:srgbClr val="FFFFFF"/>
                </a:solidFill>
                <a:effectLst>
                  <a:outerShdw blurRad="38100" dist="38100" dir="2700000" algn="tl">
                    <a:srgbClr val="000000">
                      <a:alpha val="43137"/>
                    </a:srgbClr>
                  </a:outerShdw>
                </a:effectLst>
              </a:endParaRPr>
            </a:p>
          </p:txBody>
        </p:sp>
        <p:pic>
          <p:nvPicPr>
            <p:cNvPr id="113" name="Picture 112"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6515492" y="1366115"/>
              <a:ext cx="432158" cy="485254"/>
            </a:xfrm>
            <a:prstGeom prst="rect">
              <a:avLst/>
            </a:prstGeom>
          </p:spPr>
        </p:pic>
        <p:pic>
          <p:nvPicPr>
            <p:cNvPr id="114" name="Picture 113"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6318260" y="1582038"/>
              <a:ext cx="432157" cy="485254"/>
            </a:xfrm>
            <a:prstGeom prst="rect">
              <a:avLst/>
            </a:prstGeom>
          </p:spPr>
        </p:pic>
        <p:pic>
          <p:nvPicPr>
            <p:cNvPr id="115" name="Picture 114"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6729865" y="1539705"/>
              <a:ext cx="432157" cy="485254"/>
            </a:xfrm>
            <a:prstGeom prst="rect">
              <a:avLst/>
            </a:prstGeom>
          </p:spPr>
        </p:pic>
        <p:pic>
          <p:nvPicPr>
            <p:cNvPr id="116" name="Picture 115"/>
            <p:cNvPicPr>
              <a:picLocks noChangeAspect="1"/>
            </p:cNvPicPr>
            <p:nvPr/>
          </p:nvPicPr>
          <p:blipFill>
            <a:blip r:embed="rId10">
              <a:alphaModFix amt="67000"/>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317949" y="1580802"/>
              <a:ext cx="444978" cy="493743"/>
            </a:xfrm>
            <a:prstGeom prst="rect">
              <a:avLst/>
            </a:prstGeom>
            <a:effectLst>
              <a:glow rad="1270">
                <a:srgbClr val="FF0000">
                  <a:alpha val="30000"/>
                </a:srgbClr>
              </a:glow>
            </a:effectLst>
          </p:spPr>
        </p:pic>
        <p:pic>
          <p:nvPicPr>
            <p:cNvPr id="117" name="Picture 116" descr="red fill.png"/>
            <p:cNvPicPr>
              <a:picLocks noChangeAspect="1"/>
            </p:cNvPicPr>
            <p:nvPr/>
          </p:nvPicPr>
          <p:blipFill>
            <a:blip r:embed="rId8">
              <a:alphaModFix amt="67000"/>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729690" y="1532562"/>
              <a:ext cx="444978" cy="493743"/>
            </a:xfrm>
            <a:prstGeom prst="rect">
              <a:avLst/>
            </a:prstGeom>
            <a:effectLst>
              <a:glow rad="1270">
                <a:srgbClr val="FF0000">
                  <a:alpha val="30000"/>
                </a:srgbClr>
              </a:glow>
            </a:effectLst>
          </p:spPr>
        </p:pic>
      </p:grpSp>
      <p:grpSp>
        <p:nvGrpSpPr>
          <p:cNvPr id="118" name="Group 117"/>
          <p:cNvGrpSpPr/>
          <p:nvPr/>
        </p:nvGrpSpPr>
        <p:grpSpPr>
          <a:xfrm>
            <a:off x="6732467" y="2481420"/>
            <a:ext cx="926899" cy="934720"/>
            <a:chOff x="6147549" y="2343150"/>
            <a:chExt cx="1158624" cy="1168400"/>
          </a:xfrm>
        </p:grpSpPr>
        <p:pic>
          <p:nvPicPr>
            <p:cNvPr id="119" name="Picture 2" descr="C:\Users\lhartley\Desktop\blueCircle.png"/>
            <p:cNvPicPr>
              <a:picLocks noChangeAspect="1" noChangeArrowheads="1"/>
            </p:cNvPicPr>
            <p:nvPr/>
          </p:nvPicPr>
          <p:blipFill rotWithShape="1">
            <a:blip r:embed="rId6" cstate="print"/>
            <a:srcRect l="28715" t="6640" r="24992" b="8595"/>
            <a:stretch/>
          </p:blipFill>
          <p:spPr bwMode="auto">
            <a:xfrm>
              <a:off x="6147549" y="2343150"/>
              <a:ext cx="1158624" cy="1168400"/>
            </a:xfrm>
            <a:prstGeom prst="ellipse">
              <a:avLst/>
            </a:prstGeom>
            <a:noFill/>
            <a:ln w="9525">
              <a:solidFill>
                <a:schemeClr val="bg1"/>
              </a:solidFill>
            </a:ln>
            <a:effectLst>
              <a:outerShdw blurRad="63500" sx="102000" sy="102000" algn="ctr" rotWithShape="0">
                <a:prstClr val="black">
                  <a:alpha val="40000"/>
                </a:prstClr>
              </a:outerShdw>
            </a:effectLst>
          </p:spPr>
        </p:pic>
        <p:sp>
          <p:nvSpPr>
            <p:cNvPr id="120" name="TextBox 119"/>
            <p:cNvSpPr txBox="1"/>
            <p:nvPr/>
          </p:nvSpPr>
          <p:spPr>
            <a:xfrm>
              <a:off x="6306044" y="2473328"/>
              <a:ext cx="854000" cy="327013"/>
            </a:xfrm>
            <a:prstGeom prst="rect">
              <a:avLst/>
            </a:prstGeom>
            <a:noFill/>
            <a:effectLst>
              <a:outerShdw blurRad="50800" dist="38100" dir="2700000" algn="tl" rotWithShape="0">
                <a:srgbClr val="000000">
                  <a:alpha val="43000"/>
                </a:srgbClr>
              </a:outerShdw>
            </a:effectLst>
          </p:spPr>
          <p:txBody>
            <a:bodyPr wrap="none" rtlCol="0">
              <a:spAutoFit/>
            </a:bodyPr>
            <a:lstStyle/>
            <a:p>
              <a:r>
                <a:rPr lang="en-US" sz="1100" dirty="0">
                  <a:solidFill>
                    <a:srgbClr val="FFFFFF"/>
                  </a:solidFill>
                  <a:effectLst>
                    <a:outerShdw blurRad="38100" dist="38100" dir="2700000" algn="tl">
                      <a:srgbClr val="000000">
                        <a:alpha val="43137"/>
                      </a:srgbClr>
                    </a:outerShdw>
                  </a:effectLst>
                </a:rPr>
                <a:t>CLOUD</a:t>
              </a:r>
            </a:p>
          </p:txBody>
        </p:sp>
        <p:pic>
          <p:nvPicPr>
            <p:cNvPr id="121" name="Picture 120"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6301327" y="2818174"/>
              <a:ext cx="432157" cy="485254"/>
            </a:xfrm>
            <a:prstGeom prst="rect">
              <a:avLst/>
            </a:prstGeom>
          </p:spPr>
        </p:pic>
        <p:pic>
          <p:nvPicPr>
            <p:cNvPr id="122" name="Picture 121"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6670599" y="2860507"/>
              <a:ext cx="432157" cy="485254"/>
            </a:xfrm>
            <a:prstGeom prst="rect">
              <a:avLst/>
            </a:prstGeom>
          </p:spPr>
        </p:pic>
        <p:pic>
          <p:nvPicPr>
            <p:cNvPr id="123" name="Picture 122" descr="red fill.png"/>
            <p:cNvPicPr>
              <a:picLocks noChangeAspect="1"/>
            </p:cNvPicPr>
            <p:nvPr/>
          </p:nvPicPr>
          <p:blipFill>
            <a:blip r:embed="rId8">
              <a:alphaModFix amt="67000"/>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299200" y="2813049"/>
              <a:ext cx="444978" cy="493743"/>
            </a:xfrm>
            <a:prstGeom prst="rect">
              <a:avLst/>
            </a:prstGeom>
            <a:effectLst>
              <a:glow rad="1270">
                <a:srgbClr val="FF0000">
                  <a:alpha val="30000"/>
                </a:srgbClr>
              </a:glow>
            </a:effectLst>
          </p:spPr>
        </p:pic>
        <p:grpSp>
          <p:nvGrpSpPr>
            <p:cNvPr id="124" name="Group 123"/>
            <p:cNvGrpSpPr/>
            <p:nvPr/>
          </p:nvGrpSpPr>
          <p:grpSpPr>
            <a:xfrm>
              <a:off x="6670599" y="2962146"/>
              <a:ext cx="444978" cy="385866"/>
              <a:chOff x="6670599" y="2962146"/>
              <a:chExt cx="444978" cy="385866"/>
            </a:xfrm>
          </p:grpSpPr>
          <p:pic>
            <p:nvPicPr>
              <p:cNvPr id="125" name="Picture 124"/>
              <p:cNvPicPr>
                <a:picLocks noChangeAspect="1"/>
              </p:cNvPicPr>
              <p:nvPr/>
            </p:nvPicPr>
            <p:blipFill rotWithShape="1">
              <a:blip r:embed="rId10">
                <a:alphaModFix amt="67000"/>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t="81168"/>
              <a:stretch/>
            </p:blipFill>
            <p:spPr>
              <a:xfrm>
                <a:off x="6670599" y="3255029"/>
                <a:ext cx="444978" cy="92983"/>
              </a:xfrm>
              <a:prstGeom prst="rect">
                <a:avLst/>
              </a:prstGeom>
              <a:effectLst>
                <a:glow rad="1270">
                  <a:srgbClr val="FF0000">
                    <a:alpha val="30000"/>
                  </a:srgbClr>
                </a:glow>
              </a:effectLst>
            </p:spPr>
          </p:pic>
          <p:pic>
            <p:nvPicPr>
              <p:cNvPr id="126" name="Picture 125"/>
              <p:cNvPicPr>
                <a:picLocks noChangeAspect="1"/>
              </p:cNvPicPr>
              <p:nvPr/>
            </p:nvPicPr>
            <p:blipFill rotWithShape="1">
              <a:blip r:embed="rId10">
                <a:alphaModFix amt="67000"/>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t="1" b="40681"/>
              <a:stretch/>
            </p:blipFill>
            <p:spPr>
              <a:xfrm>
                <a:off x="6670599" y="2962146"/>
                <a:ext cx="444978" cy="292883"/>
              </a:xfrm>
              <a:prstGeom prst="rect">
                <a:avLst/>
              </a:prstGeom>
              <a:effectLst>
                <a:glow rad="1270">
                  <a:srgbClr val="FF0000">
                    <a:alpha val="30000"/>
                  </a:srgbClr>
                </a:glow>
              </a:effectLst>
            </p:spPr>
          </p:pic>
        </p:grpSp>
      </p:grpSp>
      <p:grpSp>
        <p:nvGrpSpPr>
          <p:cNvPr id="127" name="Group 126"/>
          <p:cNvGrpSpPr/>
          <p:nvPr/>
        </p:nvGrpSpPr>
        <p:grpSpPr>
          <a:xfrm>
            <a:off x="1334945" y="2549153"/>
            <a:ext cx="926899" cy="934720"/>
            <a:chOff x="1668681" y="2427816"/>
            <a:chExt cx="1158624" cy="1168400"/>
          </a:xfrm>
        </p:grpSpPr>
        <p:pic>
          <p:nvPicPr>
            <p:cNvPr id="128" name="Picture 2" descr="C:\Users\lhartley\Desktop\blueCircle.png"/>
            <p:cNvPicPr>
              <a:picLocks noChangeAspect="1" noChangeArrowheads="1"/>
            </p:cNvPicPr>
            <p:nvPr/>
          </p:nvPicPr>
          <p:blipFill rotWithShape="1">
            <a:blip r:embed="rId6" cstate="print"/>
            <a:srcRect l="28715" t="6640" r="24992" b="8595"/>
            <a:stretch/>
          </p:blipFill>
          <p:spPr bwMode="auto">
            <a:xfrm>
              <a:off x="1668681" y="2427816"/>
              <a:ext cx="1158624" cy="1168400"/>
            </a:xfrm>
            <a:prstGeom prst="ellipse">
              <a:avLst/>
            </a:prstGeom>
            <a:noFill/>
            <a:ln w="9525">
              <a:solidFill>
                <a:schemeClr val="bg1"/>
              </a:solidFill>
            </a:ln>
            <a:effectLst>
              <a:outerShdw blurRad="63500" sx="102000" sy="102000" algn="ctr" rotWithShape="0">
                <a:prstClr val="black">
                  <a:alpha val="40000"/>
                </a:prstClr>
              </a:outerShdw>
            </a:effectLst>
          </p:spPr>
        </p:pic>
        <p:sp>
          <p:nvSpPr>
            <p:cNvPr id="129" name="TextBox 128"/>
            <p:cNvSpPr txBox="1"/>
            <p:nvPr/>
          </p:nvSpPr>
          <p:spPr>
            <a:xfrm>
              <a:off x="1962079" y="2470316"/>
              <a:ext cx="603530" cy="327013"/>
            </a:xfrm>
            <a:prstGeom prst="rect">
              <a:avLst/>
            </a:prstGeom>
            <a:noFill/>
            <a:effectLst>
              <a:outerShdw blurRad="50800" dist="38100" dir="2700000" algn="tl" rotWithShape="0">
                <a:srgbClr val="000000">
                  <a:alpha val="43000"/>
                </a:srgbClr>
              </a:outerShdw>
            </a:effectLst>
          </p:spPr>
          <p:txBody>
            <a:bodyPr wrap="none" rtlCol="0">
              <a:spAutoFit/>
            </a:bodyPr>
            <a:lstStyle/>
            <a:p>
              <a:r>
                <a:rPr lang="en-US" sz="1100" dirty="0">
                  <a:solidFill>
                    <a:srgbClr val="FFFFFF"/>
                  </a:solidFill>
                  <a:effectLst>
                    <a:outerShdw blurRad="38100" dist="38100" dir="2700000" algn="tl">
                      <a:srgbClr val="000000">
                        <a:alpha val="43137"/>
                      </a:srgbClr>
                    </a:outerShdw>
                  </a:effectLst>
                </a:rPr>
                <a:t>SAN</a:t>
              </a:r>
            </a:p>
          </p:txBody>
        </p:sp>
        <p:pic>
          <p:nvPicPr>
            <p:cNvPr id="130" name="Picture 129"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2070491" y="2746184"/>
              <a:ext cx="432158" cy="485254"/>
            </a:xfrm>
            <a:prstGeom prst="rect">
              <a:avLst/>
            </a:prstGeom>
          </p:spPr>
        </p:pic>
        <p:pic>
          <p:nvPicPr>
            <p:cNvPr id="131" name="Picture 130" descr="red fill.png"/>
            <p:cNvPicPr>
              <a:picLocks noChangeAspect="1"/>
            </p:cNvPicPr>
            <p:nvPr/>
          </p:nvPicPr>
          <p:blipFill>
            <a:blip r:embed="rId8">
              <a:alphaModFix amt="67000"/>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065866" y="2736849"/>
              <a:ext cx="444978" cy="493743"/>
            </a:xfrm>
            <a:prstGeom prst="rect">
              <a:avLst/>
            </a:prstGeom>
            <a:effectLst>
              <a:glow rad="1270">
                <a:srgbClr val="FF0000">
                  <a:alpha val="30000"/>
                </a:srgbClr>
              </a:glow>
            </a:effectLst>
          </p:spPr>
        </p:pic>
        <p:pic>
          <p:nvPicPr>
            <p:cNvPr id="132" name="Picture 131"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1873259" y="2962107"/>
              <a:ext cx="432157" cy="485254"/>
            </a:xfrm>
            <a:prstGeom prst="rect">
              <a:avLst/>
            </a:prstGeom>
          </p:spPr>
        </p:pic>
        <p:pic>
          <p:nvPicPr>
            <p:cNvPr id="133" name="Picture 132"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2284864" y="2919774"/>
              <a:ext cx="432157" cy="485254"/>
            </a:xfrm>
            <a:prstGeom prst="rect">
              <a:avLst/>
            </a:prstGeom>
          </p:spPr>
        </p:pic>
        <p:pic>
          <p:nvPicPr>
            <p:cNvPr id="134" name="Picture 133"/>
            <p:cNvPicPr>
              <a:picLocks noChangeAspect="1"/>
            </p:cNvPicPr>
            <p:nvPr/>
          </p:nvPicPr>
          <p:blipFill>
            <a:blip r:embed="rId10">
              <a:alphaModFix amt="67000"/>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279913" y="2908563"/>
              <a:ext cx="444978" cy="493743"/>
            </a:xfrm>
            <a:prstGeom prst="rect">
              <a:avLst/>
            </a:prstGeom>
            <a:effectLst>
              <a:glow rad="1270">
                <a:srgbClr val="FF0000">
                  <a:alpha val="30000"/>
                </a:srgbClr>
              </a:glow>
            </a:effectLst>
          </p:spPr>
        </p:pic>
        <p:grpSp>
          <p:nvGrpSpPr>
            <p:cNvPr id="135" name="Group 134"/>
            <p:cNvGrpSpPr/>
            <p:nvPr/>
          </p:nvGrpSpPr>
          <p:grpSpPr>
            <a:xfrm>
              <a:off x="1873259" y="3063981"/>
              <a:ext cx="444978" cy="385866"/>
              <a:chOff x="6670599" y="2962146"/>
              <a:chExt cx="444978" cy="385866"/>
            </a:xfrm>
          </p:grpSpPr>
          <p:pic>
            <p:nvPicPr>
              <p:cNvPr id="136" name="Picture 135"/>
              <p:cNvPicPr>
                <a:picLocks noChangeAspect="1"/>
              </p:cNvPicPr>
              <p:nvPr/>
            </p:nvPicPr>
            <p:blipFill rotWithShape="1">
              <a:blip r:embed="rId10">
                <a:alphaModFix amt="67000"/>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t="81168"/>
              <a:stretch/>
            </p:blipFill>
            <p:spPr>
              <a:xfrm>
                <a:off x="6670599" y="3255029"/>
                <a:ext cx="444978" cy="92983"/>
              </a:xfrm>
              <a:prstGeom prst="rect">
                <a:avLst/>
              </a:prstGeom>
              <a:effectLst>
                <a:glow rad="1270">
                  <a:srgbClr val="FF0000">
                    <a:alpha val="30000"/>
                  </a:srgbClr>
                </a:glow>
              </a:effectLst>
            </p:spPr>
          </p:pic>
          <p:pic>
            <p:nvPicPr>
              <p:cNvPr id="137" name="Picture 136"/>
              <p:cNvPicPr>
                <a:picLocks noChangeAspect="1"/>
              </p:cNvPicPr>
              <p:nvPr/>
            </p:nvPicPr>
            <p:blipFill rotWithShape="1">
              <a:blip r:embed="rId10">
                <a:alphaModFix amt="67000"/>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t="1" b="40681"/>
              <a:stretch/>
            </p:blipFill>
            <p:spPr>
              <a:xfrm>
                <a:off x="6670599" y="2962146"/>
                <a:ext cx="444978" cy="292883"/>
              </a:xfrm>
              <a:prstGeom prst="rect">
                <a:avLst/>
              </a:prstGeom>
              <a:effectLst>
                <a:glow rad="1270">
                  <a:srgbClr val="FF0000">
                    <a:alpha val="30000"/>
                  </a:srgbClr>
                </a:glow>
              </a:effectLst>
            </p:spPr>
          </p:pic>
        </p:grpSp>
      </p:grpSp>
      <p:grpSp>
        <p:nvGrpSpPr>
          <p:cNvPr id="138" name="Group 137"/>
          <p:cNvGrpSpPr/>
          <p:nvPr/>
        </p:nvGrpSpPr>
        <p:grpSpPr>
          <a:xfrm>
            <a:off x="6414119" y="3487262"/>
            <a:ext cx="926899" cy="934720"/>
            <a:chOff x="5749614" y="3600452"/>
            <a:chExt cx="1158624" cy="1168400"/>
          </a:xfrm>
        </p:grpSpPr>
        <p:pic>
          <p:nvPicPr>
            <p:cNvPr id="139" name="Picture 2" descr="C:\Users\lhartley\Desktop\blueCircle.png"/>
            <p:cNvPicPr>
              <a:picLocks noChangeAspect="1" noChangeArrowheads="1"/>
            </p:cNvPicPr>
            <p:nvPr/>
          </p:nvPicPr>
          <p:blipFill rotWithShape="1">
            <a:blip r:embed="rId6" cstate="print"/>
            <a:srcRect l="28715" t="6640" r="24992" b="8595"/>
            <a:stretch/>
          </p:blipFill>
          <p:spPr bwMode="auto">
            <a:xfrm>
              <a:off x="5749614" y="3600452"/>
              <a:ext cx="1158624" cy="1168400"/>
            </a:xfrm>
            <a:prstGeom prst="ellipse">
              <a:avLst/>
            </a:prstGeom>
            <a:noFill/>
            <a:ln w="9525">
              <a:solidFill>
                <a:schemeClr val="bg1"/>
              </a:solidFill>
            </a:ln>
            <a:effectLst>
              <a:outerShdw blurRad="63500" sx="102000" sy="102000" algn="ctr" rotWithShape="0">
                <a:prstClr val="black">
                  <a:alpha val="40000"/>
                </a:prstClr>
              </a:outerShdw>
            </a:effectLst>
          </p:spPr>
        </p:pic>
        <p:sp>
          <p:nvSpPr>
            <p:cNvPr id="140" name="TextBox 139"/>
            <p:cNvSpPr txBox="1"/>
            <p:nvPr/>
          </p:nvSpPr>
          <p:spPr>
            <a:xfrm>
              <a:off x="5882509" y="3652880"/>
              <a:ext cx="912109" cy="327013"/>
            </a:xfrm>
            <a:prstGeom prst="rect">
              <a:avLst/>
            </a:prstGeom>
            <a:noFill/>
            <a:effectLst>
              <a:outerShdw blurRad="50800" dist="38100" dir="2700000" algn="tl" rotWithShape="0">
                <a:srgbClr val="000000">
                  <a:alpha val="43000"/>
                </a:srgbClr>
              </a:outerShdw>
            </a:effectLst>
          </p:spPr>
          <p:txBody>
            <a:bodyPr wrap="none" rtlCol="0">
              <a:spAutoFit/>
            </a:bodyPr>
            <a:lstStyle/>
            <a:p>
              <a:r>
                <a:rPr lang="en-US" sz="1100" dirty="0">
                  <a:solidFill>
                    <a:srgbClr val="FFFFFF"/>
                  </a:solidFill>
                  <a:effectLst>
                    <a:outerShdw blurRad="38100" dist="38100" dir="2700000" algn="tl">
                      <a:srgbClr val="000000">
                        <a:alpha val="43137"/>
                      </a:srgbClr>
                    </a:outerShdw>
                  </a:effectLst>
                </a:rPr>
                <a:t>OBJECT</a:t>
              </a:r>
            </a:p>
          </p:txBody>
        </p:sp>
        <p:pic>
          <p:nvPicPr>
            <p:cNvPr id="141" name="Picture 140"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6126025" y="3948451"/>
              <a:ext cx="432158" cy="485254"/>
            </a:xfrm>
            <a:prstGeom prst="rect">
              <a:avLst/>
            </a:prstGeom>
          </p:spPr>
        </p:pic>
        <p:pic>
          <p:nvPicPr>
            <p:cNvPr id="142" name="Picture 141" descr="red fill.png"/>
            <p:cNvPicPr>
              <a:picLocks noChangeAspect="1"/>
            </p:cNvPicPr>
            <p:nvPr/>
          </p:nvPicPr>
          <p:blipFill>
            <a:blip r:embed="rId8">
              <a:alphaModFix amt="67000"/>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121400" y="3939116"/>
              <a:ext cx="444978" cy="493743"/>
            </a:xfrm>
            <a:prstGeom prst="rect">
              <a:avLst/>
            </a:prstGeom>
            <a:effectLst>
              <a:glow rad="1270">
                <a:srgbClr val="FF0000">
                  <a:alpha val="30000"/>
                </a:srgbClr>
              </a:glow>
            </a:effectLst>
          </p:spPr>
        </p:pic>
        <p:pic>
          <p:nvPicPr>
            <p:cNvPr id="143" name="Picture 142"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5928793" y="4164374"/>
              <a:ext cx="432157" cy="485254"/>
            </a:xfrm>
            <a:prstGeom prst="rect">
              <a:avLst/>
            </a:prstGeom>
          </p:spPr>
        </p:pic>
        <p:pic>
          <p:nvPicPr>
            <p:cNvPr id="144" name="Picture 143" descr="documentuum.png"/>
            <p:cNvPicPr>
              <a:picLocks noChangeAspect="1"/>
            </p:cNvPicPr>
            <p:nvPr/>
          </p:nvPicPr>
          <p:blipFill rotWithShape="1">
            <a:blip r:embed="rId7" cstate="print">
              <a:duotone>
                <a:schemeClr val="bg2">
                  <a:shade val="45000"/>
                  <a:satMod val="135000"/>
                </a:schemeClr>
                <a:prstClr val="white"/>
              </a:duotone>
            </a:blip>
            <a:srcRect l="18582" t="21555" r="14393" b="20290"/>
            <a:stretch/>
          </p:blipFill>
          <p:spPr>
            <a:xfrm>
              <a:off x="6340398" y="4122041"/>
              <a:ext cx="432157" cy="485254"/>
            </a:xfrm>
            <a:prstGeom prst="rect">
              <a:avLst/>
            </a:prstGeom>
          </p:spPr>
        </p:pic>
        <p:grpSp>
          <p:nvGrpSpPr>
            <p:cNvPr id="145" name="Group 144"/>
            <p:cNvGrpSpPr/>
            <p:nvPr/>
          </p:nvGrpSpPr>
          <p:grpSpPr>
            <a:xfrm>
              <a:off x="5926888" y="4274906"/>
              <a:ext cx="444978" cy="385866"/>
              <a:chOff x="6670599" y="2962146"/>
              <a:chExt cx="444978" cy="385866"/>
            </a:xfrm>
          </p:grpSpPr>
          <p:pic>
            <p:nvPicPr>
              <p:cNvPr id="149" name="Picture 148"/>
              <p:cNvPicPr>
                <a:picLocks noChangeAspect="1"/>
              </p:cNvPicPr>
              <p:nvPr/>
            </p:nvPicPr>
            <p:blipFill rotWithShape="1">
              <a:blip r:embed="rId10">
                <a:alphaModFix amt="67000"/>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t="81168"/>
              <a:stretch/>
            </p:blipFill>
            <p:spPr>
              <a:xfrm>
                <a:off x="6670599" y="3255029"/>
                <a:ext cx="444978" cy="92983"/>
              </a:xfrm>
              <a:prstGeom prst="rect">
                <a:avLst/>
              </a:prstGeom>
              <a:effectLst>
                <a:glow rad="1270">
                  <a:srgbClr val="FF0000">
                    <a:alpha val="30000"/>
                  </a:srgbClr>
                </a:glow>
              </a:effectLst>
            </p:spPr>
          </p:pic>
          <p:pic>
            <p:nvPicPr>
              <p:cNvPr id="150" name="Picture 149"/>
              <p:cNvPicPr>
                <a:picLocks noChangeAspect="1"/>
              </p:cNvPicPr>
              <p:nvPr/>
            </p:nvPicPr>
            <p:blipFill rotWithShape="1">
              <a:blip r:embed="rId10">
                <a:alphaModFix amt="67000"/>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t="1" b="40681"/>
              <a:stretch/>
            </p:blipFill>
            <p:spPr>
              <a:xfrm>
                <a:off x="6670599" y="2962146"/>
                <a:ext cx="444978" cy="292883"/>
              </a:xfrm>
              <a:prstGeom prst="rect">
                <a:avLst/>
              </a:prstGeom>
              <a:effectLst>
                <a:glow rad="1270">
                  <a:srgbClr val="FF0000">
                    <a:alpha val="30000"/>
                  </a:srgbClr>
                </a:glow>
              </a:effectLst>
            </p:spPr>
          </p:pic>
        </p:grpSp>
        <p:grpSp>
          <p:nvGrpSpPr>
            <p:cNvPr id="146" name="Group 145"/>
            <p:cNvGrpSpPr/>
            <p:nvPr/>
          </p:nvGrpSpPr>
          <p:grpSpPr>
            <a:xfrm>
              <a:off x="6340398" y="4227298"/>
              <a:ext cx="444978" cy="385866"/>
              <a:chOff x="6670599" y="2962146"/>
              <a:chExt cx="444978" cy="385866"/>
            </a:xfrm>
          </p:grpSpPr>
          <p:pic>
            <p:nvPicPr>
              <p:cNvPr id="147" name="Picture 146"/>
              <p:cNvPicPr>
                <a:picLocks noChangeAspect="1"/>
              </p:cNvPicPr>
              <p:nvPr/>
            </p:nvPicPr>
            <p:blipFill rotWithShape="1">
              <a:blip r:embed="rId10">
                <a:alphaModFix amt="67000"/>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t="81168"/>
              <a:stretch/>
            </p:blipFill>
            <p:spPr>
              <a:xfrm>
                <a:off x="6670599" y="3255029"/>
                <a:ext cx="444978" cy="92983"/>
              </a:xfrm>
              <a:prstGeom prst="rect">
                <a:avLst/>
              </a:prstGeom>
              <a:effectLst>
                <a:glow rad="1270">
                  <a:srgbClr val="FF0000">
                    <a:alpha val="30000"/>
                  </a:srgbClr>
                </a:glow>
              </a:effectLst>
            </p:spPr>
          </p:pic>
          <p:pic>
            <p:nvPicPr>
              <p:cNvPr id="148" name="Picture 147"/>
              <p:cNvPicPr>
                <a:picLocks noChangeAspect="1"/>
              </p:cNvPicPr>
              <p:nvPr/>
            </p:nvPicPr>
            <p:blipFill rotWithShape="1">
              <a:blip r:embed="rId10">
                <a:alphaModFix amt="67000"/>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t="1" b="40681"/>
              <a:stretch/>
            </p:blipFill>
            <p:spPr>
              <a:xfrm>
                <a:off x="6670599" y="2962146"/>
                <a:ext cx="444978" cy="292883"/>
              </a:xfrm>
              <a:prstGeom prst="rect">
                <a:avLst/>
              </a:prstGeom>
              <a:effectLst>
                <a:glow rad="1270">
                  <a:srgbClr val="FF0000">
                    <a:alpha val="30000"/>
                  </a:srgbClr>
                </a:glow>
              </a:effectLst>
            </p:spPr>
          </p:pic>
        </p:grpSp>
      </p:grpSp>
      <p:pic>
        <p:nvPicPr>
          <p:cNvPr id="151" name="Picture 2" descr="C:\Users\lhartley\Desktop\blueCircle.png"/>
          <p:cNvPicPr>
            <a:picLocks noChangeAspect="1" noChangeArrowheads="1"/>
          </p:cNvPicPr>
          <p:nvPr/>
        </p:nvPicPr>
        <p:blipFill rotWithShape="1">
          <a:blip r:embed="rId6" cstate="print"/>
          <a:srcRect l="47531" t="42562" r="44344" b="42562"/>
          <a:stretch/>
        </p:blipFill>
        <p:spPr bwMode="auto">
          <a:xfrm>
            <a:off x="3383314" y="2085408"/>
            <a:ext cx="288672" cy="297312"/>
          </a:xfrm>
          <a:prstGeom prst="ellipse">
            <a:avLst/>
          </a:prstGeom>
          <a:noFill/>
        </p:spPr>
      </p:pic>
      <p:pic>
        <p:nvPicPr>
          <p:cNvPr id="152" name="Picture 2" descr="C:\Users\lhartley\Desktop\blueCircle.png"/>
          <p:cNvPicPr>
            <a:picLocks noChangeAspect="1" noChangeArrowheads="1"/>
          </p:cNvPicPr>
          <p:nvPr/>
        </p:nvPicPr>
        <p:blipFill rotWithShape="1">
          <a:blip r:embed="rId6" cstate="print"/>
          <a:srcRect l="48956" t="48221" r="47435" b="45171"/>
          <a:stretch/>
        </p:blipFill>
        <p:spPr bwMode="auto">
          <a:xfrm>
            <a:off x="5045751" y="3330922"/>
            <a:ext cx="128242" cy="132080"/>
          </a:xfrm>
          <a:prstGeom prst="ellipse">
            <a:avLst/>
          </a:prstGeom>
          <a:noFill/>
        </p:spPr>
      </p:pic>
      <p:pic>
        <p:nvPicPr>
          <p:cNvPr id="153" name="Picture 2" descr="C:\Users\lhartley\Desktop\blueCircle.png"/>
          <p:cNvPicPr>
            <a:picLocks noChangeAspect="1" noChangeArrowheads="1"/>
          </p:cNvPicPr>
          <p:nvPr/>
        </p:nvPicPr>
        <p:blipFill rotWithShape="1">
          <a:blip r:embed="rId6" cstate="print"/>
          <a:srcRect l="48956" t="48221" r="47435" b="45171"/>
          <a:stretch/>
        </p:blipFill>
        <p:spPr bwMode="auto">
          <a:xfrm>
            <a:off x="5911267" y="2122808"/>
            <a:ext cx="128242" cy="132080"/>
          </a:xfrm>
          <a:prstGeom prst="ellipse">
            <a:avLst/>
          </a:prstGeom>
          <a:noFill/>
        </p:spPr>
      </p:pic>
      <p:pic>
        <p:nvPicPr>
          <p:cNvPr id="154" name="Picture 2" descr="C:\Users\lhartley\Desktop\blueCircle.png"/>
          <p:cNvPicPr>
            <a:picLocks noChangeAspect="1" noChangeArrowheads="1"/>
          </p:cNvPicPr>
          <p:nvPr/>
        </p:nvPicPr>
        <p:blipFill rotWithShape="1">
          <a:blip r:embed="rId6" cstate="print"/>
          <a:srcRect l="47531" t="42562" r="44344" b="42562"/>
          <a:stretch/>
        </p:blipFill>
        <p:spPr bwMode="auto">
          <a:xfrm>
            <a:off x="3666192" y="3364789"/>
            <a:ext cx="288672" cy="297312"/>
          </a:xfrm>
          <a:prstGeom prst="ellipse">
            <a:avLst/>
          </a:prstGeom>
          <a:noFill/>
        </p:spPr>
      </p:pic>
      <p:pic>
        <p:nvPicPr>
          <p:cNvPr id="155" name="Picture 2" descr="C:\Users\lhartley\Desktop\blueCircle.png"/>
          <p:cNvPicPr>
            <a:picLocks noChangeAspect="1" noChangeArrowheads="1"/>
          </p:cNvPicPr>
          <p:nvPr/>
        </p:nvPicPr>
        <p:blipFill rotWithShape="1">
          <a:blip r:embed="rId6" cstate="print"/>
          <a:srcRect l="44608" t="37210" r="41421" b="37210"/>
          <a:stretch/>
        </p:blipFill>
        <p:spPr bwMode="auto">
          <a:xfrm>
            <a:off x="4972337" y="2671085"/>
            <a:ext cx="435410" cy="448441"/>
          </a:xfrm>
          <a:prstGeom prst="ellipse">
            <a:avLst/>
          </a:prstGeom>
          <a:noFill/>
        </p:spPr>
      </p:pic>
      <p:pic>
        <p:nvPicPr>
          <p:cNvPr id="156" name="Picture 2" descr="C:\Users\lhartley\Desktop\blueCircle.png"/>
          <p:cNvPicPr>
            <a:picLocks noChangeAspect="1" noChangeArrowheads="1"/>
          </p:cNvPicPr>
          <p:nvPr/>
        </p:nvPicPr>
        <p:blipFill rotWithShape="1">
          <a:blip r:embed="rId6" cstate="print"/>
          <a:srcRect l="44608" t="37210" r="41421" b="37210"/>
          <a:stretch/>
        </p:blipFill>
        <p:spPr bwMode="auto">
          <a:xfrm>
            <a:off x="3327956" y="2590602"/>
            <a:ext cx="457557" cy="471251"/>
          </a:xfrm>
          <a:prstGeom prst="ellipse">
            <a:avLst/>
          </a:prstGeom>
          <a:noFill/>
        </p:spPr>
      </p:pic>
      <p:pic>
        <p:nvPicPr>
          <p:cNvPr id="157" name="Picture 2" descr="C:\Users\lhartley\Desktop\blueCircle.png"/>
          <p:cNvPicPr>
            <a:picLocks noChangeAspect="1" noChangeArrowheads="1"/>
          </p:cNvPicPr>
          <p:nvPr/>
        </p:nvPicPr>
        <p:blipFill rotWithShape="1">
          <a:blip r:embed="rId6" cstate="print"/>
          <a:srcRect l="44608" t="37210" r="41421" b="37210"/>
          <a:stretch/>
        </p:blipFill>
        <p:spPr bwMode="auto">
          <a:xfrm>
            <a:off x="4087063" y="1988262"/>
            <a:ext cx="640141" cy="659299"/>
          </a:xfrm>
          <a:prstGeom prst="ellipse">
            <a:avLst/>
          </a:prstGeom>
          <a:noFill/>
        </p:spPr>
      </p:pic>
      <p:pic>
        <p:nvPicPr>
          <p:cNvPr id="158" name="Picture 2" descr="C:\Users\lhartley\Desktop\blueCircle.png"/>
          <p:cNvPicPr>
            <a:picLocks noChangeAspect="1" noChangeArrowheads="1"/>
          </p:cNvPicPr>
          <p:nvPr/>
        </p:nvPicPr>
        <p:blipFill rotWithShape="1">
          <a:blip r:embed="rId6" cstate="print"/>
          <a:srcRect l="44608" t="37210" r="41421" b="37210"/>
          <a:stretch/>
        </p:blipFill>
        <p:spPr bwMode="auto">
          <a:xfrm>
            <a:off x="4324753" y="3431857"/>
            <a:ext cx="542099" cy="558323"/>
          </a:xfrm>
          <a:prstGeom prst="ellipse">
            <a:avLst/>
          </a:prstGeom>
          <a:noFill/>
        </p:spPr>
      </p:pic>
      <p:pic>
        <p:nvPicPr>
          <p:cNvPr id="159" name="Picture 2" descr="C:\Users\lhartley\Desktop\blueCircle.png"/>
          <p:cNvPicPr>
            <a:picLocks noChangeAspect="1" noChangeArrowheads="1"/>
          </p:cNvPicPr>
          <p:nvPr/>
        </p:nvPicPr>
        <p:blipFill rotWithShape="1">
          <a:blip r:embed="rId6" cstate="print"/>
          <a:srcRect l="44608" t="37210" r="41421" b="37210"/>
          <a:stretch/>
        </p:blipFill>
        <p:spPr bwMode="auto">
          <a:xfrm>
            <a:off x="4108500" y="2796379"/>
            <a:ext cx="460349" cy="474126"/>
          </a:xfrm>
          <a:prstGeom prst="ellipse">
            <a:avLst/>
          </a:prstGeom>
          <a:noFill/>
        </p:spPr>
      </p:pic>
      <p:pic>
        <p:nvPicPr>
          <p:cNvPr id="160" name="Picture 2" descr="C:\Users\lhartley\Desktop\blueCircle.png"/>
          <p:cNvPicPr>
            <a:picLocks noChangeAspect="1" noChangeArrowheads="1"/>
          </p:cNvPicPr>
          <p:nvPr/>
        </p:nvPicPr>
        <p:blipFill rotWithShape="1">
          <a:blip r:embed="rId6" cstate="print"/>
          <a:srcRect l="44608" t="37210" r="41421" b="37210"/>
          <a:stretch/>
        </p:blipFill>
        <p:spPr bwMode="auto">
          <a:xfrm>
            <a:off x="5080592" y="1956311"/>
            <a:ext cx="218901" cy="225453"/>
          </a:xfrm>
          <a:prstGeom prst="ellipse">
            <a:avLst/>
          </a:prstGeom>
          <a:noFill/>
        </p:spPr>
      </p:pic>
      <p:pic>
        <p:nvPicPr>
          <p:cNvPr id="161" name="Picture 2" descr="C:\Users\lhartley\Desktop\blueCircle.png"/>
          <p:cNvPicPr>
            <a:picLocks noChangeAspect="1" noChangeArrowheads="1"/>
          </p:cNvPicPr>
          <p:nvPr/>
        </p:nvPicPr>
        <p:blipFill rotWithShape="1">
          <a:blip r:embed="rId6" cstate="print"/>
          <a:srcRect l="44608" t="37210" r="41421" b="37210"/>
          <a:stretch/>
        </p:blipFill>
        <p:spPr bwMode="auto">
          <a:xfrm>
            <a:off x="3977612" y="1897355"/>
            <a:ext cx="218901" cy="225453"/>
          </a:xfrm>
          <a:prstGeom prst="ellipse">
            <a:avLst/>
          </a:prstGeom>
          <a:noFill/>
        </p:spPr>
      </p:pic>
      <p:grpSp>
        <p:nvGrpSpPr>
          <p:cNvPr id="162" name="Group 161"/>
          <p:cNvGrpSpPr/>
          <p:nvPr/>
        </p:nvGrpSpPr>
        <p:grpSpPr>
          <a:xfrm>
            <a:off x="3451619" y="1734660"/>
            <a:ext cx="2250685" cy="2318046"/>
            <a:chOff x="2580560" y="310261"/>
            <a:chExt cx="3962394" cy="4080986"/>
          </a:xfrm>
        </p:grpSpPr>
        <p:pic>
          <p:nvPicPr>
            <p:cNvPr id="163" name="Picture 2" descr="C:\Users\lhartley\Desktop\blueCircle.png"/>
            <p:cNvPicPr>
              <a:picLocks noChangeAspect="1" noChangeArrowheads="1"/>
            </p:cNvPicPr>
            <p:nvPr/>
          </p:nvPicPr>
          <p:blipFill>
            <a:blip r:embed="rId6" cstate="print"/>
            <a:srcRect l="24286" r="21099"/>
            <a:stretch>
              <a:fillRect/>
            </a:stretch>
          </p:blipFill>
          <p:spPr bwMode="auto">
            <a:xfrm>
              <a:off x="3693352" y="1439530"/>
              <a:ext cx="1750994" cy="1803400"/>
            </a:xfrm>
            <a:prstGeom prst="rect">
              <a:avLst/>
            </a:prstGeom>
            <a:noFill/>
          </p:spPr>
        </p:pic>
        <p:grpSp>
          <p:nvGrpSpPr>
            <p:cNvPr id="164" name="largrIcon"/>
            <p:cNvGrpSpPr/>
            <p:nvPr/>
          </p:nvGrpSpPr>
          <p:grpSpPr>
            <a:xfrm>
              <a:off x="2580560" y="310261"/>
              <a:ext cx="3962394" cy="4080986"/>
              <a:chOff x="2220686" y="0"/>
              <a:chExt cx="4994030" cy="5143500"/>
            </a:xfrm>
          </p:grpSpPr>
          <p:pic>
            <p:nvPicPr>
              <p:cNvPr id="165" name="Picture 2" descr="C:\Users\lhartley\Desktop\blueCircle.png"/>
              <p:cNvPicPr>
                <a:picLocks noChangeAspect="1" noChangeArrowheads="1"/>
              </p:cNvPicPr>
              <p:nvPr/>
            </p:nvPicPr>
            <p:blipFill>
              <a:blip r:embed="rId6" cstate="print"/>
              <a:srcRect l="24286" r="21099"/>
              <a:stretch>
                <a:fillRect/>
              </a:stretch>
            </p:blipFill>
            <p:spPr bwMode="auto">
              <a:xfrm>
                <a:off x="2220686" y="0"/>
                <a:ext cx="4994030" cy="5143500"/>
              </a:xfrm>
              <a:prstGeom prst="rect">
                <a:avLst/>
              </a:prstGeom>
              <a:noFill/>
            </p:spPr>
          </p:pic>
          <p:sp>
            <p:nvSpPr>
              <p:cNvPr id="172" name="Oval 171"/>
              <p:cNvSpPr/>
              <p:nvPr/>
            </p:nvSpPr>
            <p:spPr>
              <a:xfrm>
                <a:off x="2632250" y="460163"/>
                <a:ext cx="4179173" cy="4179176"/>
              </a:xfrm>
              <a:prstGeom prst="ellipse">
                <a:avLst/>
              </a:prstGeom>
              <a:gradFill flip="none" rotWithShape="1">
                <a:gsLst>
                  <a:gs pos="0">
                    <a:schemeClr val="tx2">
                      <a:lumMod val="50000"/>
                      <a:alpha val="48000"/>
                    </a:schemeClr>
                  </a:gs>
                  <a:gs pos="100000">
                    <a:schemeClr val="tx2">
                      <a:alpha val="0"/>
                    </a:schemeClr>
                  </a:gs>
                </a:gsLst>
                <a:lin ang="16200000" scaled="1"/>
                <a:tileRect/>
              </a:gradFill>
              <a:ln w="25400">
                <a:solidFill>
                  <a:schemeClr val="bg1">
                    <a:alpha val="70000"/>
                  </a:schemeClr>
                </a:solidFill>
                <a:miter lim="800000"/>
                <a:headEnd/>
                <a:tailEnd/>
              </a:ln>
              <a:effectLst>
                <a:innerShdw blurRad="584200">
                  <a:prstClr val="black">
                    <a:alpha val="45000"/>
                  </a:prstClr>
                </a:innerShdw>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00" dirty="0">
                  <a:solidFill>
                    <a:srgbClr val="000000"/>
                  </a:solidFill>
                </a:endParaRPr>
              </a:p>
            </p:txBody>
          </p:sp>
        </p:grpSp>
      </p:grpSp>
      <p:grpSp>
        <p:nvGrpSpPr>
          <p:cNvPr id="173" name="Group 172"/>
          <p:cNvGrpSpPr/>
          <p:nvPr/>
        </p:nvGrpSpPr>
        <p:grpSpPr>
          <a:xfrm>
            <a:off x="2992004" y="1261289"/>
            <a:ext cx="3169915" cy="3264789"/>
            <a:chOff x="2580560" y="310261"/>
            <a:chExt cx="3962394" cy="4080986"/>
          </a:xfrm>
        </p:grpSpPr>
        <p:pic>
          <p:nvPicPr>
            <p:cNvPr id="174" name="Picture 2" descr="C:\Users\lhartley\Desktop\blueCircle.png" hidden="1"/>
            <p:cNvPicPr>
              <a:picLocks noChangeAspect="1" noChangeArrowheads="1"/>
            </p:cNvPicPr>
            <p:nvPr/>
          </p:nvPicPr>
          <p:blipFill>
            <a:blip r:embed="rId6" cstate="print"/>
            <a:srcRect l="24286" r="21099"/>
            <a:stretch>
              <a:fillRect/>
            </a:stretch>
          </p:blipFill>
          <p:spPr bwMode="auto">
            <a:xfrm>
              <a:off x="3693352" y="1439530"/>
              <a:ext cx="1750994" cy="1803400"/>
            </a:xfrm>
            <a:prstGeom prst="rect">
              <a:avLst/>
            </a:prstGeom>
            <a:noFill/>
          </p:spPr>
        </p:pic>
        <p:grpSp>
          <p:nvGrpSpPr>
            <p:cNvPr id="175" name="largrIcon"/>
            <p:cNvGrpSpPr/>
            <p:nvPr/>
          </p:nvGrpSpPr>
          <p:grpSpPr>
            <a:xfrm>
              <a:off x="2580560" y="310261"/>
              <a:ext cx="3962394" cy="4080986"/>
              <a:chOff x="2220686" y="0"/>
              <a:chExt cx="4994030" cy="5143500"/>
            </a:xfrm>
          </p:grpSpPr>
          <p:pic>
            <p:nvPicPr>
              <p:cNvPr id="176" name="Picture 2" descr="C:\Users\lhartley\Desktop\blueCircle.png"/>
              <p:cNvPicPr>
                <a:picLocks noChangeAspect="1" noChangeArrowheads="1"/>
              </p:cNvPicPr>
              <p:nvPr/>
            </p:nvPicPr>
            <p:blipFill>
              <a:blip r:embed="rId6" cstate="print"/>
              <a:srcRect l="24286" r="21099"/>
              <a:stretch>
                <a:fillRect/>
              </a:stretch>
            </p:blipFill>
            <p:spPr bwMode="auto">
              <a:xfrm>
                <a:off x="2220686" y="0"/>
                <a:ext cx="4994030" cy="5143500"/>
              </a:xfrm>
              <a:prstGeom prst="rect">
                <a:avLst/>
              </a:prstGeom>
              <a:noFill/>
            </p:spPr>
          </p:pic>
          <p:sp>
            <p:nvSpPr>
              <p:cNvPr id="177" name="Oval 176"/>
              <p:cNvSpPr/>
              <p:nvPr/>
            </p:nvSpPr>
            <p:spPr>
              <a:xfrm>
                <a:off x="2632250" y="460163"/>
                <a:ext cx="4179173" cy="4179176"/>
              </a:xfrm>
              <a:prstGeom prst="ellipse">
                <a:avLst/>
              </a:prstGeom>
              <a:gradFill flip="none" rotWithShape="1">
                <a:gsLst>
                  <a:gs pos="0">
                    <a:srgbClr val="15316F">
                      <a:alpha val="47843"/>
                    </a:srgbClr>
                  </a:gs>
                  <a:gs pos="100000">
                    <a:schemeClr val="tx2">
                      <a:alpha val="0"/>
                    </a:schemeClr>
                  </a:gs>
                </a:gsLst>
                <a:lin ang="16200000" scaled="1"/>
                <a:tileRect/>
              </a:gradFill>
              <a:ln w="25400">
                <a:solidFill>
                  <a:schemeClr val="bg1">
                    <a:alpha val="70000"/>
                  </a:schemeClr>
                </a:solidFill>
                <a:miter lim="800000"/>
                <a:headEnd/>
                <a:tailEnd/>
              </a:ln>
              <a:effectLst>
                <a:innerShdw blurRad="584200">
                  <a:prstClr val="black">
                    <a:alpha val="45000"/>
                  </a:prstClr>
                </a:innerShdw>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00" dirty="0">
                  <a:solidFill>
                    <a:srgbClr val="000000"/>
                  </a:solidFill>
                </a:endParaRPr>
              </a:p>
            </p:txBody>
          </p:sp>
        </p:grpSp>
      </p:grpSp>
      <p:sp>
        <p:nvSpPr>
          <p:cNvPr id="178" name="TextBox 129"/>
          <p:cNvSpPr txBox="1"/>
          <p:nvPr/>
        </p:nvSpPr>
        <p:spPr>
          <a:xfrm>
            <a:off x="3506661" y="2515434"/>
            <a:ext cx="2140600" cy="821763"/>
          </a:xfrm>
          <a:prstGeom prst="rect">
            <a:avLst/>
          </a:prstGeom>
          <a:noFill/>
        </p:spPr>
        <p:txBody>
          <a:bodyPr wrap="square" lIns="73152" tIns="36576" rIns="73152" bIns="36576"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2700" dirty="0" smtClean="0">
                <a:solidFill>
                  <a:srgbClr val="FFFFFF"/>
                </a:solidFill>
                <a:effectLst>
                  <a:glow rad="63500">
                    <a:srgbClr val="93C5FF">
                      <a:satMod val="175000"/>
                      <a:alpha val="40000"/>
                    </a:srgbClr>
                  </a:glow>
                </a:effectLst>
                <a:cs typeface="Verdana" pitchFamily="34" charset="0"/>
              </a:rPr>
              <a:t>Data Lake</a:t>
            </a:r>
            <a:br>
              <a:rPr lang="en-US" sz="2700" dirty="0" smtClean="0">
                <a:solidFill>
                  <a:srgbClr val="FFFFFF"/>
                </a:solidFill>
                <a:effectLst>
                  <a:glow rad="63500">
                    <a:srgbClr val="93C5FF">
                      <a:satMod val="175000"/>
                      <a:alpha val="40000"/>
                    </a:srgbClr>
                  </a:glow>
                </a:effectLst>
                <a:cs typeface="Verdana" pitchFamily="34" charset="0"/>
              </a:rPr>
            </a:br>
            <a:r>
              <a:rPr lang="en-US" sz="2700" dirty="0" smtClean="0">
                <a:solidFill>
                  <a:srgbClr val="FFFFFF"/>
                </a:solidFill>
                <a:effectLst>
                  <a:glow rad="63500">
                    <a:srgbClr val="93C5FF">
                      <a:satMod val="175000"/>
                      <a:alpha val="40000"/>
                    </a:srgbClr>
                  </a:glow>
                </a:effectLst>
                <a:cs typeface="Verdana" pitchFamily="34" charset="0"/>
              </a:rPr>
              <a:t>Foundation</a:t>
            </a:r>
            <a:endParaRPr lang="en-US" sz="2700" dirty="0">
              <a:solidFill>
                <a:srgbClr val="FFFFFF"/>
              </a:solidFill>
              <a:effectLst>
                <a:glow rad="63500">
                  <a:srgbClr val="93C5FF">
                    <a:satMod val="175000"/>
                    <a:alpha val="40000"/>
                  </a:srgbClr>
                </a:glow>
              </a:effectLst>
              <a:cs typeface="Verdana" pitchFamily="34" charset="0"/>
            </a:endParaRPr>
          </a:p>
        </p:txBody>
      </p:sp>
      <p:sp>
        <p:nvSpPr>
          <p:cNvPr id="180" name="Round Single Corner Rectangle 179"/>
          <p:cNvSpPr/>
          <p:nvPr/>
        </p:nvSpPr>
        <p:spPr>
          <a:xfrm>
            <a:off x="0" y="902992"/>
            <a:ext cx="3110089" cy="389708"/>
          </a:xfrm>
          <a:prstGeom prst="round1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FFFFFF"/>
              </a:solidFill>
            </a:endParaRPr>
          </a:p>
        </p:txBody>
      </p:sp>
      <p:sp>
        <p:nvSpPr>
          <p:cNvPr id="259" name="Title 1"/>
          <p:cNvSpPr txBox="1">
            <a:spLocks/>
          </p:cNvSpPr>
          <p:nvPr/>
        </p:nvSpPr>
        <p:spPr>
          <a:xfrm>
            <a:off x="0" y="926940"/>
            <a:ext cx="3110089" cy="365760"/>
          </a:xfrm>
          <a:prstGeom prst="rect">
            <a:avLst/>
          </a:prstGeom>
        </p:spPr>
        <p:txBody>
          <a:bodyPr lIns="0" tIns="0" rIns="0" bIns="0" anchor="ctr" anchorCtr="0"/>
          <a:lstStyle>
            <a:lvl1pPr algn="ctr" defTabSz="457200" rtl="0" eaLnBrk="1" latinLnBrk="0" hangingPunct="1">
              <a:lnSpc>
                <a:spcPct val="90000"/>
              </a:lnSpc>
              <a:spcBef>
                <a:spcPct val="0"/>
              </a:spcBef>
              <a:buNone/>
              <a:defRPr sz="3200" kern="1200">
                <a:solidFill>
                  <a:srgbClr val="FFFFFF"/>
                </a:solidFill>
                <a:effectLst>
                  <a:glow rad="63500">
                    <a:schemeClr val="accent1">
                      <a:satMod val="175000"/>
                      <a:alpha val="40000"/>
                    </a:schemeClr>
                  </a:glow>
                </a:effectLst>
                <a:latin typeface="+mj-lt"/>
                <a:ea typeface="+mj-ea"/>
                <a:cs typeface="+mj-cs"/>
              </a:defRPr>
            </a:lvl1pPr>
          </a:lstStyle>
          <a:p>
            <a:r>
              <a:rPr lang="en-US" sz="1100" dirty="0">
                <a:effectLst/>
              </a:rPr>
              <a:t>TRADITIONAL WORKLOADS</a:t>
            </a:r>
          </a:p>
        </p:txBody>
      </p:sp>
      <p:sp>
        <p:nvSpPr>
          <p:cNvPr id="260" name="Rectangle 259"/>
          <p:cNvSpPr/>
          <p:nvPr/>
        </p:nvSpPr>
        <p:spPr>
          <a:xfrm>
            <a:off x="379983" y="3087813"/>
            <a:ext cx="442686" cy="246222"/>
          </a:xfrm>
          <a:prstGeom prst="rect">
            <a:avLst/>
          </a:prstGeom>
          <a:noFill/>
        </p:spPr>
        <p:txBody>
          <a:bodyPr wrap="none" lIns="73152" tIns="36576" rIns="73152" bIns="36576" rtlCol="0">
            <a:spAutoFit/>
          </a:bodyPr>
          <a:lstStyle/>
          <a:p>
            <a:r>
              <a:rPr lang="en-US" sz="1100" dirty="0">
                <a:solidFill>
                  <a:srgbClr val="FFFFFF"/>
                </a:solidFill>
              </a:rPr>
              <a:t>HPC</a:t>
            </a:r>
          </a:p>
        </p:txBody>
      </p:sp>
      <p:sp>
        <p:nvSpPr>
          <p:cNvPr id="261" name="Rectangle 260"/>
          <p:cNvSpPr/>
          <p:nvPr/>
        </p:nvSpPr>
        <p:spPr>
          <a:xfrm>
            <a:off x="-178712" y="4206350"/>
            <a:ext cx="1614955" cy="246222"/>
          </a:xfrm>
          <a:prstGeom prst="rect">
            <a:avLst/>
          </a:prstGeom>
          <a:noFill/>
        </p:spPr>
        <p:txBody>
          <a:bodyPr wrap="square" lIns="73152" tIns="36576" rIns="73152" bIns="36576" rtlCol="0">
            <a:spAutoFit/>
          </a:bodyPr>
          <a:lstStyle/>
          <a:p>
            <a:pPr algn="ctr"/>
            <a:r>
              <a:rPr lang="en-US" sz="1100" dirty="0">
                <a:solidFill>
                  <a:srgbClr val="FFFFFF"/>
                </a:solidFill>
              </a:rPr>
              <a:t>Backup/Archive</a:t>
            </a:r>
          </a:p>
        </p:txBody>
      </p:sp>
      <p:sp>
        <p:nvSpPr>
          <p:cNvPr id="262" name="Rectangle 261"/>
          <p:cNvSpPr/>
          <p:nvPr/>
        </p:nvSpPr>
        <p:spPr>
          <a:xfrm>
            <a:off x="7938382" y="1946306"/>
            <a:ext cx="792781" cy="246222"/>
          </a:xfrm>
          <a:prstGeom prst="rect">
            <a:avLst/>
          </a:prstGeom>
          <a:noFill/>
        </p:spPr>
        <p:txBody>
          <a:bodyPr wrap="none" lIns="73152" tIns="36576" rIns="73152" bIns="36576" rtlCol="0">
            <a:spAutoFit/>
          </a:bodyPr>
          <a:lstStyle/>
          <a:p>
            <a:pPr algn="ctr"/>
            <a:r>
              <a:rPr lang="en-US" sz="1100" dirty="0">
                <a:solidFill>
                  <a:srgbClr val="FFFFFF"/>
                </a:solidFill>
              </a:rPr>
              <a:t>Analytics</a:t>
            </a:r>
          </a:p>
        </p:txBody>
      </p:sp>
      <p:grpSp>
        <p:nvGrpSpPr>
          <p:cNvPr id="263" name="Group 262"/>
          <p:cNvGrpSpPr/>
          <p:nvPr/>
        </p:nvGrpSpPr>
        <p:grpSpPr>
          <a:xfrm>
            <a:off x="225464" y="2549153"/>
            <a:ext cx="751724" cy="544865"/>
            <a:chOff x="612562" y="2895594"/>
            <a:chExt cx="1043842" cy="756599"/>
          </a:xfrm>
        </p:grpSpPr>
        <p:pic>
          <p:nvPicPr>
            <p:cNvPr id="264" name="Picture 2" descr="10"/>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557" t="1" r="85153" b="78206"/>
            <a:stretch/>
          </p:blipFill>
          <p:spPr bwMode="auto">
            <a:xfrm>
              <a:off x="789667" y="2895594"/>
              <a:ext cx="341960" cy="593576"/>
            </a:xfrm>
            <a:prstGeom prst="roundRect">
              <a:avLst>
                <a:gd name="adj" fmla="val 9190"/>
              </a:avLst>
            </a:prstGeom>
            <a:noFill/>
            <a:extLst>
              <a:ext uri="{909E8E84-426E-40DD-AFC4-6F175D3DCCD1}">
                <a14:hiddenFill xmlns:a14="http://schemas.microsoft.com/office/drawing/2010/main">
                  <a:solidFill>
                    <a:srgbClr val="FFFFFF"/>
                  </a:solidFill>
                </a14:hiddenFill>
              </a:ext>
            </a:extLst>
          </p:spPr>
        </p:pic>
        <p:pic>
          <p:nvPicPr>
            <p:cNvPr id="265" name="Picture 2" descr="10"/>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557" t="1" r="85153" b="78206"/>
            <a:stretch/>
          </p:blipFill>
          <p:spPr bwMode="auto">
            <a:xfrm>
              <a:off x="1143000" y="2895594"/>
              <a:ext cx="341960" cy="593576"/>
            </a:xfrm>
            <a:prstGeom prst="roundRect">
              <a:avLst>
                <a:gd name="adj" fmla="val 9190"/>
              </a:avLst>
            </a:prstGeom>
            <a:noFill/>
            <a:extLst>
              <a:ext uri="{909E8E84-426E-40DD-AFC4-6F175D3DCCD1}">
                <a14:hiddenFill xmlns:a14="http://schemas.microsoft.com/office/drawing/2010/main">
                  <a:solidFill>
                    <a:srgbClr val="FFFFFF"/>
                  </a:solidFill>
                </a14:hiddenFill>
              </a:ext>
            </a:extLst>
          </p:spPr>
        </p:pic>
        <p:pic>
          <p:nvPicPr>
            <p:cNvPr id="266" name="Picture 2" descr="10"/>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557" t="1" r="85153" b="78206"/>
            <a:stretch/>
          </p:blipFill>
          <p:spPr bwMode="auto">
            <a:xfrm>
              <a:off x="612562" y="3058617"/>
              <a:ext cx="341960" cy="593576"/>
            </a:xfrm>
            <a:prstGeom prst="roundRect">
              <a:avLst>
                <a:gd name="adj" fmla="val 9190"/>
              </a:avLst>
            </a:prstGeom>
            <a:noFill/>
            <a:extLst>
              <a:ext uri="{909E8E84-426E-40DD-AFC4-6F175D3DCCD1}">
                <a14:hiddenFill xmlns:a14="http://schemas.microsoft.com/office/drawing/2010/main">
                  <a:solidFill>
                    <a:srgbClr val="FFFFFF"/>
                  </a:solidFill>
                </a14:hiddenFill>
              </a:ext>
            </a:extLst>
          </p:spPr>
        </p:pic>
        <p:pic>
          <p:nvPicPr>
            <p:cNvPr id="267" name="Picture 2" descr="10"/>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557" t="1" r="85153" b="78206"/>
            <a:stretch/>
          </p:blipFill>
          <p:spPr bwMode="auto">
            <a:xfrm>
              <a:off x="961111" y="3058617"/>
              <a:ext cx="341960" cy="593576"/>
            </a:xfrm>
            <a:prstGeom prst="roundRect">
              <a:avLst>
                <a:gd name="adj" fmla="val 9190"/>
              </a:avLst>
            </a:prstGeom>
            <a:noFill/>
            <a:extLst>
              <a:ext uri="{909E8E84-426E-40DD-AFC4-6F175D3DCCD1}">
                <a14:hiddenFill xmlns:a14="http://schemas.microsoft.com/office/drawing/2010/main">
                  <a:solidFill>
                    <a:srgbClr val="FFFFFF"/>
                  </a:solidFill>
                </a14:hiddenFill>
              </a:ext>
            </a:extLst>
          </p:spPr>
        </p:pic>
        <p:pic>
          <p:nvPicPr>
            <p:cNvPr id="268" name="Picture 2" descr="10"/>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557" t="1" r="85153" b="78206"/>
            <a:stretch/>
          </p:blipFill>
          <p:spPr bwMode="auto">
            <a:xfrm>
              <a:off x="1314444" y="3058617"/>
              <a:ext cx="341960" cy="593576"/>
            </a:xfrm>
            <a:prstGeom prst="roundRect">
              <a:avLst>
                <a:gd name="adj" fmla="val 9190"/>
              </a:avLst>
            </a:prstGeom>
            <a:noFill/>
            <a:extLst>
              <a:ext uri="{909E8E84-426E-40DD-AFC4-6F175D3DCCD1}">
                <a14:hiddenFill xmlns:a14="http://schemas.microsoft.com/office/drawing/2010/main">
                  <a:solidFill>
                    <a:srgbClr val="FFFFFF"/>
                  </a:solidFill>
                </a14:hiddenFill>
              </a:ext>
            </a:extLst>
          </p:spPr>
        </p:pic>
      </p:grpSp>
      <p:pic>
        <p:nvPicPr>
          <p:cNvPr id="269" name="Picture 268"/>
          <p:cNvPicPr>
            <a:picLocks noChangeAspect="1"/>
          </p:cNvPicPr>
          <p:nvPr/>
        </p:nvPicPr>
        <p:blipFill>
          <a:blip r:embed="rId13" cstate="print">
            <a:duotone>
              <a:prstClr val="black"/>
              <a:schemeClr val="accent4">
                <a:tint val="45000"/>
                <a:satMod val="400000"/>
              </a:schemeClr>
            </a:duotone>
            <a:extLst>
              <a:ext uri="{BEBA8EAE-BF5A-486C-A8C5-ECC9F3942E4B}">
                <a14:imgProps xmlns:a14="http://schemas.microsoft.com/office/drawing/2010/main">
                  <a14:imgLayer r:embed="rId14">
                    <a14:imgEffect>
                      <a14:brightnessContrast bright="-6000" contrast="33000"/>
                    </a14:imgEffect>
                  </a14:imgLayer>
                </a14:imgProps>
              </a:ext>
              <a:ext uri="{28A0092B-C50C-407E-A947-70E740481C1C}">
                <a14:useLocalDpi xmlns:a14="http://schemas.microsoft.com/office/drawing/2010/main" val="0"/>
              </a:ext>
            </a:extLst>
          </a:blip>
          <a:stretch>
            <a:fillRect/>
          </a:stretch>
        </p:blipFill>
        <p:spPr>
          <a:xfrm>
            <a:off x="347343" y="3596858"/>
            <a:ext cx="507963" cy="668439"/>
          </a:xfrm>
          <a:prstGeom prst="rect">
            <a:avLst/>
          </a:prstGeom>
        </p:spPr>
      </p:pic>
      <p:pic>
        <p:nvPicPr>
          <p:cNvPr id="270" name="Picture 269" descr="C:\Users\Brumas\Desktop\elle.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tretch/>
        </p:blipFill>
        <p:spPr bwMode="auto">
          <a:xfrm>
            <a:off x="7992130" y="1435793"/>
            <a:ext cx="685285" cy="51500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1" name="cloud"/>
          <p:cNvPicPr>
            <a:picLocks noChangeAspect="1"/>
          </p:cNvPicPr>
          <p:nvPr/>
        </p:nvPicPr>
        <p:blipFill>
          <a:blip r:embed="rId16" cstate="print">
            <a:duotone>
              <a:schemeClr val="accent1">
                <a:shade val="45000"/>
                <a:satMod val="135000"/>
              </a:schemeClr>
              <a:prstClr val="white"/>
            </a:duotone>
            <a:extLst>
              <a:ext uri="{BEBA8EAE-BF5A-486C-A8C5-ECC9F3942E4B}">
                <a14:imgProps xmlns:a14="http://schemas.microsoft.com/office/drawing/2010/main">
                  <a14:imgLayer r:embed="rId17">
                    <a14:imgEffect>
                      <a14:brightnessContrast bright="-20000" contrast="20000"/>
                    </a14:imgEffect>
                  </a14:imgLayer>
                </a14:imgProps>
              </a:ext>
            </a:extLst>
          </a:blip>
          <a:stretch>
            <a:fillRect/>
          </a:stretch>
        </p:blipFill>
        <p:spPr>
          <a:xfrm>
            <a:off x="7664046" y="3423779"/>
            <a:ext cx="1341455" cy="1014595"/>
          </a:xfrm>
          <a:prstGeom prst="rect">
            <a:avLst/>
          </a:prstGeom>
        </p:spPr>
      </p:pic>
      <p:pic>
        <p:nvPicPr>
          <p:cNvPr id="272" name="Picture 2" descr="C:\Users\lhartley\Desktop\sync.png"/>
          <p:cNvPicPr>
            <a:picLocks noChangeAspect="1" noChangeArrowheads="1"/>
          </p:cNvPicPr>
          <p:nvPr/>
        </p:nvPicPr>
        <p:blipFill>
          <a:blip r:embed="rId18" cstate="print">
            <a:clrChange>
              <a:clrFrom>
                <a:srgbClr val="FFFFFF"/>
              </a:clrFrom>
              <a:clrTo>
                <a:srgbClr val="FFFFFF">
                  <a:alpha val="0"/>
                </a:srgbClr>
              </a:clrTo>
            </a:clrChange>
          </a:blip>
          <a:srcRect b="5882"/>
          <a:stretch>
            <a:fillRect/>
          </a:stretch>
        </p:blipFill>
        <p:spPr bwMode="auto">
          <a:xfrm>
            <a:off x="7895696" y="2413282"/>
            <a:ext cx="878156" cy="584158"/>
          </a:xfrm>
          <a:prstGeom prst="rect">
            <a:avLst/>
          </a:prstGeom>
          <a:noFill/>
          <a:effectLst>
            <a:outerShdw blurRad="76200" dir="13200000" sy="23000" kx="1200000" algn="br" rotWithShape="0">
              <a:prstClr val="black">
                <a:alpha val="20000"/>
              </a:prstClr>
            </a:outerShdw>
          </a:effectLst>
        </p:spPr>
      </p:pic>
      <p:sp>
        <p:nvSpPr>
          <p:cNvPr id="273" name="Rectangle 272"/>
          <p:cNvSpPr/>
          <p:nvPr/>
        </p:nvSpPr>
        <p:spPr>
          <a:xfrm>
            <a:off x="8029433" y="3073608"/>
            <a:ext cx="610681" cy="246222"/>
          </a:xfrm>
          <a:prstGeom prst="rect">
            <a:avLst/>
          </a:prstGeom>
          <a:noFill/>
        </p:spPr>
        <p:txBody>
          <a:bodyPr wrap="none" lIns="73152" tIns="36576" rIns="73152" bIns="36576" rtlCol="0">
            <a:spAutoFit/>
          </a:bodyPr>
          <a:lstStyle/>
          <a:p>
            <a:pPr algn="ctr"/>
            <a:r>
              <a:rPr lang="en-US" sz="1100" dirty="0">
                <a:solidFill>
                  <a:srgbClr val="FFFFFF"/>
                </a:solidFill>
              </a:rPr>
              <a:t>Mobile</a:t>
            </a:r>
          </a:p>
        </p:txBody>
      </p:sp>
      <p:sp>
        <p:nvSpPr>
          <p:cNvPr id="274" name="TextBox 273"/>
          <p:cNvSpPr txBox="1"/>
          <p:nvPr/>
        </p:nvSpPr>
        <p:spPr>
          <a:xfrm>
            <a:off x="-81783" y="1946306"/>
            <a:ext cx="1366218" cy="246222"/>
          </a:xfrm>
          <a:prstGeom prst="rect">
            <a:avLst/>
          </a:prstGeom>
          <a:noFill/>
        </p:spPr>
        <p:txBody>
          <a:bodyPr wrap="square" lIns="73152" tIns="36576" rIns="73152" bIns="36576" rtlCol="0">
            <a:spAutoFit/>
          </a:bodyPr>
          <a:lstStyle>
            <a:defPPr>
              <a:defRPr lang="en-US"/>
            </a:defPPr>
            <a:lvl1pPr>
              <a:defRPr sz="2000">
                <a:solidFill>
                  <a:schemeClr val="bg1"/>
                </a:solidFill>
              </a:defRPr>
            </a:lvl1pPr>
          </a:lstStyle>
          <a:p>
            <a:pPr algn="ctr"/>
            <a:r>
              <a:rPr lang="en-US" sz="1100" dirty="0">
                <a:solidFill>
                  <a:srgbClr val="FFFFFF"/>
                </a:solidFill>
              </a:rPr>
              <a:t>File Shares</a:t>
            </a:r>
          </a:p>
        </p:txBody>
      </p:sp>
      <p:pic>
        <p:nvPicPr>
          <p:cNvPr id="275" name="Picture 27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96999" y="3716425"/>
            <a:ext cx="225167" cy="263402"/>
          </a:xfrm>
          <a:prstGeom prst="rect">
            <a:avLst/>
          </a:prstGeom>
        </p:spPr>
      </p:pic>
      <p:pic>
        <p:nvPicPr>
          <p:cNvPr id="276" name="Picture 275"/>
          <p:cNvPicPr>
            <a:picLocks noChangeAspect="1"/>
          </p:cNvPicPr>
          <p:nvPr/>
        </p:nvPicPr>
        <p:blipFill rotWithShape="1">
          <a:blip r:embed="rId20" cstate="print">
            <a:extLst>
              <a:ext uri="{28A0092B-C50C-407E-A947-70E740481C1C}">
                <a14:useLocalDpi xmlns:a14="http://schemas.microsoft.com/office/drawing/2010/main" val="0"/>
              </a:ext>
            </a:extLst>
          </a:blip>
          <a:srcRect b="23301"/>
          <a:stretch/>
        </p:blipFill>
        <p:spPr>
          <a:xfrm>
            <a:off x="8246909" y="3672570"/>
            <a:ext cx="457782" cy="351112"/>
          </a:xfrm>
          <a:prstGeom prst="rect">
            <a:avLst/>
          </a:prstGeom>
        </p:spPr>
      </p:pic>
      <p:sp>
        <p:nvSpPr>
          <p:cNvPr id="277" name="TextBox 276"/>
          <p:cNvSpPr txBox="1"/>
          <p:nvPr/>
        </p:nvSpPr>
        <p:spPr>
          <a:xfrm>
            <a:off x="7795791" y="4206350"/>
            <a:ext cx="1077963" cy="246222"/>
          </a:xfrm>
          <a:prstGeom prst="rect">
            <a:avLst/>
          </a:prstGeom>
          <a:noFill/>
        </p:spPr>
        <p:txBody>
          <a:bodyPr wrap="square" lIns="73152" tIns="36576" rIns="73152" bIns="36576" rtlCol="0">
            <a:spAutoFit/>
          </a:bodyPr>
          <a:lstStyle>
            <a:defPPr>
              <a:defRPr lang="en-US"/>
            </a:defPPr>
            <a:lvl1pPr>
              <a:defRPr sz="2000">
                <a:solidFill>
                  <a:schemeClr val="bg1"/>
                </a:solidFill>
              </a:defRPr>
            </a:lvl1pPr>
          </a:lstStyle>
          <a:p>
            <a:pPr algn="ctr"/>
            <a:r>
              <a:rPr lang="en-US" sz="1100" dirty="0">
                <a:solidFill>
                  <a:srgbClr val="FFFFFF"/>
                </a:solidFill>
              </a:rPr>
              <a:t>Cloud Apps</a:t>
            </a:r>
          </a:p>
        </p:txBody>
      </p:sp>
      <p:pic>
        <p:nvPicPr>
          <p:cNvPr id="278" name="Picture 27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13636" y="1471094"/>
            <a:ext cx="459502" cy="360013"/>
          </a:xfrm>
          <a:prstGeom prst="rect">
            <a:avLst/>
          </a:prstGeom>
        </p:spPr>
      </p:pic>
      <p:pic>
        <p:nvPicPr>
          <p:cNvPr id="279" name="Picture 27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72350" y="1532307"/>
            <a:ext cx="459502" cy="360013"/>
          </a:xfrm>
          <a:prstGeom prst="rect">
            <a:avLst/>
          </a:prstGeom>
        </p:spPr>
      </p:pic>
      <p:pic>
        <p:nvPicPr>
          <p:cNvPr id="280" name="Picture 27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31063" y="1593519"/>
            <a:ext cx="459502" cy="360013"/>
          </a:xfrm>
          <a:prstGeom prst="rect">
            <a:avLst/>
          </a:prstGeom>
        </p:spPr>
      </p:pic>
      <p:pic>
        <p:nvPicPr>
          <p:cNvPr id="281" name="Picture 2" descr="W:\Inprogress\EMC MASTER\SYNCPLICITY MASTER\00000-Syncplicity BRAND\Syncplicity Logo\SYNC_LOGO_R final-white(r).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250508" y="2925707"/>
            <a:ext cx="782795" cy="227263"/>
          </a:xfrm>
          <a:prstGeom prst="rect">
            <a:avLst/>
          </a:prstGeom>
          <a:noFill/>
          <a:extLst>
            <a:ext uri="{909E8E84-426E-40DD-AFC4-6F175D3DCCD1}">
              <a14:hiddenFill xmlns:a14="http://schemas.microsoft.com/office/drawing/2010/main">
                <a:solidFill>
                  <a:srgbClr val="FFFFFF"/>
                </a:solidFill>
              </a14:hiddenFill>
            </a:ext>
          </a:extLst>
        </p:spPr>
      </p:pic>
      <p:sp>
        <p:nvSpPr>
          <p:cNvPr id="282" name="Round Single Corner Rectangle 281"/>
          <p:cNvSpPr/>
          <p:nvPr/>
        </p:nvSpPr>
        <p:spPr>
          <a:xfrm flipH="1">
            <a:off x="6027695" y="902993"/>
            <a:ext cx="3108960" cy="413655"/>
          </a:xfrm>
          <a:prstGeom prst="round1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FFFFFF"/>
              </a:solidFill>
            </a:endParaRPr>
          </a:p>
        </p:txBody>
      </p:sp>
      <p:sp>
        <p:nvSpPr>
          <p:cNvPr id="283" name="Title 1"/>
          <p:cNvSpPr txBox="1">
            <a:spLocks/>
          </p:cNvSpPr>
          <p:nvPr/>
        </p:nvSpPr>
        <p:spPr>
          <a:xfrm>
            <a:off x="6027695" y="926940"/>
            <a:ext cx="3108960" cy="365760"/>
          </a:xfrm>
          <a:prstGeom prst="rect">
            <a:avLst/>
          </a:prstGeom>
        </p:spPr>
        <p:txBody>
          <a:bodyPr lIns="0" tIns="0" rIns="0" bIns="0" anchor="ctr" anchorCtr="0"/>
          <a:lstStyle>
            <a:lvl1pPr algn="ctr" defTabSz="457200" rtl="0" eaLnBrk="1" latinLnBrk="0" hangingPunct="1">
              <a:lnSpc>
                <a:spcPct val="90000"/>
              </a:lnSpc>
              <a:spcBef>
                <a:spcPct val="0"/>
              </a:spcBef>
              <a:buNone/>
              <a:defRPr sz="3200" kern="1200">
                <a:solidFill>
                  <a:srgbClr val="FFFFFF"/>
                </a:solidFill>
                <a:effectLst>
                  <a:glow rad="63500">
                    <a:schemeClr val="accent1">
                      <a:satMod val="175000"/>
                      <a:alpha val="40000"/>
                    </a:schemeClr>
                  </a:glow>
                </a:effectLst>
                <a:latin typeface="+mj-lt"/>
                <a:ea typeface="+mj-ea"/>
                <a:cs typeface="+mj-cs"/>
              </a:defRPr>
            </a:lvl1pPr>
          </a:lstStyle>
          <a:p>
            <a:r>
              <a:rPr lang="en-US" sz="1100" dirty="0">
                <a:effectLst/>
              </a:rPr>
              <a:t>NEXT-GEN WORKLOADS</a:t>
            </a:r>
          </a:p>
        </p:txBody>
      </p:sp>
    </p:spTree>
    <p:extLst>
      <p:ext uri="{BB962C8B-B14F-4D97-AF65-F5344CB8AC3E}">
        <p14:creationId xmlns:p14="http://schemas.microsoft.com/office/powerpoint/2010/main" val="95439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151"/>
                                        </p:tgtEl>
                                        <p:attrNameLst>
                                          <p:attrName>style.visibility</p:attrName>
                                        </p:attrNameLst>
                                      </p:cBhvr>
                                      <p:to>
                                        <p:strVal val="visible"/>
                                      </p:to>
                                    </p:set>
                                  </p:childTnLst>
                                </p:cTn>
                              </p:par>
                              <p:par>
                                <p:cTn id="7" presetID="6" presetClass="emph" presetSubtype="0" fill="hold" nodeType="withEffect">
                                  <p:stCondLst>
                                    <p:cond delay="250"/>
                                  </p:stCondLst>
                                  <p:childTnLst>
                                    <p:animScale>
                                      <p:cBhvr>
                                        <p:cTn id="8" dur="1000" fill="hold"/>
                                        <p:tgtEl>
                                          <p:spTgt spid="151"/>
                                        </p:tgtEl>
                                      </p:cBhvr>
                                      <p:by x="200000" y="200000"/>
                                    </p:animScale>
                                  </p:childTnLst>
                                </p:cTn>
                              </p:par>
                              <p:par>
                                <p:cTn id="9" presetID="10" presetClass="exit" presetSubtype="0" fill="hold" nodeType="withEffect">
                                  <p:stCondLst>
                                    <p:cond delay="250"/>
                                  </p:stCondLst>
                                  <p:childTnLst>
                                    <p:animEffect transition="out" filter="fade">
                                      <p:cBhvr>
                                        <p:cTn id="10" dur="1000"/>
                                        <p:tgtEl>
                                          <p:spTgt spid="151"/>
                                        </p:tgtEl>
                                      </p:cBhvr>
                                    </p:animEffect>
                                    <p:set>
                                      <p:cBhvr>
                                        <p:cTn id="11" dur="1" fill="hold">
                                          <p:stCondLst>
                                            <p:cond delay="999"/>
                                          </p:stCondLst>
                                        </p:cTn>
                                        <p:tgtEl>
                                          <p:spTgt spid="151"/>
                                        </p:tgtEl>
                                        <p:attrNameLst>
                                          <p:attrName>style.visibility</p:attrName>
                                        </p:attrNameLst>
                                      </p:cBhvr>
                                      <p:to>
                                        <p:strVal val="hidden"/>
                                      </p:to>
                                    </p:set>
                                  </p:childTnLst>
                                </p:cTn>
                              </p:par>
                              <p:par>
                                <p:cTn id="12" presetID="1" presetClass="entr" presetSubtype="0" fill="hold" nodeType="withEffect">
                                  <p:stCondLst>
                                    <p:cond delay="250"/>
                                  </p:stCondLst>
                                  <p:childTnLst>
                                    <p:set>
                                      <p:cBhvr>
                                        <p:cTn id="13" dur="1" fill="hold">
                                          <p:stCondLst>
                                            <p:cond delay="0"/>
                                          </p:stCondLst>
                                        </p:cTn>
                                        <p:tgtEl>
                                          <p:spTgt spid="152"/>
                                        </p:tgtEl>
                                        <p:attrNameLst>
                                          <p:attrName>style.visibility</p:attrName>
                                        </p:attrNameLst>
                                      </p:cBhvr>
                                      <p:to>
                                        <p:strVal val="visible"/>
                                      </p:to>
                                    </p:set>
                                  </p:childTnLst>
                                </p:cTn>
                              </p:par>
                              <p:par>
                                <p:cTn id="14" presetID="6" presetClass="emph" presetSubtype="0" fill="hold" nodeType="withEffect">
                                  <p:stCondLst>
                                    <p:cond delay="250"/>
                                  </p:stCondLst>
                                  <p:childTnLst>
                                    <p:animScale>
                                      <p:cBhvr>
                                        <p:cTn id="15" dur="1000" fill="hold"/>
                                        <p:tgtEl>
                                          <p:spTgt spid="152"/>
                                        </p:tgtEl>
                                      </p:cBhvr>
                                      <p:by x="200000" y="200000"/>
                                    </p:animScale>
                                  </p:childTnLst>
                                </p:cTn>
                              </p:par>
                              <p:par>
                                <p:cTn id="16" presetID="10" presetClass="exit" presetSubtype="0" fill="hold" nodeType="withEffect">
                                  <p:stCondLst>
                                    <p:cond delay="250"/>
                                  </p:stCondLst>
                                  <p:childTnLst>
                                    <p:animEffect transition="out" filter="fade">
                                      <p:cBhvr>
                                        <p:cTn id="17" dur="1000"/>
                                        <p:tgtEl>
                                          <p:spTgt spid="152"/>
                                        </p:tgtEl>
                                      </p:cBhvr>
                                    </p:animEffect>
                                    <p:set>
                                      <p:cBhvr>
                                        <p:cTn id="18" dur="1" fill="hold">
                                          <p:stCondLst>
                                            <p:cond delay="999"/>
                                          </p:stCondLst>
                                        </p:cTn>
                                        <p:tgtEl>
                                          <p:spTgt spid="152"/>
                                        </p:tgtEl>
                                        <p:attrNameLst>
                                          <p:attrName>style.visibility</p:attrName>
                                        </p:attrNameLst>
                                      </p:cBhvr>
                                      <p:to>
                                        <p:strVal val="hidden"/>
                                      </p:to>
                                    </p:set>
                                  </p:childTnLst>
                                </p:cTn>
                              </p:par>
                              <p:par>
                                <p:cTn id="19" presetID="1" presetClass="entr" presetSubtype="0" fill="hold" nodeType="withEffect">
                                  <p:stCondLst>
                                    <p:cond delay="500"/>
                                  </p:stCondLst>
                                  <p:childTnLst>
                                    <p:set>
                                      <p:cBhvr>
                                        <p:cTn id="20" dur="1" fill="hold">
                                          <p:stCondLst>
                                            <p:cond delay="0"/>
                                          </p:stCondLst>
                                        </p:cTn>
                                        <p:tgtEl>
                                          <p:spTgt spid="153"/>
                                        </p:tgtEl>
                                        <p:attrNameLst>
                                          <p:attrName>style.visibility</p:attrName>
                                        </p:attrNameLst>
                                      </p:cBhvr>
                                      <p:to>
                                        <p:strVal val="visible"/>
                                      </p:to>
                                    </p:set>
                                  </p:childTnLst>
                                </p:cTn>
                              </p:par>
                              <p:par>
                                <p:cTn id="21" presetID="6" presetClass="emph" presetSubtype="0" fill="hold" nodeType="withEffect">
                                  <p:stCondLst>
                                    <p:cond delay="500"/>
                                  </p:stCondLst>
                                  <p:childTnLst>
                                    <p:animScale>
                                      <p:cBhvr>
                                        <p:cTn id="22" dur="1000" fill="hold"/>
                                        <p:tgtEl>
                                          <p:spTgt spid="153"/>
                                        </p:tgtEl>
                                      </p:cBhvr>
                                      <p:by x="200000" y="200000"/>
                                    </p:animScale>
                                  </p:childTnLst>
                                </p:cTn>
                              </p:par>
                              <p:par>
                                <p:cTn id="23" presetID="10" presetClass="exit" presetSubtype="0" fill="hold" nodeType="withEffect">
                                  <p:stCondLst>
                                    <p:cond delay="500"/>
                                  </p:stCondLst>
                                  <p:childTnLst>
                                    <p:animEffect transition="out" filter="fade">
                                      <p:cBhvr>
                                        <p:cTn id="24" dur="1000"/>
                                        <p:tgtEl>
                                          <p:spTgt spid="153"/>
                                        </p:tgtEl>
                                      </p:cBhvr>
                                    </p:animEffect>
                                    <p:set>
                                      <p:cBhvr>
                                        <p:cTn id="25" dur="1" fill="hold">
                                          <p:stCondLst>
                                            <p:cond delay="999"/>
                                          </p:stCondLst>
                                        </p:cTn>
                                        <p:tgtEl>
                                          <p:spTgt spid="153"/>
                                        </p:tgtEl>
                                        <p:attrNameLst>
                                          <p:attrName>style.visibility</p:attrName>
                                        </p:attrNameLst>
                                      </p:cBhvr>
                                      <p:to>
                                        <p:strVal val="hidden"/>
                                      </p:to>
                                    </p:set>
                                  </p:childTnLst>
                                </p:cTn>
                              </p:par>
                              <p:par>
                                <p:cTn id="26" presetID="1" presetClass="entr" presetSubtype="0" fill="hold" nodeType="withEffect">
                                  <p:stCondLst>
                                    <p:cond delay="500"/>
                                  </p:stCondLst>
                                  <p:childTnLst>
                                    <p:set>
                                      <p:cBhvr>
                                        <p:cTn id="27" dur="1" fill="hold">
                                          <p:stCondLst>
                                            <p:cond delay="0"/>
                                          </p:stCondLst>
                                        </p:cTn>
                                        <p:tgtEl>
                                          <p:spTgt spid="154"/>
                                        </p:tgtEl>
                                        <p:attrNameLst>
                                          <p:attrName>style.visibility</p:attrName>
                                        </p:attrNameLst>
                                      </p:cBhvr>
                                      <p:to>
                                        <p:strVal val="visible"/>
                                      </p:to>
                                    </p:set>
                                  </p:childTnLst>
                                </p:cTn>
                              </p:par>
                              <p:par>
                                <p:cTn id="28" presetID="6" presetClass="emph" presetSubtype="0" fill="hold" nodeType="withEffect">
                                  <p:stCondLst>
                                    <p:cond delay="500"/>
                                  </p:stCondLst>
                                  <p:childTnLst>
                                    <p:animScale>
                                      <p:cBhvr>
                                        <p:cTn id="29" dur="1000" fill="hold"/>
                                        <p:tgtEl>
                                          <p:spTgt spid="154"/>
                                        </p:tgtEl>
                                      </p:cBhvr>
                                      <p:by x="200000" y="200000"/>
                                    </p:animScale>
                                  </p:childTnLst>
                                </p:cTn>
                              </p:par>
                              <p:par>
                                <p:cTn id="30" presetID="10" presetClass="exit" presetSubtype="0" fill="hold" nodeType="withEffect">
                                  <p:stCondLst>
                                    <p:cond delay="500"/>
                                  </p:stCondLst>
                                  <p:childTnLst>
                                    <p:animEffect transition="out" filter="fade">
                                      <p:cBhvr>
                                        <p:cTn id="31" dur="1000"/>
                                        <p:tgtEl>
                                          <p:spTgt spid="154"/>
                                        </p:tgtEl>
                                      </p:cBhvr>
                                    </p:animEffect>
                                    <p:set>
                                      <p:cBhvr>
                                        <p:cTn id="32" dur="1" fill="hold">
                                          <p:stCondLst>
                                            <p:cond delay="999"/>
                                          </p:stCondLst>
                                        </p:cTn>
                                        <p:tgtEl>
                                          <p:spTgt spid="154"/>
                                        </p:tgtEl>
                                        <p:attrNameLst>
                                          <p:attrName>style.visibility</p:attrName>
                                        </p:attrNameLst>
                                      </p:cBhvr>
                                      <p:to>
                                        <p:strVal val="hidden"/>
                                      </p:to>
                                    </p:set>
                                  </p:childTnLst>
                                </p:cTn>
                              </p:par>
                              <p:par>
                                <p:cTn id="33" presetID="1" presetClass="entr" presetSubtype="0" fill="hold" nodeType="withEffect">
                                  <p:stCondLst>
                                    <p:cond delay="500"/>
                                  </p:stCondLst>
                                  <p:childTnLst>
                                    <p:set>
                                      <p:cBhvr>
                                        <p:cTn id="34" dur="1" fill="hold">
                                          <p:stCondLst>
                                            <p:cond delay="0"/>
                                          </p:stCondLst>
                                        </p:cTn>
                                        <p:tgtEl>
                                          <p:spTgt spid="155"/>
                                        </p:tgtEl>
                                        <p:attrNameLst>
                                          <p:attrName>style.visibility</p:attrName>
                                        </p:attrNameLst>
                                      </p:cBhvr>
                                      <p:to>
                                        <p:strVal val="visible"/>
                                      </p:to>
                                    </p:set>
                                  </p:childTnLst>
                                </p:cTn>
                              </p:par>
                              <p:par>
                                <p:cTn id="35" presetID="6" presetClass="emph" presetSubtype="0" fill="hold" nodeType="withEffect">
                                  <p:stCondLst>
                                    <p:cond delay="500"/>
                                  </p:stCondLst>
                                  <p:childTnLst>
                                    <p:animScale>
                                      <p:cBhvr>
                                        <p:cTn id="36" dur="1000" fill="hold"/>
                                        <p:tgtEl>
                                          <p:spTgt spid="155"/>
                                        </p:tgtEl>
                                      </p:cBhvr>
                                      <p:by x="200000" y="200000"/>
                                    </p:animScale>
                                  </p:childTnLst>
                                </p:cTn>
                              </p:par>
                              <p:par>
                                <p:cTn id="37" presetID="10" presetClass="exit" presetSubtype="0" fill="hold" nodeType="withEffect">
                                  <p:stCondLst>
                                    <p:cond delay="500"/>
                                  </p:stCondLst>
                                  <p:childTnLst>
                                    <p:animEffect transition="out" filter="fade">
                                      <p:cBhvr>
                                        <p:cTn id="38" dur="1000"/>
                                        <p:tgtEl>
                                          <p:spTgt spid="155"/>
                                        </p:tgtEl>
                                      </p:cBhvr>
                                    </p:animEffect>
                                    <p:set>
                                      <p:cBhvr>
                                        <p:cTn id="39" dur="1" fill="hold">
                                          <p:stCondLst>
                                            <p:cond delay="999"/>
                                          </p:stCondLst>
                                        </p:cTn>
                                        <p:tgtEl>
                                          <p:spTgt spid="155"/>
                                        </p:tgtEl>
                                        <p:attrNameLst>
                                          <p:attrName>style.visibility</p:attrName>
                                        </p:attrNameLst>
                                      </p:cBhvr>
                                      <p:to>
                                        <p:strVal val="hidden"/>
                                      </p:to>
                                    </p:set>
                                  </p:childTnLst>
                                </p:cTn>
                              </p:par>
                              <p:par>
                                <p:cTn id="40" presetID="1" presetClass="entr" presetSubtype="0" fill="hold" nodeType="withEffect">
                                  <p:stCondLst>
                                    <p:cond delay="750"/>
                                  </p:stCondLst>
                                  <p:childTnLst>
                                    <p:set>
                                      <p:cBhvr>
                                        <p:cTn id="41" dur="1" fill="hold">
                                          <p:stCondLst>
                                            <p:cond delay="0"/>
                                          </p:stCondLst>
                                        </p:cTn>
                                        <p:tgtEl>
                                          <p:spTgt spid="156"/>
                                        </p:tgtEl>
                                        <p:attrNameLst>
                                          <p:attrName>style.visibility</p:attrName>
                                        </p:attrNameLst>
                                      </p:cBhvr>
                                      <p:to>
                                        <p:strVal val="visible"/>
                                      </p:to>
                                    </p:set>
                                  </p:childTnLst>
                                </p:cTn>
                              </p:par>
                              <p:par>
                                <p:cTn id="42" presetID="6" presetClass="emph" presetSubtype="0" fill="hold" nodeType="withEffect">
                                  <p:stCondLst>
                                    <p:cond delay="750"/>
                                  </p:stCondLst>
                                  <p:childTnLst>
                                    <p:animScale>
                                      <p:cBhvr>
                                        <p:cTn id="43" dur="1000" fill="hold"/>
                                        <p:tgtEl>
                                          <p:spTgt spid="156"/>
                                        </p:tgtEl>
                                      </p:cBhvr>
                                      <p:by x="200000" y="200000"/>
                                    </p:animScale>
                                  </p:childTnLst>
                                </p:cTn>
                              </p:par>
                              <p:par>
                                <p:cTn id="44" presetID="10" presetClass="exit" presetSubtype="0" fill="hold" nodeType="withEffect">
                                  <p:stCondLst>
                                    <p:cond delay="750"/>
                                  </p:stCondLst>
                                  <p:childTnLst>
                                    <p:animEffect transition="out" filter="fade">
                                      <p:cBhvr>
                                        <p:cTn id="45" dur="1000"/>
                                        <p:tgtEl>
                                          <p:spTgt spid="156"/>
                                        </p:tgtEl>
                                      </p:cBhvr>
                                    </p:animEffect>
                                    <p:set>
                                      <p:cBhvr>
                                        <p:cTn id="46" dur="1" fill="hold">
                                          <p:stCondLst>
                                            <p:cond delay="999"/>
                                          </p:stCondLst>
                                        </p:cTn>
                                        <p:tgtEl>
                                          <p:spTgt spid="156"/>
                                        </p:tgtEl>
                                        <p:attrNameLst>
                                          <p:attrName>style.visibility</p:attrName>
                                        </p:attrNameLst>
                                      </p:cBhvr>
                                      <p:to>
                                        <p:strVal val="hidden"/>
                                      </p:to>
                                    </p:set>
                                  </p:childTnLst>
                                </p:cTn>
                              </p:par>
                              <p:par>
                                <p:cTn id="47" presetID="1" presetClass="entr" presetSubtype="0" fill="hold" nodeType="withEffect">
                                  <p:stCondLst>
                                    <p:cond delay="1000"/>
                                  </p:stCondLst>
                                  <p:childTnLst>
                                    <p:set>
                                      <p:cBhvr>
                                        <p:cTn id="48" dur="1" fill="hold">
                                          <p:stCondLst>
                                            <p:cond delay="0"/>
                                          </p:stCondLst>
                                        </p:cTn>
                                        <p:tgtEl>
                                          <p:spTgt spid="157"/>
                                        </p:tgtEl>
                                        <p:attrNameLst>
                                          <p:attrName>style.visibility</p:attrName>
                                        </p:attrNameLst>
                                      </p:cBhvr>
                                      <p:to>
                                        <p:strVal val="visible"/>
                                      </p:to>
                                    </p:set>
                                  </p:childTnLst>
                                </p:cTn>
                              </p:par>
                              <p:par>
                                <p:cTn id="49" presetID="6" presetClass="emph" presetSubtype="0" fill="hold" nodeType="withEffect">
                                  <p:stCondLst>
                                    <p:cond delay="1000"/>
                                  </p:stCondLst>
                                  <p:childTnLst>
                                    <p:animScale>
                                      <p:cBhvr>
                                        <p:cTn id="50" dur="1000" fill="hold"/>
                                        <p:tgtEl>
                                          <p:spTgt spid="157"/>
                                        </p:tgtEl>
                                      </p:cBhvr>
                                      <p:by x="200000" y="200000"/>
                                    </p:animScale>
                                  </p:childTnLst>
                                </p:cTn>
                              </p:par>
                              <p:par>
                                <p:cTn id="51" presetID="10" presetClass="exit" presetSubtype="0" fill="hold" nodeType="withEffect">
                                  <p:stCondLst>
                                    <p:cond delay="1000"/>
                                  </p:stCondLst>
                                  <p:childTnLst>
                                    <p:animEffect transition="out" filter="fade">
                                      <p:cBhvr>
                                        <p:cTn id="52" dur="1000"/>
                                        <p:tgtEl>
                                          <p:spTgt spid="157"/>
                                        </p:tgtEl>
                                      </p:cBhvr>
                                    </p:animEffect>
                                    <p:set>
                                      <p:cBhvr>
                                        <p:cTn id="53" dur="1" fill="hold">
                                          <p:stCondLst>
                                            <p:cond delay="999"/>
                                          </p:stCondLst>
                                        </p:cTn>
                                        <p:tgtEl>
                                          <p:spTgt spid="157"/>
                                        </p:tgtEl>
                                        <p:attrNameLst>
                                          <p:attrName>style.visibility</p:attrName>
                                        </p:attrNameLst>
                                      </p:cBhvr>
                                      <p:to>
                                        <p:strVal val="hidden"/>
                                      </p:to>
                                    </p:set>
                                  </p:childTnLst>
                                </p:cTn>
                              </p:par>
                              <p:par>
                                <p:cTn id="54" presetID="1" presetClass="entr" presetSubtype="0" fill="hold" nodeType="withEffect">
                                  <p:stCondLst>
                                    <p:cond delay="1250"/>
                                  </p:stCondLst>
                                  <p:childTnLst>
                                    <p:set>
                                      <p:cBhvr>
                                        <p:cTn id="55" dur="1" fill="hold">
                                          <p:stCondLst>
                                            <p:cond delay="0"/>
                                          </p:stCondLst>
                                        </p:cTn>
                                        <p:tgtEl>
                                          <p:spTgt spid="158"/>
                                        </p:tgtEl>
                                        <p:attrNameLst>
                                          <p:attrName>style.visibility</p:attrName>
                                        </p:attrNameLst>
                                      </p:cBhvr>
                                      <p:to>
                                        <p:strVal val="visible"/>
                                      </p:to>
                                    </p:set>
                                  </p:childTnLst>
                                </p:cTn>
                              </p:par>
                              <p:par>
                                <p:cTn id="56" presetID="6" presetClass="emph" presetSubtype="0" fill="hold" nodeType="withEffect">
                                  <p:stCondLst>
                                    <p:cond delay="1250"/>
                                  </p:stCondLst>
                                  <p:childTnLst>
                                    <p:animScale>
                                      <p:cBhvr>
                                        <p:cTn id="57" dur="1000" fill="hold"/>
                                        <p:tgtEl>
                                          <p:spTgt spid="158"/>
                                        </p:tgtEl>
                                      </p:cBhvr>
                                      <p:by x="200000" y="200000"/>
                                    </p:animScale>
                                  </p:childTnLst>
                                </p:cTn>
                              </p:par>
                              <p:par>
                                <p:cTn id="58" presetID="10" presetClass="exit" presetSubtype="0" fill="hold" nodeType="withEffect">
                                  <p:stCondLst>
                                    <p:cond delay="1250"/>
                                  </p:stCondLst>
                                  <p:childTnLst>
                                    <p:animEffect transition="out" filter="fade">
                                      <p:cBhvr>
                                        <p:cTn id="59" dur="1000"/>
                                        <p:tgtEl>
                                          <p:spTgt spid="158"/>
                                        </p:tgtEl>
                                      </p:cBhvr>
                                    </p:animEffect>
                                    <p:set>
                                      <p:cBhvr>
                                        <p:cTn id="60" dur="1" fill="hold">
                                          <p:stCondLst>
                                            <p:cond delay="999"/>
                                          </p:stCondLst>
                                        </p:cTn>
                                        <p:tgtEl>
                                          <p:spTgt spid="158"/>
                                        </p:tgtEl>
                                        <p:attrNameLst>
                                          <p:attrName>style.visibility</p:attrName>
                                        </p:attrNameLst>
                                      </p:cBhvr>
                                      <p:to>
                                        <p:strVal val="hidden"/>
                                      </p:to>
                                    </p:set>
                                  </p:childTnLst>
                                </p:cTn>
                              </p:par>
                              <p:par>
                                <p:cTn id="61" presetID="1" presetClass="entr" presetSubtype="0" fill="hold" nodeType="withEffect">
                                  <p:stCondLst>
                                    <p:cond delay="1500"/>
                                  </p:stCondLst>
                                  <p:childTnLst>
                                    <p:set>
                                      <p:cBhvr>
                                        <p:cTn id="62" dur="1" fill="hold">
                                          <p:stCondLst>
                                            <p:cond delay="0"/>
                                          </p:stCondLst>
                                        </p:cTn>
                                        <p:tgtEl>
                                          <p:spTgt spid="159"/>
                                        </p:tgtEl>
                                        <p:attrNameLst>
                                          <p:attrName>style.visibility</p:attrName>
                                        </p:attrNameLst>
                                      </p:cBhvr>
                                      <p:to>
                                        <p:strVal val="visible"/>
                                      </p:to>
                                    </p:set>
                                  </p:childTnLst>
                                </p:cTn>
                              </p:par>
                              <p:par>
                                <p:cTn id="63" presetID="6" presetClass="emph" presetSubtype="0" fill="hold" nodeType="withEffect">
                                  <p:stCondLst>
                                    <p:cond delay="1500"/>
                                  </p:stCondLst>
                                  <p:childTnLst>
                                    <p:animScale>
                                      <p:cBhvr>
                                        <p:cTn id="64" dur="1000" fill="hold"/>
                                        <p:tgtEl>
                                          <p:spTgt spid="159"/>
                                        </p:tgtEl>
                                      </p:cBhvr>
                                      <p:by x="200000" y="200000"/>
                                    </p:animScale>
                                  </p:childTnLst>
                                </p:cTn>
                              </p:par>
                              <p:par>
                                <p:cTn id="65" presetID="10" presetClass="exit" presetSubtype="0" fill="hold" nodeType="withEffect">
                                  <p:stCondLst>
                                    <p:cond delay="1500"/>
                                  </p:stCondLst>
                                  <p:childTnLst>
                                    <p:animEffect transition="out" filter="fade">
                                      <p:cBhvr>
                                        <p:cTn id="66" dur="1000"/>
                                        <p:tgtEl>
                                          <p:spTgt spid="159"/>
                                        </p:tgtEl>
                                      </p:cBhvr>
                                    </p:animEffect>
                                    <p:set>
                                      <p:cBhvr>
                                        <p:cTn id="67" dur="1" fill="hold">
                                          <p:stCondLst>
                                            <p:cond delay="999"/>
                                          </p:stCondLst>
                                        </p:cTn>
                                        <p:tgtEl>
                                          <p:spTgt spid="159"/>
                                        </p:tgtEl>
                                        <p:attrNameLst>
                                          <p:attrName>style.visibility</p:attrName>
                                        </p:attrNameLst>
                                      </p:cBhvr>
                                      <p:to>
                                        <p:strVal val="hidden"/>
                                      </p:to>
                                    </p:set>
                                  </p:childTnLst>
                                </p:cTn>
                              </p:par>
                              <p:par>
                                <p:cTn id="68" presetID="1" presetClass="entr" presetSubtype="0" fill="hold" nodeType="withEffect">
                                  <p:stCondLst>
                                    <p:cond delay="1500"/>
                                  </p:stCondLst>
                                  <p:childTnLst>
                                    <p:set>
                                      <p:cBhvr>
                                        <p:cTn id="69" dur="1" fill="hold">
                                          <p:stCondLst>
                                            <p:cond delay="0"/>
                                          </p:stCondLst>
                                        </p:cTn>
                                        <p:tgtEl>
                                          <p:spTgt spid="160"/>
                                        </p:tgtEl>
                                        <p:attrNameLst>
                                          <p:attrName>style.visibility</p:attrName>
                                        </p:attrNameLst>
                                      </p:cBhvr>
                                      <p:to>
                                        <p:strVal val="visible"/>
                                      </p:to>
                                    </p:set>
                                  </p:childTnLst>
                                </p:cTn>
                              </p:par>
                              <p:par>
                                <p:cTn id="70" presetID="6" presetClass="emph" presetSubtype="0" fill="hold" nodeType="withEffect">
                                  <p:stCondLst>
                                    <p:cond delay="1500"/>
                                  </p:stCondLst>
                                  <p:childTnLst>
                                    <p:animScale>
                                      <p:cBhvr>
                                        <p:cTn id="71" dur="1000" fill="hold"/>
                                        <p:tgtEl>
                                          <p:spTgt spid="160"/>
                                        </p:tgtEl>
                                      </p:cBhvr>
                                      <p:by x="200000" y="200000"/>
                                    </p:animScale>
                                  </p:childTnLst>
                                </p:cTn>
                              </p:par>
                              <p:par>
                                <p:cTn id="72" presetID="10" presetClass="exit" presetSubtype="0" fill="hold" nodeType="withEffect">
                                  <p:stCondLst>
                                    <p:cond delay="1500"/>
                                  </p:stCondLst>
                                  <p:childTnLst>
                                    <p:animEffect transition="out" filter="fade">
                                      <p:cBhvr>
                                        <p:cTn id="73" dur="1000"/>
                                        <p:tgtEl>
                                          <p:spTgt spid="160"/>
                                        </p:tgtEl>
                                      </p:cBhvr>
                                    </p:animEffect>
                                    <p:set>
                                      <p:cBhvr>
                                        <p:cTn id="74" dur="1" fill="hold">
                                          <p:stCondLst>
                                            <p:cond delay="999"/>
                                          </p:stCondLst>
                                        </p:cTn>
                                        <p:tgtEl>
                                          <p:spTgt spid="160"/>
                                        </p:tgtEl>
                                        <p:attrNameLst>
                                          <p:attrName>style.visibility</p:attrName>
                                        </p:attrNameLst>
                                      </p:cBhvr>
                                      <p:to>
                                        <p:strVal val="hidden"/>
                                      </p:to>
                                    </p:set>
                                  </p:childTnLst>
                                </p:cTn>
                              </p:par>
                              <p:par>
                                <p:cTn id="75" presetID="1" presetClass="entr" presetSubtype="0" fill="hold" nodeType="withEffect">
                                  <p:stCondLst>
                                    <p:cond delay="1500"/>
                                  </p:stCondLst>
                                  <p:childTnLst>
                                    <p:set>
                                      <p:cBhvr>
                                        <p:cTn id="76" dur="1" fill="hold">
                                          <p:stCondLst>
                                            <p:cond delay="0"/>
                                          </p:stCondLst>
                                        </p:cTn>
                                        <p:tgtEl>
                                          <p:spTgt spid="161"/>
                                        </p:tgtEl>
                                        <p:attrNameLst>
                                          <p:attrName>style.visibility</p:attrName>
                                        </p:attrNameLst>
                                      </p:cBhvr>
                                      <p:to>
                                        <p:strVal val="visible"/>
                                      </p:to>
                                    </p:set>
                                  </p:childTnLst>
                                </p:cTn>
                              </p:par>
                              <p:par>
                                <p:cTn id="77" presetID="6" presetClass="emph" presetSubtype="0" fill="hold" nodeType="withEffect">
                                  <p:stCondLst>
                                    <p:cond delay="1500"/>
                                  </p:stCondLst>
                                  <p:childTnLst>
                                    <p:animScale>
                                      <p:cBhvr>
                                        <p:cTn id="78" dur="1000" fill="hold"/>
                                        <p:tgtEl>
                                          <p:spTgt spid="161"/>
                                        </p:tgtEl>
                                      </p:cBhvr>
                                      <p:by x="200000" y="200000"/>
                                    </p:animScale>
                                  </p:childTnLst>
                                </p:cTn>
                              </p:par>
                              <p:par>
                                <p:cTn id="79" presetID="10" presetClass="exit" presetSubtype="0" fill="hold" nodeType="withEffect">
                                  <p:stCondLst>
                                    <p:cond delay="1500"/>
                                  </p:stCondLst>
                                  <p:childTnLst>
                                    <p:animEffect transition="out" filter="fade">
                                      <p:cBhvr>
                                        <p:cTn id="80" dur="1000"/>
                                        <p:tgtEl>
                                          <p:spTgt spid="161"/>
                                        </p:tgtEl>
                                      </p:cBhvr>
                                    </p:animEffect>
                                    <p:set>
                                      <p:cBhvr>
                                        <p:cTn id="81" dur="1" fill="hold">
                                          <p:stCondLst>
                                            <p:cond delay="999"/>
                                          </p:stCondLst>
                                        </p:cTn>
                                        <p:tgtEl>
                                          <p:spTgt spid="161"/>
                                        </p:tgtEl>
                                        <p:attrNameLst>
                                          <p:attrName>style.visibility</p:attrName>
                                        </p:attrNameLst>
                                      </p:cBhvr>
                                      <p:to>
                                        <p:strVal val="hidden"/>
                                      </p:to>
                                    </p:set>
                                  </p:childTnLst>
                                </p:cTn>
                              </p:par>
                              <p:par>
                                <p:cTn id="82" presetID="0" presetClass="path" presetSubtype="0" accel="50000" decel="50000" fill="hold" nodeType="withEffect">
                                  <p:stCondLst>
                                    <p:cond delay="0"/>
                                  </p:stCondLst>
                                  <p:childTnLst>
                                    <p:animMotion origin="layout" path="M 4.44444E-6 -4.19753E-6 L 0.26406 0.12902 " pathEditMode="relative" rAng="0" ptsTypes="AA">
                                      <p:cBhvr>
                                        <p:cTn id="83" dur="2000" fill="hold"/>
                                        <p:tgtEl>
                                          <p:spTgt spid="102"/>
                                        </p:tgtEl>
                                        <p:attrNameLst>
                                          <p:attrName>ppt_x</p:attrName>
                                          <p:attrName>ppt_y</p:attrName>
                                        </p:attrNameLst>
                                      </p:cBhvr>
                                      <p:rCtr x="13194" y="6451"/>
                                    </p:animMotion>
                                  </p:childTnLst>
                                </p:cTn>
                              </p:par>
                              <p:par>
                                <p:cTn id="84" presetID="0" presetClass="path" presetSubtype="0" accel="50000" decel="50000" fill="hold" nodeType="withEffect">
                                  <p:stCondLst>
                                    <p:cond delay="0"/>
                                  </p:stCondLst>
                                  <p:childTnLst>
                                    <p:animMotion origin="layout" path="M -1.38889E-6 -8.02717E-7 L 0.2599 -0.01513 " pathEditMode="relative" rAng="0" ptsTypes="AA">
                                      <p:cBhvr>
                                        <p:cTn id="85" dur="2000" fill="hold"/>
                                        <p:tgtEl>
                                          <p:spTgt spid="127"/>
                                        </p:tgtEl>
                                        <p:attrNameLst>
                                          <p:attrName>ppt_x</p:attrName>
                                          <p:attrName>ppt_y</p:attrName>
                                        </p:attrNameLst>
                                      </p:cBhvr>
                                      <p:rCtr x="12986" y="-772"/>
                                    </p:animMotion>
                                  </p:childTnLst>
                                </p:cTn>
                              </p:par>
                              <p:par>
                                <p:cTn id="86" presetID="0" presetClass="path" presetSubtype="0" accel="50000" decel="50000" fill="hold" nodeType="withEffect">
                                  <p:stCondLst>
                                    <p:cond delay="0"/>
                                  </p:stCondLst>
                                  <p:childTnLst>
                                    <p:animMotion origin="layout" path="M 8.33333E-7 4.89966E-6 L -0.26771 -0.00803 " pathEditMode="relative" rAng="0" ptsTypes="AA">
                                      <p:cBhvr>
                                        <p:cTn id="87" dur="2000" fill="hold"/>
                                        <p:tgtEl>
                                          <p:spTgt spid="118"/>
                                        </p:tgtEl>
                                        <p:attrNameLst>
                                          <p:attrName>ppt_x</p:attrName>
                                          <p:attrName>ppt_y</p:attrName>
                                        </p:attrNameLst>
                                      </p:cBhvr>
                                      <p:rCtr x="-13385" y="-401"/>
                                    </p:animMotion>
                                  </p:childTnLst>
                                </p:cTn>
                              </p:par>
                              <p:par>
                                <p:cTn id="88" presetID="0" presetClass="path" presetSubtype="0" accel="50000" decel="50000" fill="hold" nodeType="withEffect">
                                  <p:stCondLst>
                                    <p:cond delay="0"/>
                                  </p:stCondLst>
                                  <p:childTnLst>
                                    <p:animMotion origin="layout" path="M -4.72222E-6 -4.71751E-6 L -0.2684 0.12751 " pathEditMode="relative" rAng="0" ptsTypes="AA">
                                      <p:cBhvr>
                                        <p:cTn id="89" dur="2000" fill="hold"/>
                                        <p:tgtEl>
                                          <p:spTgt spid="110"/>
                                        </p:tgtEl>
                                        <p:attrNameLst>
                                          <p:attrName>ppt_x</p:attrName>
                                          <p:attrName>ppt_y</p:attrName>
                                        </p:attrNameLst>
                                      </p:cBhvr>
                                      <p:rCtr x="-13420" y="6360"/>
                                    </p:animMotion>
                                  </p:childTnLst>
                                </p:cTn>
                              </p:par>
                              <p:par>
                                <p:cTn id="90" presetID="0" presetClass="path" presetSubtype="0" accel="50000" decel="50000" fill="hold" nodeType="withEffect">
                                  <p:stCondLst>
                                    <p:cond delay="0"/>
                                  </p:stCondLst>
                                  <p:childTnLst>
                                    <p:animMotion origin="layout" path="M -3.33333E-6 -4.52609E-6 L -0.22864 -0.15066 " pathEditMode="relative" rAng="0" ptsTypes="AA">
                                      <p:cBhvr>
                                        <p:cTn id="91" dur="2000" fill="hold"/>
                                        <p:tgtEl>
                                          <p:spTgt spid="138"/>
                                        </p:tgtEl>
                                        <p:attrNameLst>
                                          <p:attrName>ppt_x</p:attrName>
                                          <p:attrName>ppt_y</p:attrName>
                                        </p:attrNameLst>
                                      </p:cBhvr>
                                      <p:rCtr x="-11441" y="-7533"/>
                                    </p:animMotion>
                                  </p:childTnLst>
                                </p:cTn>
                              </p:par>
                              <p:par>
                                <p:cTn id="92" presetID="0" presetClass="path" presetSubtype="0" accel="50000" decel="50000" fill="hold" nodeType="withEffect">
                                  <p:stCondLst>
                                    <p:cond delay="0"/>
                                  </p:stCondLst>
                                  <p:childTnLst>
                                    <p:animMotion origin="layout" path="M -2.77778E-6 4.51683E-6 L 0.21424 -0.14974 " pathEditMode="relative" rAng="0" ptsTypes="AA">
                                      <p:cBhvr>
                                        <p:cTn id="93" dur="2000" fill="hold"/>
                                        <p:tgtEl>
                                          <p:spTgt spid="94"/>
                                        </p:tgtEl>
                                        <p:attrNameLst>
                                          <p:attrName>ppt_x</p:attrName>
                                          <p:attrName>ppt_y</p:attrName>
                                        </p:attrNameLst>
                                      </p:cBhvr>
                                      <p:rCtr x="10712" y="-7502"/>
                                    </p:animMotion>
                                  </p:childTnLst>
                                </p:cTn>
                              </p:par>
                              <p:par>
                                <p:cTn id="94" presetID="10" presetClass="exit" presetSubtype="0" fill="hold" nodeType="withEffect">
                                  <p:stCondLst>
                                    <p:cond delay="1000"/>
                                  </p:stCondLst>
                                  <p:childTnLst>
                                    <p:animEffect transition="out" filter="fade">
                                      <p:cBhvr>
                                        <p:cTn id="95" dur="1000"/>
                                        <p:tgtEl>
                                          <p:spTgt spid="102"/>
                                        </p:tgtEl>
                                      </p:cBhvr>
                                    </p:animEffect>
                                    <p:set>
                                      <p:cBhvr>
                                        <p:cTn id="96" dur="1" fill="hold">
                                          <p:stCondLst>
                                            <p:cond delay="999"/>
                                          </p:stCondLst>
                                        </p:cTn>
                                        <p:tgtEl>
                                          <p:spTgt spid="102"/>
                                        </p:tgtEl>
                                        <p:attrNameLst>
                                          <p:attrName>style.visibility</p:attrName>
                                        </p:attrNameLst>
                                      </p:cBhvr>
                                      <p:to>
                                        <p:strVal val="hidden"/>
                                      </p:to>
                                    </p:set>
                                  </p:childTnLst>
                                </p:cTn>
                              </p:par>
                              <p:par>
                                <p:cTn id="97" presetID="10" presetClass="exit" presetSubtype="0" fill="hold" nodeType="withEffect">
                                  <p:stCondLst>
                                    <p:cond delay="1000"/>
                                  </p:stCondLst>
                                  <p:childTnLst>
                                    <p:animEffect transition="out" filter="fade">
                                      <p:cBhvr>
                                        <p:cTn id="98" dur="1000"/>
                                        <p:tgtEl>
                                          <p:spTgt spid="94"/>
                                        </p:tgtEl>
                                      </p:cBhvr>
                                    </p:animEffect>
                                    <p:set>
                                      <p:cBhvr>
                                        <p:cTn id="99" dur="1" fill="hold">
                                          <p:stCondLst>
                                            <p:cond delay="999"/>
                                          </p:stCondLst>
                                        </p:cTn>
                                        <p:tgtEl>
                                          <p:spTgt spid="94"/>
                                        </p:tgtEl>
                                        <p:attrNameLst>
                                          <p:attrName>style.visibility</p:attrName>
                                        </p:attrNameLst>
                                      </p:cBhvr>
                                      <p:to>
                                        <p:strVal val="hidden"/>
                                      </p:to>
                                    </p:set>
                                  </p:childTnLst>
                                </p:cTn>
                              </p:par>
                              <p:par>
                                <p:cTn id="100" presetID="10" presetClass="exit" presetSubtype="0" fill="hold" nodeType="withEffect">
                                  <p:stCondLst>
                                    <p:cond delay="1000"/>
                                  </p:stCondLst>
                                  <p:childTnLst>
                                    <p:animEffect transition="out" filter="fade">
                                      <p:cBhvr>
                                        <p:cTn id="101" dur="1000"/>
                                        <p:tgtEl>
                                          <p:spTgt spid="138"/>
                                        </p:tgtEl>
                                      </p:cBhvr>
                                    </p:animEffect>
                                    <p:set>
                                      <p:cBhvr>
                                        <p:cTn id="102" dur="1" fill="hold">
                                          <p:stCondLst>
                                            <p:cond delay="999"/>
                                          </p:stCondLst>
                                        </p:cTn>
                                        <p:tgtEl>
                                          <p:spTgt spid="138"/>
                                        </p:tgtEl>
                                        <p:attrNameLst>
                                          <p:attrName>style.visibility</p:attrName>
                                        </p:attrNameLst>
                                      </p:cBhvr>
                                      <p:to>
                                        <p:strVal val="hidden"/>
                                      </p:to>
                                    </p:set>
                                  </p:childTnLst>
                                </p:cTn>
                              </p:par>
                              <p:par>
                                <p:cTn id="103" presetID="10" presetClass="exit" presetSubtype="0" fill="hold" nodeType="withEffect">
                                  <p:stCondLst>
                                    <p:cond delay="1000"/>
                                  </p:stCondLst>
                                  <p:childTnLst>
                                    <p:animEffect transition="out" filter="fade">
                                      <p:cBhvr>
                                        <p:cTn id="104" dur="1000"/>
                                        <p:tgtEl>
                                          <p:spTgt spid="127"/>
                                        </p:tgtEl>
                                      </p:cBhvr>
                                    </p:animEffect>
                                    <p:set>
                                      <p:cBhvr>
                                        <p:cTn id="105" dur="1" fill="hold">
                                          <p:stCondLst>
                                            <p:cond delay="999"/>
                                          </p:stCondLst>
                                        </p:cTn>
                                        <p:tgtEl>
                                          <p:spTgt spid="127"/>
                                        </p:tgtEl>
                                        <p:attrNameLst>
                                          <p:attrName>style.visibility</p:attrName>
                                        </p:attrNameLst>
                                      </p:cBhvr>
                                      <p:to>
                                        <p:strVal val="hidden"/>
                                      </p:to>
                                    </p:set>
                                  </p:childTnLst>
                                </p:cTn>
                              </p:par>
                              <p:par>
                                <p:cTn id="106" presetID="10" presetClass="exit" presetSubtype="0" fill="hold" nodeType="withEffect">
                                  <p:stCondLst>
                                    <p:cond delay="1000"/>
                                  </p:stCondLst>
                                  <p:childTnLst>
                                    <p:animEffect transition="out" filter="fade">
                                      <p:cBhvr>
                                        <p:cTn id="107" dur="1000"/>
                                        <p:tgtEl>
                                          <p:spTgt spid="118"/>
                                        </p:tgtEl>
                                      </p:cBhvr>
                                    </p:animEffect>
                                    <p:set>
                                      <p:cBhvr>
                                        <p:cTn id="108" dur="1" fill="hold">
                                          <p:stCondLst>
                                            <p:cond delay="999"/>
                                          </p:stCondLst>
                                        </p:cTn>
                                        <p:tgtEl>
                                          <p:spTgt spid="118"/>
                                        </p:tgtEl>
                                        <p:attrNameLst>
                                          <p:attrName>style.visibility</p:attrName>
                                        </p:attrNameLst>
                                      </p:cBhvr>
                                      <p:to>
                                        <p:strVal val="hidden"/>
                                      </p:to>
                                    </p:set>
                                  </p:childTnLst>
                                </p:cTn>
                              </p:par>
                              <p:par>
                                <p:cTn id="109" presetID="10" presetClass="exit" presetSubtype="0" fill="hold" nodeType="withEffect">
                                  <p:stCondLst>
                                    <p:cond delay="1000"/>
                                  </p:stCondLst>
                                  <p:childTnLst>
                                    <p:animEffect transition="out" filter="fade">
                                      <p:cBhvr>
                                        <p:cTn id="110" dur="1000"/>
                                        <p:tgtEl>
                                          <p:spTgt spid="110"/>
                                        </p:tgtEl>
                                      </p:cBhvr>
                                    </p:animEffect>
                                    <p:set>
                                      <p:cBhvr>
                                        <p:cTn id="111" dur="1" fill="hold">
                                          <p:stCondLst>
                                            <p:cond delay="999"/>
                                          </p:stCondLst>
                                        </p:cTn>
                                        <p:tgtEl>
                                          <p:spTgt spid="110"/>
                                        </p:tgtEl>
                                        <p:attrNameLst>
                                          <p:attrName>style.visibility</p:attrName>
                                        </p:attrNameLst>
                                      </p:cBhvr>
                                      <p:to>
                                        <p:strVal val="hidden"/>
                                      </p:to>
                                    </p:set>
                                  </p:childTnLst>
                                </p:cTn>
                              </p:par>
                              <p:par>
                                <p:cTn id="112" presetID="10" presetClass="entr" presetSubtype="0" fill="hold" nodeType="withEffect">
                                  <p:stCondLst>
                                    <p:cond delay="1100"/>
                                  </p:stCondLst>
                                  <p:childTnLst>
                                    <p:set>
                                      <p:cBhvr>
                                        <p:cTn id="113" dur="1" fill="hold">
                                          <p:stCondLst>
                                            <p:cond delay="0"/>
                                          </p:stCondLst>
                                        </p:cTn>
                                        <p:tgtEl>
                                          <p:spTgt spid="162"/>
                                        </p:tgtEl>
                                        <p:attrNameLst>
                                          <p:attrName>style.visibility</p:attrName>
                                        </p:attrNameLst>
                                      </p:cBhvr>
                                      <p:to>
                                        <p:strVal val="visible"/>
                                      </p:to>
                                    </p:set>
                                    <p:animEffect transition="in" filter="fade">
                                      <p:cBhvr>
                                        <p:cTn id="114" dur="900"/>
                                        <p:tgtEl>
                                          <p:spTgt spid="162"/>
                                        </p:tgtEl>
                                      </p:cBhvr>
                                    </p:animEffect>
                                  </p:childTnLst>
                                </p:cTn>
                              </p:par>
                              <p:par>
                                <p:cTn id="115" presetID="6" presetClass="emph" presetSubtype="0" fill="hold" nodeType="withEffect">
                                  <p:stCondLst>
                                    <p:cond delay="1100"/>
                                  </p:stCondLst>
                                  <p:childTnLst>
                                    <p:animScale>
                                      <p:cBhvr>
                                        <p:cTn id="116" dur="900" fill="hold"/>
                                        <p:tgtEl>
                                          <p:spTgt spid="162"/>
                                        </p:tgtEl>
                                      </p:cBhvr>
                                      <p:by x="140000" y="140000"/>
                                    </p:animScale>
                                  </p:childTnLst>
                                </p:cTn>
                              </p:par>
                              <p:par>
                                <p:cTn id="117" presetID="1" presetClass="exit" presetSubtype="0" fill="hold" nodeType="withEffect">
                                  <p:stCondLst>
                                    <p:cond delay="2000"/>
                                  </p:stCondLst>
                                  <p:childTnLst>
                                    <p:set>
                                      <p:cBhvr>
                                        <p:cTn id="118" dur="1" fill="hold">
                                          <p:stCondLst>
                                            <p:cond delay="0"/>
                                          </p:stCondLst>
                                        </p:cTn>
                                        <p:tgtEl>
                                          <p:spTgt spid="162"/>
                                        </p:tgtEl>
                                        <p:attrNameLst>
                                          <p:attrName>style.visibility</p:attrName>
                                        </p:attrNameLst>
                                      </p:cBhvr>
                                      <p:to>
                                        <p:strVal val="hidden"/>
                                      </p:to>
                                    </p:set>
                                  </p:childTnLst>
                                </p:cTn>
                              </p:par>
                              <p:par>
                                <p:cTn id="119" presetID="1" presetClass="entr" presetSubtype="0" fill="hold" nodeType="withEffect">
                                  <p:stCondLst>
                                    <p:cond delay="2000"/>
                                  </p:stCondLst>
                                  <p:childTnLst>
                                    <p:set>
                                      <p:cBhvr>
                                        <p:cTn id="120" dur="1" fill="hold">
                                          <p:stCondLst>
                                            <p:cond delay="0"/>
                                          </p:stCondLst>
                                        </p:cTn>
                                        <p:tgtEl>
                                          <p:spTgt spid="173"/>
                                        </p:tgtEl>
                                        <p:attrNameLst>
                                          <p:attrName>style.visibility</p:attrName>
                                        </p:attrNameLst>
                                      </p:cBhvr>
                                      <p:to>
                                        <p:strVal val="visible"/>
                                      </p:to>
                                    </p:set>
                                  </p:childTnLst>
                                </p:cTn>
                              </p:par>
                            </p:childTnLst>
                          </p:cTn>
                        </p:par>
                        <p:par>
                          <p:cTn id="121" fill="hold">
                            <p:stCondLst>
                              <p:cond delay="2500"/>
                            </p:stCondLst>
                            <p:childTnLst>
                              <p:par>
                                <p:cTn id="122" presetID="10" presetClass="entr" presetSubtype="0" fill="hold" grpId="0" nodeType="afterEffect">
                                  <p:stCondLst>
                                    <p:cond delay="0"/>
                                  </p:stCondLst>
                                  <p:childTnLst>
                                    <p:set>
                                      <p:cBhvr>
                                        <p:cTn id="123" dur="1" fill="hold">
                                          <p:stCondLst>
                                            <p:cond delay="0"/>
                                          </p:stCondLst>
                                        </p:cTn>
                                        <p:tgtEl>
                                          <p:spTgt spid="178"/>
                                        </p:tgtEl>
                                        <p:attrNameLst>
                                          <p:attrName>style.visibility</p:attrName>
                                        </p:attrNameLst>
                                      </p:cBhvr>
                                      <p:to>
                                        <p:strVal val="visible"/>
                                      </p:to>
                                    </p:set>
                                    <p:animEffect transition="in" filter="fade">
                                      <p:cBhvr>
                                        <p:cTn id="124"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25"/>
          <p:cNvSpPr/>
          <p:nvPr/>
        </p:nvSpPr>
        <p:spPr>
          <a:xfrm>
            <a:off x="7755930" y="4562363"/>
            <a:ext cx="776177" cy="581566"/>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2" name="Group 111"/>
          <p:cNvGrpSpPr/>
          <p:nvPr/>
        </p:nvGrpSpPr>
        <p:grpSpPr>
          <a:xfrm>
            <a:off x="2590803" y="823586"/>
            <a:ext cx="3962394" cy="4080986"/>
            <a:chOff x="2580560" y="310261"/>
            <a:chExt cx="3962394" cy="4080986"/>
          </a:xfrm>
        </p:grpSpPr>
        <p:pic>
          <p:nvPicPr>
            <p:cNvPr id="113" name="Picture 2" descr="C:\Users\lhartley\Desktop\blueCircl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3352" y="1439530"/>
              <a:ext cx="1750994" cy="1803400"/>
            </a:xfrm>
            <a:prstGeom prst="rect">
              <a:avLst/>
            </a:prstGeom>
            <a:noFill/>
          </p:spPr>
        </p:pic>
        <p:grpSp>
          <p:nvGrpSpPr>
            <p:cNvPr id="114" name="largrIcon"/>
            <p:cNvGrpSpPr/>
            <p:nvPr/>
          </p:nvGrpSpPr>
          <p:grpSpPr>
            <a:xfrm>
              <a:off x="2580560" y="310261"/>
              <a:ext cx="3962394" cy="4080986"/>
              <a:chOff x="2220686" y="0"/>
              <a:chExt cx="4994030" cy="5143500"/>
            </a:xfrm>
          </p:grpSpPr>
          <p:pic>
            <p:nvPicPr>
              <p:cNvPr id="115" name="Picture 2" descr="C:\Users\lhartley\Desktop\blueCircle.png"/>
              <p:cNvPicPr>
                <a:picLocks noChangeAspect="1" noChangeArrowheads="1"/>
              </p:cNvPicPr>
              <p:nvPr/>
            </p:nvPicPr>
            <p:blipFill>
              <a:blip r:embed="rId4" cstate="screen">
                <a:extLst>
                  <a:ext uri="{28A0092B-C50C-407E-A947-70E740481C1C}">
                    <a14:useLocalDpi xmlns:a14="http://schemas.microsoft.com/office/drawing/2010/main"/>
                  </a:ext>
                </a:extLst>
              </a:blip>
              <a:srcRect l="24286" r="21099"/>
              <a:stretch>
                <a:fillRect/>
              </a:stretch>
            </p:blipFill>
            <p:spPr bwMode="auto">
              <a:xfrm>
                <a:off x="2220686" y="0"/>
                <a:ext cx="4994030" cy="5143500"/>
              </a:xfrm>
              <a:prstGeom prst="rect">
                <a:avLst/>
              </a:prstGeom>
              <a:noFill/>
            </p:spPr>
          </p:pic>
          <p:sp>
            <p:nvSpPr>
              <p:cNvPr id="116" name="Oval 115"/>
              <p:cNvSpPr/>
              <p:nvPr/>
            </p:nvSpPr>
            <p:spPr>
              <a:xfrm>
                <a:off x="2632250" y="460163"/>
                <a:ext cx="4179173" cy="4179176"/>
              </a:xfrm>
              <a:prstGeom prst="ellipse">
                <a:avLst/>
              </a:prstGeom>
              <a:gradFill flip="none" rotWithShape="1">
                <a:gsLst>
                  <a:gs pos="0">
                    <a:schemeClr val="tx2">
                      <a:lumMod val="50000"/>
                      <a:alpha val="48000"/>
                    </a:schemeClr>
                  </a:gs>
                  <a:gs pos="100000">
                    <a:schemeClr val="tx2">
                      <a:alpha val="0"/>
                    </a:schemeClr>
                  </a:gs>
                </a:gsLst>
                <a:lin ang="16200000" scaled="1"/>
                <a:tileRect/>
              </a:gradFill>
              <a:ln w="25400">
                <a:solidFill>
                  <a:schemeClr val="bg1">
                    <a:alpha val="70000"/>
                  </a:schemeClr>
                </a:solidFill>
                <a:miter lim="800000"/>
                <a:headEnd/>
                <a:tailEnd/>
              </a:ln>
              <a:effectLst>
                <a:innerShdw blurRad="584200">
                  <a:prstClr val="black">
                    <a:alpha val="45000"/>
                  </a:prstClr>
                </a:innerShdw>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solidFill>
                    <a:srgbClr val="000000"/>
                  </a:solidFill>
                </a:endParaRPr>
              </a:p>
            </p:txBody>
          </p:sp>
        </p:grpSp>
      </p:grpSp>
      <p:sp>
        <p:nvSpPr>
          <p:cNvPr id="121" name="Freeform 120"/>
          <p:cNvSpPr/>
          <p:nvPr/>
        </p:nvSpPr>
        <p:spPr>
          <a:xfrm rot="21321339">
            <a:off x="4892273" y="2513427"/>
            <a:ext cx="3070930" cy="1432091"/>
          </a:xfrm>
          <a:custGeom>
            <a:avLst/>
            <a:gdLst>
              <a:gd name="connsiteX0" fmla="*/ 3190875 w 3190875"/>
              <a:gd name="connsiteY0" fmla="*/ 276225 h 1343025"/>
              <a:gd name="connsiteX1" fmla="*/ 1171575 w 3190875"/>
              <a:gd name="connsiteY1" fmla="*/ 0 h 1343025"/>
              <a:gd name="connsiteX2" fmla="*/ 0 w 3190875"/>
              <a:gd name="connsiteY2" fmla="*/ 1343025 h 1343025"/>
              <a:gd name="connsiteX0" fmla="*/ 3190875 w 3190875"/>
              <a:gd name="connsiteY0" fmla="*/ 1420816 h 2487616"/>
              <a:gd name="connsiteX1" fmla="*/ 1551249 w 3190875"/>
              <a:gd name="connsiteY1" fmla="*/ 0 h 2487616"/>
              <a:gd name="connsiteX2" fmla="*/ 0 w 3190875"/>
              <a:gd name="connsiteY2" fmla="*/ 2487616 h 2487616"/>
              <a:gd name="connsiteX0" fmla="*/ 3094396 w 3094396"/>
              <a:gd name="connsiteY0" fmla="*/ 1432091 h 2487616"/>
              <a:gd name="connsiteX1" fmla="*/ 1551249 w 3094396"/>
              <a:gd name="connsiteY1" fmla="*/ 0 h 2487616"/>
              <a:gd name="connsiteX2" fmla="*/ 0 w 3094396"/>
              <a:gd name="connsiteY2" fmla="*/ 2487616 h 2487616"/>
              <a:gd name="connsiteX0" fmla="*/ 3070930 w 3070930"/>
              <a:gd name="connsiteY0" fmla="*/ 1432091 h 1432091"/>
              <a:gd name="connsiteX1" fmla="*/ 1527783 w 3070930"/>
              <a:gd name="connsiteY1" fmla="*/ 0 h 1432091"/>
              <a:gd name="connsiteX2" fmla="*/ 0 w 3070930"/>
              <a:gd name="connsiteY2" fmla="*/ 81315 h 1432091"/>
            </a:gdLst>
            <a:ahLst/>
            <a:cxnLst>
              <a:cxn ang="0">
                <a:pos x="connsiteX0" y="connsiteY0"/>
              </a:cxn>
              <a:cxn ang="0">
                <a:pos x="connsiteX1" y="connsiteY1"/>
              </a:cxn>
              <a:cxn ang="0">
                <a:pos x="connsiteX2" y="connsiteY2"/>
              </a:cxn>
            </a:cxnLst>
            <a:rect l="l" t="t" r="r" b="b"/>
            <a:pathLst>
              <a:path w="3070930" h="1432091">
                <a:moveTo>
                  <a:pt x="3070930" y="1432091"/>
                </a:moveTo>
                <a:lnTo>
                  <a:pt x="1527783" y="0"/>
                </a:lnTo>
                <a:lnTo>
                  <a:pt x="0" y="81315"/>
                </a:lnTo>
              </a:path>
            </a:pathLst>
          </a:custGeom>
          <a:noFill/>
          <a:ln w="95250" cmpd="sng">
            <a:solidFill>
              <a:srgbClr val="D5EAF8">
                <a:alpha val="58039"/>
              </a:srgbClr>
            </a:solidFill>
          </a:ln>
          <a:effectLst>
            <a:glow rad="38100">
              <a:schemeClr val="accent5">
                <a:lumMod val="60000"/>
                <a:lumOff val="40000"/>
                <a:alpha val="20000"/>
              </a:schemeClr>
            </a:glow>
          </a:effectLst>
          <a:scene3d>
            <a:camera prst="orthographicFront"/>
            <a:lightRig rig="threePt" dir="t"/>
          </a:scene3d>
          <a:sp3d>
            <a:bevelT w="50800" h="317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Freeform 2"/>
          <p:cNvSpPr/>
          <p:nvPr/>
        </p:nvSpPr>
        <p:spPr>
          <a:xfrm rot="21321339">
            <a:off x="4590977" y="1091673"/>
            <a:ext cx="3235416" cy="1343025"/>
          </a:xfrm>
          <a:custGeom>
            <a:avLst/>
            <a:gdLst>
              <a:gd name="connsiteX0" fmla="*/ 3190875 w 3190875"/>
              <a:gd name="connsiteY0" fmla="*/ 276225 h 1343025"/>
              <a:gd name="connsiteX1" fmla="*/ 1171575 w 3190875"/>
              <a:gd name="connsiteY1" fmla="*/ 0 h 1343025"/>
              <a:gd name="connsiteX2" fmla="*/ 0 w 3190875"/>
              <a:gd name="connsiteY2" fmla="*/ 1343025 h 1343025"/>
              <a:gd name="connsiteX0" fmla="*/ 3235416 w 3235416"/>
              <a:gd name="connsiteY0" fmla="*/ 480800 h 1343025"/>
              <a:gd name="connsiteX1" fmla="*/ 1171575 w 3235416"/>
              <a:gd name="connsiteY1" fmla="*/ 0 h 1343025"/>
              <a:gd name="connsiteX2" fmla="*/ 0 w 3235416"/>
              <a:gd name="connsiteY2" fmla="*/ 1343025 h 1343025"/>
            </a:gdLst>
            <a:ahLst/>
            <a:cxnLst>
              <a:cxn ang="0">
                <a:pos x="connsiteX0" y="connsiteY0"/>
              </a:cxn>
              <a:cxn ang="0">
                <a:pos x="connsiteX1" y="connsiteY1"/>
              </a:cxn>
              <a:cxn ang="0">
                <a:pos x="connsiteX2" y="connsiteY2"/>
              </a:cxn>
            </a:cxnLst>
            <a:rect l="l" t="t" r="r" b="b"/>
            <a:pathLst>
              <a:path w="3235416" h="1343025">
                <a:moveTo>
                  <a:pt x="3235416" y="480800"/>
                </a:moveTo>
                <a:lnTo>
                  <a:pt x="1171575" y="0"/>
                </a:lnTo>
                <a:lnTo>
                  <a:pt x="0" y="1343025"/>
                </a:lnTo>
              </a:path>
            </a:pathLst>
          </a:custGeom>
          <a:noFill/>
          <a:ln w="95250" cmpd="sng">
            <a:solidFill>
              <a:srgbClr val="D5EAF8">
                <a:alpha val="58039"/>
              </a:srgbClr>
            </a:solidFill>
          </a:ln>
          <a:effectLst>
            <a:glow rad="38100">
              <a:schemeClr val="accent5">
                <a:lumMod val="60000"/>
                <a:lumOff val="40000"/>
                <a:alpha val="20000"/>
              </a:schemeClr>
            </a:glow>
          </a:effectLst>
          <a:scene3d>
            <a:camera prst="orthographicFront"/>
            <a:lightRig rig="threePt" dir="t"/>
          </a:scene3d>
          <a:sp3d>
            <a:bevelT w="50800" h="317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9" name="Freeform 118"/>
          <p:cNvSpPr/>
          <p:nvPr/>
        </p:nvSpPr>
        <p:spPr>
          <a:xfrm rot="21321339">
            <a:off x="4772419" y="2087298"/>
            <a:ext cx="3057983" cy="738157"/>
          </a:xfrm>
          <a:custGeom>
            <a:avLst/>
            <a:gdLst>
              <a:gd name="connsiteX0" fmla="*/ 3190875 w 3190875"/>
              <a:gd name="connsiteY0" fmla="*/ 276225 h 1343025"/>
              <a:gd name="connsiteX1" fmla="*/ 1171575 w 3190875"/>
              <a:gd name="connsiteY1" fmla="*/ 0 h 1343025"/>
              <a:gd name="connsiteX2" fmla="*/ 0 w 3190875"/>
              <a:gd name="connsiteY2" fmla="*/ 1343025 h 1343025"/>
              <a:gd name="connsiteX0" fmla="*/ 3190875 w 3190875"/>
              <a:gd name="connsiteY0" fmla="*/ 812446 h 1879246"/>
              <a:gd name="connsiteX1" fmla="*/ 1511384 w 3190875"/>
              <a:gd name="connsiteY1" fmla="*/ 0 h 1879246"/>
              <a:gd name="connsiteX2" fmla="*/ 0 w 3190875"/>
              <a:gd name="connsiteY2" fmla="*/ 1879246 h 1879246"/>
              <a:gd name="connsiteX0" fmla="*/ 3057983 w 3057983"/>
              <a:gd name="connsiteY0" fmla="*/ 812446 h 812446"/>
              <a:gd name="connsiteX1" fmla="*/ 1378492 w 3057983"/>
              <a:gd name="connsiteY1" fmla="*/ 0 h 812446"/>
              <a:gd name="connsiteX2" fmla="*/ 0 w 3057983"/>
              <a:gd name="connsiteY2" fmla="*/ 361021 h 812446"/>
              <a:gd name="connsiteX0" fmla="*/ 3057983 w 3057983"/>
              <a:gd name="connsiteY0" fmla="*/ 568933 h 568933"/>
              <a:gd name="connsiteX1" fmla="*/ 1435161 w 3057983"/>
              <a:gd name="connsiteY1" fmla="*/ 0 h 568933"/>
              <a:gd name="connsiteX2" fmla="*/ 0 w 3057983"/>
              <a:gd name="connsiteY2" fmla="*/ 117508 h 568933"/>
              <a:gd name="connsiteX0" fmla="*/ 3057983 w 3057983"/>
              <a:gd name="connsiteY0" fmla="*/ 738157 h 738157"/>
              <a:gd name="connsiteX1" fmla="*/ 1410683 w 3057983"/>
              <a:gd name="connsiteY1" fmla="*/ 0 h 738157"/>
              <a:gd name="connsiteX2" fmla="*/ 0 w 3057983"/>
              <a:gd name="connsiteY2" fmla="*/ 286732 h 738157"/>
            </a:gdLst>
            <a:ahLst/>
            <a:cxnLst>
              <a:cxn ang="0">
                <a:pos x="connsiteX0" y="connsiteY0"/>
              </a:cxn>
              <a:cxn ang="0">
                <a:pos x="connsiteX1" y="connsiteY1"/>
              </a:cxn>
              <a:cxn ang="0">
                <a:pos x="connsiteX2" y="connsiteY2"/>
              </a:cxn>
            </a:cxnLst>
            <a:rect l="l" t="t" r="r" b="b"/>
            <a:pathLst>
              <a:path w="3057983" h="738157">
                <a:moveTo>
                  <a:pt x="3057983" y="738157"/>
                </a:moveTo>
                <a:lnTo>
                  <a:pt x="1410683" y="0"/>
                </a:lnTo>
                <a:lnTo>
                  <a:pt x="0" y="286732"/>
                </a:lnTo>
              </a:path>
            </a:pathLst>
          </a:custGeom>
          <a:noFill/>
          <a:ln w="95250" cmpd="sng">
            <a:solidFill>
              <a:srgbClr val="D5EAF8">
                <a:alpha val="58039"/>
              </a:srgbClr>
            </a:solidFill>
          </a:ln>
          <a:effectLst>
            <a:glow rad="38100">
              <a:schemeClr val="accent5">
                <a:lumMod val="60000"/>
                <a:lumOff val="40000"/>
                <a:alpha val="20000"/>
              </a:schemeClr>
            </a:glow>
          </a:effectLst>
          <a:scene3d>
            <a:camera prst="orthographicFront"/>
            <a:lightRig rig="threePt" dir="t"/>
          </a:scene3d>
          <a:sp3d>
            <a:bevelT w="50800" h="317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2" name="Freeform 121"/>
          <p:cNvSpPr/>
          <p:nvPr/>
        </p:nvSpPr>
        <p:spPr>
          <a:xfrm rot="21321339">
            <a:off x="4877161" y="2811983"/>
            <a:ext cx="2993438" cy="1363593"/>
          </a:xfrm>
          <a:custGeom>
            <a:avLst/>
            <a:gdLst>
              <a:gd name="connsiteX0" fmla="*/ 3190875 w 3190875"/>
              <a:gd name="connsiteY0" fmla="*/ 276225 h 1343025"/>
              <a:gd name="connsiteX1" fmla="*/ 1171575 w 3190875"/>
              <a:gd name="connsiteY1" fmla="*/ 0 h 1343025"/>
              <a:gd name="connsiteX2" fmla="*/ 0 w 3190875"/>
              <a:gd name="connsiteY2" fmla="*/ 1343025 h 1343025"/>
              <a:gd name="connsiteX0" fmla="*/ 3190875 w 3190875"/>
              <a:gd name="connsiteY0" fmla="*/ 1420816 h 2487616"/>
              <a:gd name="connsiteX1" fmla="*/ 1551249 w 3190875"/>
              <a:gd name="connsiteY1" fmla="*/ 0 h 2487616"/>
              <a:gd name="connsiteX2" fmla="*/ 0 w 3190875"/>
              <a:gd name="connsiteY2" fmla="*/ 2487616 h 2487616"/>
              <a:gd name="connsiteX0" fmla="*/ 3094396 w 3094396"/>
              <a:gd name="connsiteY0" fmla="*/ 1432091 h 2487616"/>
              <a:gd name="connsiteX1" fmla="*/ 1551249 w 3094396"/>
              <a:gd name="connsiteY1" fmla="*/ 0 h 2487616"/>
              <a:gd name="connsiteX2" fmla="*/ 0 w 3094396"/>
              <a:gd name="connsiteY2" fmla="*/ 2487616 h 2487616"/>
              <a:gd name="connsiteX0" fmla="*/ 3070930 w 3070930"/>
              <a:gd name="connsiteY0" fmla="*/ 1432091 h 1432091"/>
              <a:gd name="connsiteX1" fmla="*/ 1527783 w 3070930"/>
              <a:gd name="connsiteY1" fmla="*/ 0 h 1432091"/>
              <a:gd name="connsiteX2" fmla="*/ 0 w 3070930"/>
              <a:gd name="connsiteY2" fmla="*/ 81315 h 1432091"/>
              <a:gd name="connsiteX0" fmla="*/ 2986019 w 2986019"/>
              <a:gd name="connsiteY0" fmla="*/ 1300960 h 1300960"/>
              <a:gd name="connsiteX1" fmla="*/ 1527783 w 2986019"/>
              <a:gd name="connsiteY1" fmla="*/ 0 h 1300960"/>
              <a:gd name="connsiteX2" fmla="*/ 0 w 2986019"/>
              <a:gd name="connsiteY2" fmla="*/ 81315 h 1300960"/>
              <a:gd name="connsiteX0" fmla="*/ 2986019 w 2986019"/>
              <a:gd name="connsiteY0" fmla="*/ 1219645 h 1219645"/>
              <a:gd name="connsiteX1" fmla="*/ 1350378 w 2986019"/>
              <a:gd name="connsiteY1" fmla="*/ 573219 h 1219645"/>
              <a:gd name="connsiteX2" fmla="*/ 0 w 2986019"/>
              <a:gd name="connsiteY2" fmla="*/ 0 h 1219645"/>
              <a:gd name="connsiteX0" fmla="*/ 2921344 w 2921344"/>
              <a:gd name="connsiteY0" fmla="*/ 1309955 h 1309955"/>
              <a:gd name="connsiteX1" fmla="*/ 1285703 w 2921344"/>
              <a:gd name="connsiteY1" fmla="*/ 663529 h 1309955"/>
              <a:gd name="connsiteX2" fmla="*/ 0 w 2921344"/>
              <a:gd name="connsiteY2" fmla="*/ 0 h 1309955"/>
              <a:gd name="connsiteX0" fmla="*/ 2993438 w 2993438"/>
              <a:gd name="connsiteY0" fmla="*/ 1363593 h 1363593"/>
              <a:gd name="connsiteX1" fmla="*/ 1357797 w 2993438"/>
              <a:gd name="connsiteY1" fmla="*/ 717167 h 1363593"/>
              <a:gd name="connsiteX2" fmla="*/ 0 w 2993438"/>
              <a:gd name="connsiteY2" fmla="*/ 0 h 1363593"/>
              <a:gd name="connsiteX0" fmla="*/ 2993438 w 2993438"/>
              <a:gd name="connsiteY0" fmla="*/ 1363593 h 1363593"/>
              <a:gd name="connsiteX1" fmla="*/ 1400785 w 2993438"/>
              <a:gd name="connsiteY1" fmla="*/ 658542 h 1363593"/>
              <a:gd name="connsiteX2" fmla="*/ 0 w 2993438"/>
              <a:gd name="connsiteY2" fmla="*/ 0 h 1363593"/>
            </a:gdLst>
            <a:ahLst/>
            <a:cxnLst>
              <a:cxn ang="0">
                <a:pos x="connsiteX0" y="connsiteY0"/>
              </a:cxn>
              <a:cxn ang="0">
                <a:pos x="connsiteX1" y="connsiteY1"/>
              </a:cxn>
              <a:cxn ang="0">
                <a:pos x="connsiteX2" y="connsiteY2"/>
              </a:cxn>
            </a:cxnLst>
            <a:rect l="l" t="t" r="r" b="b"/>
            <a:pathLst>
              <a:path w="2993438" h="1363593">
                <a:moveTo>
                  <a:pt x="2993438" y="1363593"/>
                </a:moveTo>
                <a:lnTo>
                  <a:pt x="1400785" y="658542"/>
                </a:lnTo>
                <a:lnTo>
                  <a:pt x="0" y="0"/>
                </a:lnTo>
              </a:path>
            </a:pathLst>
          </a:custGeom>
          <a:noFill/>
          <a:ln w="95250" cmpd="sng">
            <a:solidFill>
              <a:srgbClr val="D5EAF8">
                <a:alpha val="58039"/>
              </a:srgbClr>
            </a:solidFill>
          </a:ln>
          <a:effectLst>
            <a:glow rad="38100">
              <a:schemeClr val="accent5">
                <a:lumMod val="60000"/>
                <a:lumOff val="40000"/>
                <a:alpha val="20000"/>
              </a:schemeClr>
            </a:glow>
          </a:effectLst>
          <a:scene3d>
            <a:camera prst="orthographicFront"/>
            <a:lightRig rig="threePt" dir="t"/>
          </a:scene3d>
          <a:sp3d>
            <a:bevelT w="50800" h="317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3" name="Freeform 122"/>
          <p:cNvSpPr/>
          <p:nvPr/>
        </p:nvSpPr>
        <p:spPr>
          <a:xfrm rot="21321339">
            <a:off x="4727585" y="3172716"/>
            <a:ext cx="3193753" cy="1190161"/>
          </a:xfrm>
          <a:custGeom>
            <a:avLst/>
            <a:gdLst>
              <a:gd name="connsiteX0" fmla="*/ 3190875 w 3190875"/>
              <a:gd name="connsiteY0" fmla="*/ 276225 h 1343025"/>
              <a:gd name="connsiteX1" fmla="*/ 1171575 w 3190875"/>
              <a:gd name="connsiteY1" fmla="*/ 0 h 1343025"/>
              <a:gd name="connsiteX2" fmla="*/ 0 w 3190875"/>
              <a:gd name="connsiteY2" fmla="*/ 1343025 h 1343025"/>
              <a:gd name="connsiteX0" fmla="*/ 3190875 w 3190875"/>
              <a:gd name="connsiteY0" fmla="*/ 1420816 h 2487616"/>
              <a:gd name="connsiteX1" fmla="*/ 1551249 w 3190875"/>
              <a:gd name="connsiteY1" fmla="*/ 0 h 2487616"/>
              <a:gd name="connsiteX2" fmla="*/ 0 w 3190875"/>
              <a:gd name="connsiteY2" fmla="*/ 2487616 h 2487616"/>
              <a:gd name="connsiteX0" fmla="*/ 3094396 w 3094396"/>
              <a:gd name="connsiteY0" fmla="*/ 1432091 h 2487616"/>
              <a:gd name="connsiteX1" fmla="*/ 1551249 w 3094396"/>
              <a:gd name="connsiteY1" fmla="*/ 0 h 2487616"/>
              <a:gd name="connsiteX2" fmla="*/ 0 w 3094396"/>
              <a:gd name="connsiteY2" fmla="*/ 2487616 h 2487616"/>
              <a:gd name="connsiteX0" fmla="*/ 3070930 w 3070930"/>
              <a:gd name="connsiteY0" fmla="*/ 1432091 h 1432091"/>
              <a:gd name="connsiteX1" fmla="*/ 1527783 w 3070930"/>
              <a:gd name="connsiteY1" fmla="*/ 0 h 1432091"/>
              <a:gd name="connsiteX2" fmla="*/ 0 w 3070930"/>
              <a:gd name="connsiteY2" fmla="*/ 81315 h 1432091"/>
              <a:gd name="connsiteX0" fmla="*/ 2986019 w 2986019"/>
              <a:gd name="connsiteY0" fmla="*/ 1300960 h 1300960"/>
              <a:gd name="connsiteX1" fmla="*/ 1527783 w 2986019"/>
              <a:gd name="connsiteY1" fmla="*/ 0 h 1300960"/>
              <a:gd name="connsiteX2" fmla="*/ 0 w 2986019"/>
              <a:gd name="connsiteY2" fmla="*/ 81315 h 1300960"/>
              <a:gd name="connsiteX0" fmla="*/ 2986019 w 2986019"/>
              <a:gd name="connsiteY0" fmla="*/ 1219645 h 1219645"/>
              <a:gd name="connsiteX1" fmla="*/ 1350378 w 2986019"/>
              <a:gd name="connsiteY1" fmla="*/ 573219 h 1219645"/>
              <a:gd name="connsiteX2" fmla="*/ 0 w 2986019"/>
              <a:gd name="connsiteY2" fmla="*/ 0 h 1219645"/>
              <a:gd name="connsiteX0" fmla="*/ 2921344 w 2921344"/>
              <a:gd name="connsiteY0" fmla="*/ 1309955 h 1309955"/>
              <a:gd name="connsiteX1" fmla="*/ 1285703 w 2921344"/>
              <a:gd name="connsiteY1" fmla="*/ 663529 h 1309955"/>
              <a:gd name="connsiteX2" fmla="*/ 0 w 2921344"/>
              <a:gd name="connsiteY2" fmla="*/ 0 h 1309955"/>
              <a:gd name="connsiteX0" fmla="*/ 2993438 w 2993438"/>
              <a:gd name="connsiteY0" fmla="*/ 1363593 h 1363593"/>
              <a:gd name="connsiteX1" fmla="*/ 1357797 w 2993438"/>
              <a:gd name="connsiteY1" fmla="*/ 717167 h 1363593"/>
              <a:gd name="connsiteX2" fmla="*/ 0 w 2993438"/>
              <a:gd name="connsiteY2" fmla="*/ 0 h 1363593"/>
              <a:gd name="connsiteX0" fmla="*/ 3039529 w 3039529"/>
              <a:gd name="connsiteY0" fmla="*/ 325692 h 717167"/>
              <a:gd name="connsiteX1" fmla="*/ 1357797 w 3039529"/>
              <a:gd name="connsiteY1" fmla="*/ 717167 h 717167"/>
              <a:gd name="connsiteX2" fmla="*/ 0 w 3039529"/>
              <a:gd name="connsiteY2" fmla="*/ 0 h 717167"/>
              <a:gd name="connsiteX0" fmla="*/ 3039529 w 3039529"/>
              <a:gd name="connsiteY0" fmla="*/ 325692 h 717167"/>
              <a:gd name="connsiteX1" fmla="*/ 1357797 w 3039529"/>
              <a:gd name="connsiteY1" fmla="*/ 717167 h 717167"/>
              <a:gd name="connsiteX2" fmla="*/ 279334 w 3039529"/>
              <a:gd name="connsiteY2" fmla="*/ 134640 h 717167"/>
              <a:gd name="connsiteX3" fmla="*/ 0 w 3039529"/>
              <a:gd name="connsiteY3" fmla="*/ 0 h 717167"/>
              <a:gd name="connsiteX0" fmla="*/ 3039529 w 3039529"/>
              <a:gd name="connsiteY0" fmla="*/ 495356 h 886831"/>
              <a:gd name="connsiteX1" fmla="*/ 1357797 w 3039529"/>
              <a:gd name="connsiteY1" fmla="*/ 886831 h 886831"/>
              <a:gd name="connsiteX2" fmla="*/ 356614 w 3039529"/>
              <a:gd name="connsiteY2" fmla="*/ 0 h 886831"/>
              <a:gd name="connsiteX3" fmla="*/ 0 w 3039529"/>
              <a:gd name="connsiteY3" fmla="*/ 169664 h 886831"/>
              <a:gd name="connsiteX0" fmla="*/ 3039529 w 3039529"/>
              <a:gd name="connsiteY0" fmla="*/ 325692 h 717167"/>
              <a:gd name="connsiteX1" fmla="*/ 1357797 w 3039529"/>
              <a:gd name="connsiteY1" fmla="*/ 717167 h 717167"/>
              <a:gd name="connsiteX2" fmla="*/ 213354 w 3039529"/>
              <a:gd name="connsiteY2" fmla="*/ 358633 h 717167"/>
              <a:gd name="connsiteX3" fmla="*/ 0 w 3039529"/>
              <a:gd name="connsiteY3" fmla="*/ 0 h 717167"/>
              <a:gd name="connsiteX0" fmla="*/ 3193753 w 3193753"/>
              <a:gd name="connsiteY0" fmla="*/ 1074062 h 1465537"/>
              <a:gd name="connsiteX1" fmla="*/ 1512021 w 3193753"/>
              <a:gd name="connsiteY1" fmla="*/ 1465537 h 1465537"/>
              <a:gd name="connsiteX2" fmla="*/ 367578 w 3193753"/>
              <a:gd name="connsiteY2" fmla="*/ 1107003 h 1465537"/>
              <a:gd name="connsiteX3" fmla="*/ 0 w 3193753"/>
              <a:gd name="connsiteY3" fmla="*/ 0 h 1465537"/>
              <a:gd name="connsiteX0" fmla="*/ 3193753 w 3193753"/>
              <a:gd name="connsiteY0" fmla="*/ 1074062 h 1465537"/>
              <a:gd name="connsiteX1" fmla="*/ 1512021 w 3193753"/>
              <a:gd name="connsiteY1" fmla="*/ 1465537 h 1465537"/>
              <a:gd name="connsiteX2" fmla="*/ 508947 w 3193753"/>
              <a:gd name="connsiteY2" fmla="*/ 1190161 h 1465537"/>
              <a:gd name="connsiteX3" fmla="*/ 0 w 3193753"/>
              <a:gd name="connsiteY3" fmla="*/ 0 h 1465537"/>
              <a:gd name="connsiteX0" fmla="*/ 3193753 w 3193753"/>
              <a:gd name="connsiteY0" fmla="*/ 1074062 h 1190161"/>
              <a:gd name="connsiteX1" fmla="*/ 1692071 w 3193753"/>
              <a:gd name="connsiteY1" fmla="*/ 1131356 h 1190161"/>
              <a:gd name="connsiteX2" fmla="*/ 508947 w 3193753"/>
              <a:gd name="connsiteY2" fmla="*/ 1190161 h 1190161"/>
              <a:gd name="connsiteX3" fmla="*/ 0 w 3193753"/>
              <a:gd name="connsiteY3" fmla="*/ 0 h 1190161"/>
            </a:gdLst>
            <a:ahLst/>
            <a:cxnLst>
              <a:cxn ang="0">
                <a:pos x="connsiteX0" y="connsiteY0"/>
              </a:cxn>
              <a:cxn ang="0">
                <a:pos x="connsiteX1" y="connsiteY1"/>
              </a:cxn>
              <a:cxn ang="0">
                <a:pos x="connsiteX2" y="connsiteY2"/>
              </a:cxn>
              <a:cxn ang="0">
                <a:pos x="connsiteX3" y="connsiteY3"/>
              </a:cxn>
            </a:cxnLst>
            <a:rect l="l" t="t" r="r" b="b"/>
            <a:pathLst>
              <a:path w="3193753" h="1190161">
                <a:moveTo>
                  <a:pt x="3193753" y="1074062"/>
                </a:moveTo>
                <a:lnTo>
                  <a:pt x="1692071" y="1131356"/>
                </a:lnTo>
                <a:lnTo>
                  <a:pt x="508947" y="1190161"/>
                </a:lnTo>
                <a:lnTo>
                  <a:pt x="0" y="0"/>
                </a:lnTo>
              </a:path>
            </a:pathLst>
          </a:custGeom>
          <a:noFill/>
          <a:ln w="95250" cmpd="sng">
            <a:solidFill>
              <a:srgbClr val="D5EAF8">
                <a:alpha val="58039"/>
              </a:srgbClr>
            </a:solidFill>
          </a:ln>
          <a:effectLst>
            <a:glow rad="38100">
              <a:schemeClr val="accent5">
                <a:lumMod val="60000"/>
                <a:lumOff val="40000"/>
                <a:alpha val="20000"/>
              </a:schemeClr>
            </a:glow>
          </a:effectLst>
          <a:scene3d>
            <a:camera prst="orthographicFront"/>
            <a:lightRig rig="threePt" dir="t"/>
          </a:scene3d>
          <a:sp3d>
            <a:bevelT w="50800" h="317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 name="Freeform 126"/>
          <p:cNvSpPr/>
          <p:nvPr/>
        </p:nvSpPr>
        <p:spPr>
          <a:xfrm rot="21321339">
            <a:off x="921360" y="3253158"/>
            <a:ext cx="3194870" cy="1417017"/>
          </a:xfrm>
          <a:custGeom>
            <a:avLst/>
            <a:gdLst>
              <a:gd name="connsiteX0" fmla="*/ 3190875 w 3190875"/>
              <a:gd name="connsiteY0" fmla="*/ 276225 h 1343025"/>
              <a:gd name="connsiteX1" fmla="*/ 1171575 w 3190875"/>
              <a:gd name="connsiteY1" fmla="*/ 0 h 1343025"/>
              <a:gd name="connsiteX2" fmla="*/ 0 w 3190875"/>
              <a:gd name="connsiteY2" fmla="*/ 1343025 h 1343025"/>
              <a:gd name="connsiteX0" fmla="*/ 3190875 w 3190875"/>
              <a:gd name="connsiteY0" fmla="*/ 0 h 1567265"/>
              <a:gd name="connsiteX1" fmla="*/ 2101685 w 3190875"/>
              <a:gd name="connsiteY1" fmla="*/ 1567265 h 1567265"/>
              <a:gd name="connsiteX2" fmla="*/ 0 w 3190875"/>
              <a:gd name="connsiteY2" fmla="*/ 1066800 h 1567265"/>
              <a:gd name="connsiteX0" fmla="*/ 2452385 w 2452385"/>
              <a:gd name="connsiteY0" fmla="*/ 0 h 1417017"/>
              <a:gd name="connsiteX1" fmla="*/ 2101685 w 2452385"/>
              <a:gd name="connsiteY1" fmla="*/ 1417017 h 1417017"/>
              <a:gd name="connsiteX2" fmla="*/ 0 w 2452385"/>
              <a:gd name="connsiteY2" fmla="*/ 916552 h 1417017"/>
            </a:gdLst>
            <a:ahLst/>
            <a:cxnLst>
              <a:cxn ang="0">
                <a:pos x="connsiteX0" y="connsiteY0"/>
              </a:cxn>
              <a:cxn ang="0">
                <a:pos x="connsiteX1" y="connsiteY1"/>
              </a:cxn>
              <a:cxn ang="0">
                <a:pos x="connsiteX2" y="connsiteY2"/>
              </a:cxn>
            </a:cxnLst>
            <a:rect l="l" t="t" r="r" b="b"/>
            <a:pathLst>
              <a:path w="2452385" h="1417017">
                <a:moveTo>
                  <a:pt x="2452385" y="0"/>
                </a:moveTo>
                <a:lnTo>
                  <a:pt x="2101685" y="1417017"/>
                </a:lnTo>
                <a:lnTo>
                  <a:pt x="0" y="916552"/>
                </a:lnTo>
              </a:path>
            </a:pathLst>
          </a:custGeom>
          <a:noFill/>
          <a:ln w="95250" cmpd="sng">
            <a:solidFill>
              <a:srgbClr val="D5EAF8">
                <a:alpha val="58039"/>
              </a:srgbClr>
            </a:solidFill>
          </a:ln>
          <a:effectLst>
            <a:glow rad="38100">
              <a:schemeClr val="accent5">
                <a:lumMod val="60000"/>
                <a:lumOff val="40000"/>
                <a:alpha val="20000"/>
              </a:schemeClr>
            </a:glow>
          </a:effectLst>
          <a:scene3d>
            <a:camera prst="orthographicFront"/>
            <a:lightRig rig="threePt" dir="t"/>
          </a:scene3d>
          <a:sp3d>
            <a:bevelT w="50800" h="317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Freeform 66"/>
          <p:cNvSpPr/>
          <p:nvPr/>
        </p:nvSpPr>
        <p:spPr>
          <a:xfrm rot="21321339">
            <a:off x="1229451" y="2962608"/>
            <a:ext cx="3035527" cy="606742"/>
          </a:xfrm>
          <a:custGeom>
            <a:avLst/>
            <a:gdLst>
              <a:gd name="connsiteX0" fmla="*/ 3190875 w 3190875"/>
              <a:gd name="connsiteY0" fmla="*/ 276225 h 1343025"/>
              <a:gd name="connsiteX1" fmla="*/ 1171575 w 3190875"/>
              <a:gd name="connsiteY1" fmla="*/ 0 h 1343025"/>
              <a:gd name="connsiteX2" fmla="*/ 0 w 3190875"/>
              <a:gd name="connsiteY2" fmla="*/ 1343025 h 1343025"/>
              <a:gd name="connsiteX0" fmla="*/ 3190875 w 3190875"/>
              <a:gd name="connsiteY0" fmla="*/ 0 h 1567265"/>
              <a:gd name="connsiteX1" fmla="*/ 2101685 w 3190875"/>
              <a:gd name="connsiteY1" fmla="*/ 1567265 h 1567265"/>
              <a:gd name="connsiteX2" fmla="*/ 0 w 3190875"/>
              <a:gd name="connsiteY2" fmla="*/ 1066800 h 1567265"/>
              <a:gd name="connsiteX0" fmla="*/ 2452385 w 2452385"/>
              <a:gd name="connsiteY0" fmla="*/ 0 h 1417017"/>
              <a:gd name="connsiteX1" fmla="*/ 2101685 w 2452385"/>
              <a:gd name="connsiteY1" fmla="*/ 1417017 h 1417017"/>
              <a:gd name="connsiteX2" fmla="*/ 0 w 2452385"/>
              <a:gd name="connsiteY2" fmla="*/ 916552 h 1417017"/>
              <a:gd name="connsiteX0" fmla="*/ 2452385 w 2452385"/>
              <a:gd name="connsiteY0" fmla="*/ 0 h 1523294"/>
              <a:gd name="connsiteX1" fmla="*/ 1586564 w 2452385"/>
              <a:gd name="connsiteY1" fmla="*/ 1523294 h 1523294"/>
              <a:gd name="connsiteX2" fmla="*/ 0 w 2452385"/>
              <a:gd name="connsiteY2" fmla="*/ 916552 h 1523294"/>
              <a:gd name="connsiteX0" fmla="*/ 2452385 w 2452385"/>
              <a:gd name="connsiteY0" fmla="*/ 0 h 1523294"/>
              <a:gd name="connsiteX1" fmla="*/ 1586564 w 2452385"/>
              <a:gd name="connsiteY1" fmla="*/ 1523294 h 1523294"/>
              <a:gd name="connsiteX2" fmla="*/ 0 w 2452385"/>
              <a:gd name="connsiteY2" fmla="*/ 916552 h 1523294"/>
              <a:gd name="connsiteX0" fmla="*/ 2452385 w 2452385"/>
              <a:gd name="connsiteY0" fmla="*/ 0 h 1523294"/>
              <a:gd name="connsiteX1" fmla="*/ 1586564 w 2452385"/>
              <a:gd name="connsiteY1" fmla="*/ 1523294 h 1523294"/>
              <a:gd name="connsiteX2" fmla="*/ 0 w 2452385"/>
              <a:gd name="connsiteY2" fmla="*/ 916552 h 1523294"/>
              <a:gd name="connsiteX0" fmla="*/ 2915991 w 2915991"/>
              <a:gd name="connsiteY0" fmla="*/ 258319 h 606742"/>
              <a:gd name="connsiteX1" fmla="*/ 1586564 w 2915991"/>
              <a:gd name="connsiteY1" fmla="*/ 606742 h 606742"/>
              <a:gd name="connsiteX2" fmla="*/ 0 w 2915991"/>
              <a:gd name="connsiteY2" fmla="*/ 0 h 606742"/>
            </a:gdLst>
            <a:ahLst/>
            <a:cxnLst>
              <a:cxn ang="0">
                <a:pos x="connsiteX0" y="connsiteY0"/>
              </a:cxn>
              <a:cxn ang="0">
                <a:pos x="connsiteX1" y="connsiteY1"/>
              </a:cxn>
              <a:cxn ang="0">
                <a:pos x="connsiteX2" y="connsiteY2"/>
              </a:cxn>
            </a:cxnLst>
            <a:rect l="l" t="t" r="r" b="b"/>
            <a:pathLst>
              <a:path w="2915991" h="606742">
                <a:moveTo>
                  <a:pt x="2915991" y="258319"/>
                </a:moveTo>
                <a:lnTo>
                  <a:pt x="1586564" y="606742"/>
                </a:lnTo>
                <a:cubicBezTo>
                  <a:pt x="1467286" y="577927"/>
                  <a:pt x="65905" y="38814"/>
                  <a:pt x="0" y="0"/>
                </a:cubicBezTo>
              </a:path>
            </a:pathLst>
          </a:custGeom>
          <a:noFill/>
          <a:ln w="95250" cmpd="sng">
            <a:solidFill>
              <a:srgbClr val="D5EAF8">
                <a:alpha val="58039"/>
              </a:srgbClr>
            </a:solidFill>
          </a:ln>
          <a:effectLst>
            <a:glow rad="38100">
              <a:schemeClr val="accent5">
                <a:lumMod val="60000"/>
                <a:lumOff val="40000"/>
                <a:alpha val="20000"/>
              </a:schemeClr>
            </a:glow>
          </a:effectLst>
          <a:scene3d>
            <a:camera prst="orthographicFront"/>
            <a:lightRig rig="threePt" dir="t"/>
          </a:scene3d>
          <a:sp3d>
            <a:bevelT w="50800" h="317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Freeform 71"/>
          <p:cNvSpPr/>
          <p:nvPr/>
        </p:nvSpPr>
        <p:spPr>
          <a:xfrm rot="21321339">
            <a:off x="1119627" y="1357508"/>
            <a:ext cx="3041261" cy="1370566"/>
          </a:xfrm>
          <a:custGeom>
            <a:avLst/>
            <a:gdLst>
              <a:gd name="connsiteX0" fmla="*/ 3190875 w 3190875"/>
              <a:gd name="connsiteY0" fmla="*/ 276225 h 1343025"/>
              <a:gd name="connsiteX1" fmla="*/ 1171575 w 3190875"/>
              <a:gd name="connsiteY1" fmla="*/ 0 h 1343025"/>
              <a:gd name="connsiteX2" fmla="*/ 0 w 3190875"/>
              <a:gd name="connsiteY2" fmla="*/ 1343025 h 1343025"/>
              <a:gd name="connsiteX0" fmla="*/ 3190875 w 3190875"/>
              <a:gd name="connsiteY0" fmla="*/ 0 h 1567265"/>
              <a:gd name="connsiteX1" fmla="*/ 2101685 w 3190875"/>
              <a:gd name="connsiteY1" fmla="*/ 1567265 h 1567265"/>
              <a:gd name="connsiteX2" fmla="*/ 0 w 3190875"/>
              <a:gd name="connsiteY2" fmla="*/ 1066800 h 1567265"/>
              <a:gd name="connsiteX0" fmla="*/ 2452385 w 2452385"/>
              <a:gd name="connsiteY0" fmla="*/ 0 h 1417017"/>
              <a:gd name="connsiteX1" fmla="*/ 2101685 w 2452385"/>
              <a:gd name="connsiteY1" fmla="*/ 1417017 h 1417017"/>
              <a:gd name="connsiteX2" fmla="*/ 0 w 2452385"/>
              <a:gd name="connsiteY2" fmla="*/ 916552 h 1417017"/>
              <a:gd name="connsiteX0" fmla="*/ 2452385 w 2452385"/>
              <a:gd name="connsiteY0" fmla="*/ 0 h 1523294"/>
              <a:gd name="connsiteX1" fmla="*/ 1586564 w 2452385"/>
              <a:gd name="connsiteY1" fmla="*/ 1523294 h 1523294"/>
              <a:gd name="connsiteX2" fmla="*/ 0 w 2452385"/>
              <a:gd name="connsiteY2" fmla="*/ 916552 h 1523294"/>
              <a:gd name="connsiteX0" fmla="*/ 2452385 w 2452385"/>
              <a:gd name="connsiteY0" fmla="*/ 0 h 1523294"/>
              <a:gd name="connsiteX1" fmla="*/ 1586564 w 2452385"/>
              <a:gd name="connsiteY1" fmla="*/ 1523294 h 1523294"/>
              <a:gd name="connsiteX2" fmla="*/ 0 w 2452385"/>
              <a:gd name="connsiteY2" fmla="*/ 916552 h 1523294"/>
              <a:gd name="connsiteX0" fmla="*/ 2452385 w 2452385"/>
              <a:gd name="connsiteY0" fmla="*/ 0 h 1523294"/>
              <a:gd name="connsiteX1" fmla="*/ 1586564 w 2452385"/>
              <a:gd name="connsiteY1" fmla="*/ 1523294 h 1523294"/>
              <a:gd name="connsiteX2" fmla="*/ 0 w 2452385"/>
              <a:gd name="connsiteY2" fmla="*/ 916552 h 1523294"/>
              <a:gd name="connsiteX0" fmla="*/ 2915991 w 2915991"/>
              <a:gd name="connsiteY0" fmla="*/ 258319 h 606742"/>
              <a:gd name="connsiteX1" fmla="*/ 1586564 w 2915991"/>
              <a:gd name="connsiteY1" fmla="*/ 606742 h 606742"/>
              <a:gd name="connsiteX2" fmla="*/ 0 w 2915991"/>
              <a:gd name="connsiteY2" fmla="*/ 0 h 606742"/>
              <a:gd name="connsiteX0" fmla="*/ 2837520 w 2837520"/>
              <a:gd name="connsiteY0" fmla="*/ 1067423 h 1067423"/>
              <a:gd name="connsiteX1" fmla="*/ 1586564 w 2837520"/>
              <a:gd name="connsiteY1" fmla="*/ 606742 h 1067423"/>
              <a:gd name="connsiteX2" fmla="*/ 0 w 2837520"/>
              <a:gd name="connsiteY2" fmla="*/ 0 h 1067423"/>
            </a:gdLst>
            <a:ahLst/>
            <a:cxnLst>
              <a:cxn ang="0">
                <a:pos x="connsiteX0" y="connsiteY0"/>
              </a:cxn>
              <a:cxn ang="0">
                <a:pos x="connsiteX1" y="connsiteY1"/>
              </a:cxn>
              <a:cxn ang="0">
                <a:pos x="connsiteX2" y="connsiteY2"/>
              </a:cxn>
            </a:cxnLst>
            <a:rect l="l" t="t" r="r" b="b"/>
            <a:pathLst>
              <a:path w="2837520" h="1067423">
                <a:moveTo>
                  <a:pt x="2837520" y="1067423"/>
                </a:moveTo>
                <a:lnTo>
                  <a:pt x="1586564" y="606742"/>
                </a:lnTo>
                <a:cubicBezTo>
                  <a:pt x="1467286" y="577927"/>
                  <a:pt x="65905" y="38814"/>
                  <a:pt x="0" y="0"/>
                </a:cubicBezTo>
              </a:path>
            </a:pathLst>
          </a:custGeom>
          <a:noFill/>
          <a:ln w="95250" cmpd="sng">
            <a:solidFill>
              <a:srgbClr val="D5EAF8">
                <a:alpha val="58039"/>
              </a:srgbClr>
            </a:solidFill>
          </a:ln>
          <a:effectLst>
            <a:glow rad="38100">
              <a:schemeClr val="accent5">
                <a:lumMod val="60000"/>
                <a:lumOff val="40000"/>
                <a:alpha val="20000"/>
              </a:schemeClr>
            </a:glow>
          </a:effectLst>
          <a:scene3d>
            <a:camera prst="orthographicFront"/>
            <a:lightRig rig="threePt" dir="t"/>
          </a:scene3d>
          <a:sp3d>
            <a:bevelT w="50800" h="317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Freeform 68"/>
          <p:cNvSpPr/>
          <p:nvPr/>
        </p:nvSpPr>
        <p:spPr>
          <a:xfrm rot="345510" flipV="1">
            <a:off x="1021847" y="1353456"/>
            <a:ext cx="3267246" cy="1195856"/>
          </a:xfrm>
          <a:custGeom>
            <a:avLst/>
            <a:gdLst>
              <a:gd name="connsiteX0" fmla="*/ 3190875 w 3190875"/>
              <a:gd name="connsiteY0" fmla="*/ 276225 h 1343025"/>
              <a:gd name="connsiteX1" fmla="*/ 1171575 w 3190875"/>
              <a:gd name="connsiteY1" fmla="*/ 0 h 1343025"/>
              <a:gd name="connsiteX2" fmla="*/ 0 w 3190875"/>
              <a:gd name="connsiteY2" fmla="*/ 1343025 h 1343025"/>
              <a:gd name="connsiteX0" fmla="*/ 3190875 w 3190875"/>
              <a:gd name="connsiteY0" fmla="*/ 0 h 1567265"/>
              <a:gd name="connsiteX1" fmla="*/ 2101685 w 3190875"/>
              <a:gd name="connsiteY1" fmla="*/ 1567265 h 1567265"/>
              <a:gd name="connsiteX2" fmla="*/ 0 w 3190875"/>
              <a:gd name="connsiteY2" fmla="*/ 1066800 h 1567265"/>
              <a:gd name="connsiteX0" fmla="*/ 2452385 w 2452385"/>
              <a:gd name="connsiteY0" fmla="*/ 0 h 1417017"/>
              <a:gd name="connsiteX1" fmla="*/ 2101685 w 2452385"/>
              <a:gd name="connsiteY1" fmla="*/ 1417017 h 1417017"/>
              <a:gd name="connsiteX2" fmla="*/ 0 w 2452385"/>
              <a:gd name="connsiteY2" fmla="*/ 916552 h 1417017"/>
              <a:gd name="connsiteX0" fmla="*/ 2452385 w 2452385"/>
              <a:gd name="connsiteY0" fmla="*/ 0 h 1523294"/>
              <a:gd name="connsiteX1" fmla="*/ 1586564 w 2452385"/>
              <a:gd name="connsiteY1" fmla="*/ 1523294 h 1523294"/>
              <a:gd name="connsiteX2" fmla="*/ 0 w 2452385"/>
              <a:gd name="connsiteY2" fmla="*/ 916552 h 1523294"/>
              <a:gd name="connsiteX0" fmla="*/ 2452385 w 2452385"/>
              <a:gd name="connsiteY0" fmla="*/ 0 h 1523294"/>
              <a:gd name="connsiteX1" fmla="*/ 1586564 w 2452385"/>
              <a:gd name="connsiteY1" fmla="*/ 1523294 h 1523294"/>
              <a:gd name="connsiteX2" fmla="*/ 0 w 2452385"/>
              <a:gd name="connsiteY2" fmla="*/ 916552 h 1523294"/>
              <a:gd name="connsiteX0" fmla="*/ 2452385 w 2452385"/>
              <a:gd name="connsiteY0" fmla="*/ 0 h 1523294"/>
              <a:gd name="connsiteX1" fmla="*/ 1586564 w 2452385"/>
              <a:gd name="connsiteY1" fmla="*/ 1523294 h 1523294"/>
              <a:gd name="connsiteX2" fmla="*/ 0 w 2452385"/>
              <a:gd name="connsiteY2" fmla="*/ 916552 h 1523294"/>
              <a:gd name="connsiteX0" fmla="*/ 2915991 w 2915991"/>
              <a:gd name="connsiteY0" fmla="*/ 258319 h 606742"/>
              <a:gd name="connsiteX1" fmla="*/ 1586564 w 2915991"/>
              <a:gd name="connsiteY1" fmla="*/ 606742 h 606742"/>
              <a:gd name="connsiteX2" fmla="*/ 0 w 2915991"/>
              <a:gd name="connsiteY2" fmla="*/ 0 h 606742"/>
              <a:gd name="connsiteX0" fmla="*/ 2977525 w 2977525"/>
              <a:gd name="connsiteY0" fmla="*/ 0 h 1599515"/>
              <a:gd name="connsiteX1" fmla="*/ 1586564 w 2977525"/>
              <a:gd name="connsiteY1" fmla="*/ 1599515 h 1599515"/>
              <a:gd name="connsiteX2" fmla="*/ 0 w 2977525"/>
              <a:gd name="connsiteY2" fmla="*/ 992773 h 1599515"/>
              <a:gd name="connsiteX0" fmla="*/ 2977525 w 2977525"/>
              <a:gd name="connsiteY0" fmla="*/ 0 h 1420529"/>
              <a:gd name="connsiteX1" fmla="*/ 2413419 w 2977525"/>
              <a:gd name="connsiteY1" fmla="*/ 1420529 h 1420529"/>
              <a:gd name="connsiteX2" fmla="*/ 0 w 2977525"/>
              <a:gd name="connsiteY2" fmla="*/ 992773 h 1420529"/>
              <a:gd name="connsiteX0" fmla="*/ 2977525 w 2977525"/>
              <a:gd name="connsiteY0" fmla="*/ 0 h 1420529"/>
              <a:gd name="connsiteX1" fmla="*/ 2413419 w 2977525"/>
              <a:gd name="connsiteY1" fmla="*/ 1420529 h 1420529"/>
              <a:gd name="connsiteX2" fmla="*/ 0 w 2977525"/>
              <a:gd name="connsiteY2" fmla="*/ 992773 h 1420529"/>
              <a:gd name="connsiteX0" fmla="*/ 2977525 w 2977525"/>
              <a:gd name="connsiteY0" fmla="*/ 0 h 1420529"/>
              <a:gd name="connsiteX1" fmla="*/ 2413419 w 2977525"/>
              <a:gd name="connsiteY1" fmla="*/ 1420529 h 1420529"/>
              <a:gd name="connsiteX2" fmla="*/ 0 w 2977525"/>
              <a:gd name="connsiteY2" fmla="*/ 992773 h 1420529"/>
              <a:gd name="connsiteX0" fmla="*/ 2977525 w 2977525"/>
              <a:gd name="connsiteY0" fmla="*/ 0 h 1307206"/>
              <a:gd name="connsiteX1" fmla="*/ 2466158 w 2977525"/>
              <a:gd name="connsiteY1" fmla="*/ 1307206 h 1307206"/>
              <a:gd name="connsiteX2" fmla="*/ 0 w 2977525"/>
              <a:gd name="connsiteY2" fmla="*/ 992773 h 1307206"/>
            </a:gdLst>
            <a:ahLst/>
            <a:cxnLst>
              <a:cxn ang="0">
                <a:pos x="connsiteX0" y="connsiteY0"/>
              </a:cxn>
              <a:cxn ang="0">
                <a:pos x="connsiteX1" y="connsiteY1"/>
              </a:cxn>
              <a:cxn ang="0">
                <a:pos x="connsiteX2" y="connsiteY2"/>
              </a:cxn>
            </a:cxnLst>
            <a:rect l="l" t="t" r="r" b="b"/>
            <a:pathLst>
              <a:path w="2977525" h="1307206">
                <a:moveTo>
                  <a:pt x="2977525" y="0"/>
                </a:moveTo>
                <a:cubicBezTo>
                  <a:pt x="2929322" y="81070"/>
                  <a:pt x="2521956" y="1225462"/>
                  <a:pt x="2466158" y="1307206"/>
                </a:cubicBezTo>
                <a:cubicBezTo>
                  <a:pt x="2346880" y="1278391"/>
                  <a:pt x="65905" y="1031587"/>
                  <a:pt x="0" y="992773"/>
                </a:cubicBezTo>
              </a:path>
            </a:pathLst>
          </a:custGeom>
          <a:noFill/>
          <a:ln w="95250" cmpd="sng">
            <a:solidFill>
              <a:srgbClr val="D5EAF8">
                <a:alpha val="58039"/>
              </a:srgbClr>
            </a:solidFill>
          </a:ln>
          <a:effectLst>
            <a:glow rad="38100">
              <a:schemeClr val="accent5">
                <a:lumMod val="60000"/>
                <a:lumOff val="40000"/>
                <a:alpha val="20000"/>
              </a:schemeClr>
            </a:glow>
          </a:effectLst>
          <a:scene3d>
            <a:camera prst="orthographicFront"/>
            <a:lightRig rig="threePt" dir="t"/>
          </a:scene3d>
          <a:sp3d>
            <a:bevelT w="50800" h="317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p:cNvSpPr/>
          <p:nvPr/>
        </p:nvSpPr>
        <p:spPr>
          <a:xfrm>
            <a:off x="4844532" y="2131736"/>
            <a:ext cx="107758" cy="107758"/>
          </a:xfrm>
          <a:prstGeom prst="ellipse">
            <a:avLst/>
          </a:prstGeom>
          <a:solidFill>
            <a:srgbClr val="FF6600"/>
          </a:solidFill>
          <a:ln w="12700" cmpd="sng">
            <a:noFill/>
          </a:ln>
          <a:effectLst>
            <a:glow rad="50800">
              <a:srgbClr val="FF6600">
                <a:alpha val="41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Oval 73"/>
          <p:cNvSpPr/>
          <p:nvPr/>
        </p:nvSpPr>
        <p:spPr>
          <a:xfrm>
            <a:off x="4844532" y="2131736"/>
            <a:ext cx="107758" cy="107758"/>
          </a:xfrm>
          <a:prstGeom prst="ellipse">
            <a:avLst/>
          </a:prstGeom>
          <a:solidFill>
            <a:srgbClr val="FF6600"/>
          </a:solidFill>
          <a:ln w="12700" cmpd="sng">
            <a:noFill/>
          </a:ln>
          <a:effectLst>
            <a:glow rad="50800">
              <a:srgbClr val="FF6600">
                <a:alpha val="41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Oval 74"/>
          <p:cNvSpPr/>
          <p:nvPr/>
        </p:nvSpPr>
        <p:spPr>
          <a:xfrm>
            <a:off x="4869932" y="2360336"/>
            <a:ext cx="107758" cy="107758"/>
          </a:xfrm>
          <a:prstGeom prst="ellipse">
            <a:avLst/>
          </a:prstGeom>
          <a:solidFill>
            <a:srgbClr val="FF6600"/>
          </a:solidFill>
          <a:ln w="12700" cmpd="sng">
            <a:noFill/>
          </a:ln>
          <a:effectLst>
            <a:glow rad="50800">
              <a:srgbClr val="FF6600">
                <a:alpha val="41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Oval 77"/>
          <p:cNvSpPr/>
          <p:nvPr/>
        </p:nvSpPr>
        <p:spPr>
          <a:xfrm>
            <a:off x="4869932" y="2360336"/>
            <a:ext cx="107758" cy="107758"/>
          </a:xfrm>
          <a:prstGeom prst="ellipse">
            <a:avLst/>
          </a:prstGeom>
          <a:solidFill>
            <a:srgbClr val="FF6600"/>
          </a:solidFill>
          <a:ln w="12700" cmpd="sng">
            <a:noFill/>
          </a:ln>
          <a:effectLst>
            <a:glow rad="50800">
              <a:srgbClr val="FF6600">
                <a:alpha val="41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Oval 78"/>
          <p:cNvSpPr/>
          <p:nvPr/>
        </p:nvSpPr>
        <p:spPr>
          <a:xfrm>
            <a:off x="4884343" y="2639363"/>
            <a:ext cx="107758" cy="107758"/>
          </a:xfrm>
          <a:prstGeom prst="ellipse">
            <a:avLst/>
          </a:prstGeom>
          <a:solidFill>
            <a:srgbClr val="FF6600"/>
          </a:solidFill>
          <a:ln w="12700" cmpd="sng">
            <a:noFill/>
          </a:ln>
          <a:effectLst>
            <a:glow rad="50800">
              <a:srgbClr val="FF6600">
                <a:alpha val="41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Oval 79"/>
          <p:cNvSpPr/>
          <p:nvPr/>
        </p:nvSpPr>
        <p:spPr>
          <a:xfrm>
            <a:off x="4884343" y="2639363"/>
            <a:ext cx="107758" cy="107758"/>
          </a:xfrm>
          <a:prstGeom prst="ellipse">
            <a:avLst/>
          </a:prstGeom>
          <a:solidFill>
            <a:srgbClr val="FF6600"/>
          </a:solidFill>
          <a:ln w="12700" cmpd="sng">
            <a:noFill/>
          </a:ln>
          <a:effectLst>
            <a:glow rad="50800">
              <a:srgbClr val="FF6600">
                <a:alpha val="41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Oval 88"/>
          <p:cNvSpPr/>
          <p:nvPr/>
        </p:nvSpPr>
        <p:spPr>
          <a:xfrm>
            <a:off x="4869932" y="2903675"/>
            <a:ext cx="107758" cy="107758"/>
          </a:xfrm>
          <a:prstGeom prst="ellipse">
            <a:avLst/>
          </a:prstGeom>
          <a:solidFill>
            <a:srgbClr val="FF6600"/>
          </a:solidFill>
          <a:ln w="12700" cmpd="sng">
            <a:noFill/>
          </a:ln>
          <a:effectLst>
            <a:glow rad="50800">
              <a:srgbClr val="FF6600">
                <a:alpha val="41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Oval 89"/>
          <p:cNvSpPr/>
          <p:nvPr/>
        </p:nvSpPr>
        <p:spPr>
          <a:xfrm>
            <a:off x="4869932" y="2903675"/>
            <a:ext cx="107758" cy="107758"/>
          </a:xfrm>
          <a:prstGeom prst="ellipse">
            <a:avLst/>
          </a:prstGeom>
          <a:solidFill>
            <a:srgbClr val="FF6600"/>
          </a:solidFill>
          <a:ln w="12700" cmpd="sng">
            <a:noFill/>
          </a:ln>
          <a:effectLst>
            <a:glow rad="50800">
              <a:srgbClr val="FF6600">
                <a:alpha val="41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Oval 90"/>
          <p:cNvSpPr/>
          <p:nvPr/>
        </p:nvSpPr>
        <p:spPr>
          <a:xfrm>
            <a:off x="4658177" y="3198482"/>
            <a:ext cx="107758" cy="107758"/>
          </a:xfrm>
          <a:prstGeom prst="ellipse">
            <a:avLst/>
          </a:prstGeom>
          <a:solidFill>
            <a:srgbClr val="FF6600"/>
          </a:solidFill>
          <a:ln w="12700" cmpd="sng">
            <a:noFill/>
          </a:ln>
          <a:effectLst>
            <a:glow rad="50800">
              <a:srgbClr val="FF6600">
                <a:alpha val="41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Oval 92"/>
          <p:cNvSpPr/>
          <p:nvPr/>
        </p:nvSpPr>
        <p:spPr>
          <a:xfrm>
            <a:off x="4658177" y="3198482"/>
            <a:ext cx="107758" cy="107758"/>
          </a:xfrm>
          <a:prstGeom prst="ellipse">
            <a:avLst/>
          </a:prstGeom>
          <a:solidFill>
            <a:srgbClr val="FF6600"/>
          </a:solidFill>
          <a:ln w="12700" cmpd="sng">
            <a:noFill/>
          </a:ln>
          <a:effectLst>
            <a:glow rad="50800">
              <a:srgbClr val="FF6600">
                <a:alpha val="41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5" name="Oval 94"/>
          <p:cNvSpPr/>
          <p:nvPr/>
        </p:nvSpPr>
        <p:spPr>
          <a:xfrm>
            <a:off x="3977576" y="3284532"/>
            <a:ext cx="107758" cy="107758"/>
          </a:xfrm>
          <a:prstGeom prst="ellipse">
            <a:avLst/>
          </a:prstGeom>
          <a:solidFill>
            <a:srgbClr val="FF6600"/>
          </a:solidFill>
          <a:ln w="12700" cmpd="sng">
            <a:noFill/>
          </a:ln>
          <a:effectLst>
            <a:glow rad="50800">
              <a:srgbClr val="FF6600">
                <a:alpha val="41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Oval 95"/>
          <p:cNvSpPr/>
          <p:nvPr/>
        </p:nvSpPr>
        <p:spPr>
          <a:xfrm>
            <a:off x="3977576" y="3284532"/>
            <a:ext cx="107758" cy="107758"/>
          </a:xfrm>
          <a:prstGeom prst="ellipse">
            <a:avLst/>
          </a:prstGeom>
          <a:solidFill>
            <a:srgbClr val="FF6600"/>
          </a:solidFill>
          <a:ln w="12700" cmpd="sng">
            <a:noFill/>
          </a:ln>
          <a:effectLst>
            <a:glow rad="50800">
              <a:srgbClr val="FF6600">
                <a:alpha val="41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Oval 97"/>
          <p:cNvSpPr/>
          <p:nvPr/>
        </p:nvSpPr>
        <p:spPr>
          <a:xfrm>
            <a:off x="3923697" y="3143729"/>
            <a:ext cx="107758" cy="107758"/>
          </a:xfrm>
          <a:prstGeom prst="ellipse">
            <a:avLst/>
          </a:prstGeom>
          <a:solidFill>
            <a:srgbClr val="FF6600"/>
          </a:solidFill>
          <a:ln w="12700" cmpd="sng">
            <a:noFill/>
          </a:ln>
          <a:effectLst>
            <a:glow rad="50800">
              <a:srgbClr val="FF6600">
                <a:alpha val="41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p:cNvSpPr/>
          <p:nvPr/>
        </p:nvSpPr>
        <p:spPr>
          <a:xfrm>
            <a:off x="3923697" y="3143729"/>
            <a:ext cx="107758" cy="107758"/>
          </a:xfrm>
          <a:prstGeom prst="ellipse">
            <a:avLst/>
          </a:prstGeom>
          <a:solidFill>
            <a:srgbClr val="FF6600"/>
          </a:solidFill>
          <a:ln w="12700" cmpd="sng">
            <a:noFill/>
          </a:ln>
          <a:effectLst>
            <a:glow rad="50800">
              <a:srgbClr val="FF6600">
                <a:alpha val="41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Oval 100"/>
          <p:cNvSpPr/>
          <p:nvPr/>
        </p:nvSpPr>
        <p:spPr>
          <a:xfrm>
            <a:off x="3941952" y="2508430"/>
            <a:ext cx="107758" cy="107758"/>
          </a:xfrm>
          <a:prstGeom prst="ellipse">
            <a:avLst/>
          </a:prstGeom>
          <a:solidFill>
            <a:srgbClr val="FF6600"/>
          </a:solidFill>
          <a:ln w="12700" cmpd="sng">
            <a:noFill/>
          </a:ln>
          <a:effectLst>
            <a:glow rad="50800">
              <a:srgbClr val="FF6600">
                <a:alpha val="41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 name="Oval 101"/>
          <p:cNvSpPr/>
          <p:nvPr/>
        </p:nvSpPr>
        <p:spPr>
          <a:xfrm>
            <a:off x="3941952" y="2508430"/>
            <a:ext cx="107758" cy="107758"/>
          </a:xfrm>
          <a:prstGeom prst="ellipse">
            <a:avLst/>
          </a:prstGeom>
          <a:solidFill>
            <a:srgbClr val="FF6600"/>
          </a:solidFill>
          <a:ln w="12700" cmpd="sng">
            <a:noFill/>
          </a:ln>
          <a:effectLst>
            <a:glow rad="50800">
              <a:srgbClr val="FF6600">
                <a:alpha val="41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p:cNvSpPr/>
          <p:nvPr/>
        </p:nvSpPr>
        <p:spPr>
          <a:xfrm>
            <a:off x="4208007" y="2273908"/>
            <a:ext cx="107758" cy="107758"/>
          </a:xfrm>
          <a:prstGeom prst="ellipse">
            <a:avLst/>
          </a:prstGeom>
          <a:solidFill>
            <a:srgbClr val="FF6600"/>
          </a:solidFill>
          <a:ln w="12700" cmpd="sng">
            <a:noFill/>
          </a:ln>
          <a:effectLst>
            <a:glow rad="50800">
              <a:srgbClr val="FF6600">
                <a:alpha val="41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p:cNvSpPr/>
          <p:nvPr/>
        </p:nvSpPr>
        <p:spPr>
          <a:xfrm>
            <a:off x="4208007" y="2273908"/>
            <a:ext cx="107758" cy="107758"/>
          </a:xfrm>
          <a:prstGeom prst="ellipse">
            <a:avLst/>
          </a:prstGeom>
          <a:solidFill>
            <a:srgbClr val="FF6600"/>
          </a:solidFill>
          <a:ln w="12700" cmpd="sng">
            <a:noFill/>
          </a:ln>
          <a:effectLst>
            <a:glow rad="50800">
              <a:srgbClr val="FF6600">
                <a:alpha val="41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7" name="Picture 2"/>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2592417" y="823586"/>
            <a:ext cx="3959165" cy="4080986"/>
          </a:xfrm>
          <a:prstGeom prst="rect">
            <a:avLst/>
          </a:prstGeom>
          <a:noFill/>
        </p:spPr>
      </p:pic>
      <p:sp>
        <p:nvSpPr>
          <p:cNvPr id="10" name="Title 9"/>
          <p:cNvSpPr>
            <a:spLocks noGrp="1"/>
          </p:cNvSpPr>
          <p:nvPr>
            <p:ph type="ctrTitle"/>
          </p:nvPr>
        </p:nvSpPr>
        <p:spPr/>
        <p:txBody>
          <a:bodyPr/>
          <a:lstStyle/>
          <a:p>
            <a:r>
              <a:rPr lang="en-US" dirty="0" smtClean="0"/>
              <a:t>Next-Gen Access Methods</a:t>
            </a:r>
            <a:endParaRPr lang="en-US" dirty="0"/>
          </a:p>
        </p:txBody>
      </p:sp>
      <p:sp>
        <p:nvSpPr>
          <p:cNvPr id="32" name="TextBox 31"/>
          <p:cNvSpPr txBox="1"/>
          <p:nvPr/>
        </p:nvSpPr>
        <p:spPr>
          <a:xfrm rot="4066714">
            <a:off x="5587483" y="2068013"/>
            <a:ext cx="965772" cy="338554"/>
          </a:xfrm>
          <a:prstGeom prst="rect">
            <a:avLst/>
          </a:prstGeom>
        </p:spPr>
        <p:txBody>
          <a:bodyPr spcFirstLastPara="1" wrap="none" numCol="1" rtlCol="0">
            <a:prstTxWarp prst="textArchUp">
              <a:avLst/>
            </a:prstTxWarp>
            <a:spAutoFit/>
          </a:bodyPr>
          <a:lstStyle>
            <a:defPPr>
              <a:defRPr lang="en-US"/>
            </a:defPPr>
            <a:lvl1pPr algn="ctr">
              <a:defRPr sz="1600" b="1">
                <a:solidFill>
                  <a:schemeClr val="bg1"/>
                </a:solidFill>
                <a:effectLst>
                  <a:outerShdw blurRad="63500" algn="ctr" rotWithShape="0">
                    <a:prstClr val="black"/>
                  </a:outerShdw>
                </a:effectLst>
              </a:defRPr>
            </a:lvl1pPr>
          </a:lstStyle>
          <a:p>
            <a:r>
              <a:rPr lang="en-US" dirty="0" smtClean="0">
                <a:effectLst/>
              </a:rPr>
              <a:t>REST</a:t>
            </a:r>
            <a:endParaRPr lang="en-US" dirty="0">
              <a:effectLst/>
            </a:endParaRPr>
          </a:p>
        </p:txBody>
      </p:sp>
      <p:sp>
        <p:nvSpPr>
          <p:cNvPr id="33" name="TextBox 32"/>
          <p:cNvSpPr txBox="1"/>
          <p:nvPr/>
        </p:nvSpPr>
        <p:spPr>
          <a:xfrm rot="17576051">
            <a:off x="5416216" y="3302549"/>
            <a:ext cx="1407486" cy="338554"/>
          </a:xfrm>
          <a:prstGeom prst="rect">
            <a:avLst/>
          </a:prstGeom>
        </p:spPr>
        <p:txBody>
          <a:bodyPr spcFirstLastPara="1" wrap="none" numCol="1" rtlCol="0">
            <a:prstTxWarp prst="textArchDown">
              <a:avLst/>
            </a:prstTxWarp>
            <a:spAutoFit/>
          </a:bodyPr>
          <a:lstStyle>
            <a:defPPr>
              <a:defRPr lang="en-US"/>
            </a:defPPr>
            <a:lvl1pPr algn="ctr">
              <a:defRPr sz="1600" b="1">
                <a:solidFill>
                  <a:schemeClr val="bg1"/>
                </a:solidFill>
                <a:effectLst>
                  <a:outerShdw blurRad="63500" algn="ctr" rotWithShape="0">
                    <a:prstClr val="black"/>
                  </a:outerShdw>
                </a:effectLst>
              </a:defRPr>
            </a:lvl1pPr>
          </a:lstStyle>
          <a:p>
            <a:r>
              <a:rPr lang="en-US" dirty="0">
                <a:effectLst/>
              </a:rPr>
              <a:t>SWIFT</a:t>
            </a:r>
          </a:p>
        </p:txBody>
      </p:sp>
      <p:cxnSp>
        <p:nvCxnSpPr>
          <p:cNvPr id="59" name="Straight Connector 58"/>
          <p:cNvCxnSpPr/>
          <p:nvPr/>
        </p:nvCxnSpPr>
        <p:spPr>
          <a:xfrm rot="8100000">
            <a:off x="6282600" y="2744741"/>
            <a:ext cx="182880" cy="18288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rot="3922604">
            <a:off x="2550658" y="3326810"/>
            <a:ext cx="1001012" cy="338554"/>
          </a:xfrm>
          <a:prstGeom prst="rect">
            <a:avLst/>
          </a:prstGeom>
        </p:spPr>
        <p:txBody>
          <a:bodyPr spcFirstLastPara="1" wrap="none" numCol="1" rtlCol="0">
            <a:prstTxWarp prst="textArchDown">
              <a:avLst/>
            </a:prstTxWarp>
            <a:spAutoFit/>
          </a:bodyPr>
          <a:lstStyle>
            <a:defPPr>
              <a:defRPr lang="en-US"/>
            </a:defPPr>
            <a:lvl1pPr algn="ctr">
              <a:defRPr sz="1600" b="1">
                <a:solidFill>
                  <a:schemeClr val="bg1"/>
                </a:solidFill>
                <a:effectLst>
                  <a:outerShdw blurRad="63500" algn="ctr" rotWithShape="0">
                    <a:prstClr val="black"/>
                  </a:outerShdw>
                </a:effectLst>
              </a:defRPr>
            </a:lvl1pPr>
          </a:lstStyle>
          <a:p>
            <a:r>
              <a:rPr lang="en-US" dirty="0">
                <a:effectLst/>
              </a:rPr>
              <a:t>NFS</a:t>
            </a:r>
          </a:p>
        </p:txBody>
      </p:sp>
      <p:cxnSp>
        <p:nvCxnSpPr>
          <p:cNvPr id="60" name="Straight Connector 59"/>
          <p:cNvCxnSpPr/>
          <p:nvPr/>
        </p:nvCxnSpPr>
        <p:spPr>
          <a:xfrm rot="8100000">
            <a:off x="2688209" y="2744741"/>
            <a:ext cx="182880" cy="18288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rot="20143602">
            <a:off x="4734581" y="4183766"/>
            <a:ext cx="1064720" cy="338554"/>
          </a:xfrm>
          <a:prstGeom prst="rect">
            <a:avLst/>
          </a:prstGeom>
        </p:spPr>
        <p:txBody>
          <a:bodyPr spcFirstLastPara="1" wrap="none" numCol="1" rtlCol="0">
            <a:prstTxWarp prst="textArchDown">
              <a:avLst/>
            </a:prstTxWarp>
            <a:spAutoFit/>
          </a:bodyPr>
          <a:lstStyle>
            <a:defPPr>
              <a:defRPr lang="en-US"/>
            </a:defPPr>
            <a:lvl1pPr algn="ctr">
              <a:defRPr sz="1600" b="1">
                <a:solidFill>
                  <a:schemeClr val="bg1"/>
                </a:solidFill>
                <a:effectLst>
                  <a:outerShdw blurRad="63500" algn="ctr" rotWithShape="0">
                    <a:prstClr val="black"/>
                  </a:outerShdw>
                </a:effectLst>
              </a:defRPr>
            </a:lvl1pPr>
          </a:lstStyle>
          <a:p>
            <a:r>
              <a:rPr lang="en-US" dirty="0">
                <a:effectLst/>
              </a:rPr>
              <a:t>HTTP</a:t>
            </a:r>
          </a:p>
        </p:txBody>
      </p:sp>
      <p:sp>
        <p:nvSpPr>
          <p:cNvPr id="30" name="TextBox 29"/>
          <p:cNvSpPr txBox="1"/>
          <p:nvPr/>
        </p:nvSpPr>
        <p:spPr>
          <a:xfrm rot="1595509">
            <a:off x="3369363" y="4200142"/>
            <a:ext cx="1077560" cy="338554"/>
          </a:xfrm>
          <a:prstGeom prst="rect">
            <a:avLst/>
          </a:prstGeom>
        </p:spPr>
        <p:txBody>
          <a:bodyPr wrap="none" rtlCol="0">
            <a:prstTxWarp prst="textArchDown">
              <a:avLst/>
            </a:prstTxWarp>
            <a:spAutoFit/>
          </a:bodyPr>
          <a:lstStyle/>
          <a:p>
            <a:pPr algn="ctr"/>
            <a:r>
              <a:rPr lang="en-US" sz="1600" b="1" dirty="0">
                <a:solidFill>
                  <a:schemeClr val="bg1"/>
                </a:solidFill>
              </a:rPr>
              <a:t>NDMP</a:t>
            </a:r>
          </a:p>
        </p:txBody>
      </p:sp>
      <p:cxnSp>
        <p:nvCxnSpPr>
          <p:cNvPr id="53" name="Straight Connector 52"/>
          <p:cNvCxnSpPr/>
          <p:nvPr/>
        </p:nvCxnSpPr>
        <p:spPr>
          <a:xfrm>
            <a:off x="5757038" y="4028656"/>
            <a:ext cx="182880" cy="18288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5400000">
            <a:off x="3202345" y="4028656"/>
            <a:ext cx="182880" cy="18288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rot="1384699">
            <a:off x="4583575" y="1206203"/>
            <a:ext cx="1222098" cy="338554"/>
          </a:xfrm>
          <a:prstGeom prst="rect">
            <a:avLst/>
          </a:prstGeom>
        </p:spPr>
        <p:txBody>
          <a:bodyPr spcFirstLastPara="1" wrap="none" numCol="1" rtlCol="0">
            <a:prstTxWarp prst="textArchUp">
              <a:avLst/>
            </a:prstTxWarp>
            <a:spAutoFit/>
          </a:bodyPr>
          <a:lstStyle>
            <a:defPPr>
              <a:defRPr lang="en-US"/>
            </a:defPPr>
            <a:lvl1pPr algn="ctr">
              <a:defRPr sz="1600" b="1">
                <a:solidFill>
                  <a:schemeClr val="bg1"/>
                </a:solidFill>
                <a:effectLst>
                  <a:outerShdw blurRad="63500" algn="ctr" rotWithShape="0">
                    <a:prstClr val="black"/>
                  </a:outerShdw>
                </a:effectLst>
              </a:defRPr>
            </a:lvl1pPr>
          </a:lstStyle>
          <a:p>
            <a:r>
              <a:rPr lang="en-US" dirty="0">
                <a:effectLst/>
              </a:rPr>
              <a:t>HDFS</a:t>
            </a:r>
          </a:p>
        </p:txBody>
      </p:sp>
      <p:cxnSp>
        <p:nvCxnSpPr>
          <p:cNvPr id="58" name="Straight Connector 57"/>
          <p:cNvCxnSpPr/>
          <p:nvPr/>
        </p:nvCxnSpPr>
        <p:spPr>
          <a:xfrm rot="2700000">
            <a:off x="4481354" y="952819"/>
            <a:ext cx="182880" cy="18288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rot="20378280">
            <a:off x="3524756" y="1201135"/>
            <a:ext cx="854840" cy="338554"/>
          </a:xfrm>
          <a:prstGeom prst="rect">
            <a:avLst/>
          </a:prstGeom>
        </p:spPr>
        <p:txBody>
          <a:bodyPr spcFirstLastPara="1" wrap="none" numCol="1" rtlCol="0">
            <a:prstTxWarp prst="textArchUp">
              <a:avLst/>
            </a:prstTxWarp>
            <a:spAutoFit/>
          </a:bodyPr>
          <a:lstStyle>
            <a:defPPr>
              <a:defRPr lang="en-US"/>
            </a:defPPr>
            <a:lvl1pPr algn="ctr">
              <a:defRPr sz="1600" b="1">
                <a:solidFill>
                  <a:schemeClr val="bg1"/>
                </a:solidFill>
                <a:effectLst>
                  <a:outerShdw blurRad="63500" algn="ctr" rotWithShape="0">
                    <a:prstClr val="black"/>
                  </a:outerShdw>
                </a:effectLst>
              </a:defRPr>
            </a:lvl1pPr>
          </a:lstStyle>
          <a:p>
            <a:r>
              <a:rPr lang="en-US" dirty="0" smtClean="0">
                <a:effectLst/>
              </a:rPr>
              <a:t>SMB</a:t>
            </a:r>
            <a:endParaRPr lang="en-US" dirty="0">
              <a:effectLst/>
            </a:endParaRPr>
          </a:p>
        </p:txBody>
      </p:sp>
      <p:cxnSp>
        <p:nvCxnSpPr>
          <p:cNvPr id="55" name="Straight Connector 54"/>
          <p:cNvCxnSpPr/>
          <p:nvPr/>
        </p:nvCxnSpPr>
        <p:spPr>
          <a:xfrm rot="5400000">
            <a:off x="5754657" y="1478121"/>
            <a:ext cx="182880" cy="18288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rot="17596811">
            <a:off x="2648893" y="2046962"/>
            <a:ext cx="907190" cy="338554"/>
          </a:xfrm>
          <a:prstGeom prst="rect">
            <a:avLst/>
          </a:prstGeom>
        </p:spPr>
        <p:txBody>
          <a:bodyPr spcFirstLastPara="1" wrap="none" numCol="1" rtlCol="0">
            <a:prstTxWarp prst="textArchUp">
              <a:avLst/>
            </a:prstTxWarp>
            <a:spAutoFit/>
          </a:bodyPr>
          <a:lstStyle>
            <a:defPPr>
              <a:defRPr lang="en-US"/>
            </a:defPPr>
            <a:lvl1pPr algn="ctr">
              <a:defRPr sz="1600" b="1">
                <a:solidFill>
                  <a:schemeClr val="bg1"/>
                </a:solidFill>
                <a:effectLst>
                  <a:outerShdw blurRad="63500" algn="ctr" rotWithShape="0">
                    <a:prstClr val="black"/>
                  </a:outerShdw>
                </a:effectLst>
              </a:defRPr>
            </a:lvl1pPr>
          </a:lstStyle>
          <a:p>
            <a:r>
              <a:rPr lang="en-US" dirty="0" smtClean="0">
                <a:effectLst/>
              </a:rPr>
              <a:t>FTP</a:t>
            </a:r>
            <a:endParaRPr lang="en-US" dirty="0">
              <a:effectLst/>
            </a:endParaRPr>
          </a:p>
        </p:txBody>
      </p:sp>
      <p:cxnSp>
        <p:nvCxnSpPr>
          <p:cNvPr id="17" name="Straight Connector 16"/>
          <p:cNvCxnSpPr/>
          <p:nvPr/>
        </p:nvCxnSpPr>
        <p:spPr>
          <a:xfrm>
            <a:off x="3214687" y="1482883"/>
            <a:ext cx="182880" cy="18288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2700000">
            <a:off x="4481354" y="4554327"/>
            <a:ext cx="182880" cy="18288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71" name="blue"/>
          <p:cNvGrpSpPr/>
          <p:nvPr/>
        </p:nvGrpSpPr>
        <p:grpSpPr>
          <a:xfrm>
            <a:off x="3468131" y="1619991"/>
            <a:ext cx="2055875" cy="2175023"/>
            <a:chOff x="1131073" y="5811915"/>
            <a:chExt cx="1059592" cy="1059592"/>
          </a:xfrm>
          <a:effectLst>
            <a:outerShdw blurRad="50800" dist="228600" dir="2700000" algn="tl" rotWithShape="0">
              <a:prstClr val="black">
                <a:alpha val="15000"/>
              </a:prstClr>
            </a:outerShdw>
          </a:effectLst>
        </p:grpSpPr>
        <p:pic>
          <p:nvPicPr>
            <p:cNvPr id="73" name="Picture 72" descr="C:\Users\lhartley\Desktop\blue.png"/>
            <p:cNvPicPr>
              <a:picLocks noChangeAspect="1" noChangeArrowheads="1"/>
            </p:cNvPicPr>
            <p:nvPr/>
          </p:nvPicPr>
          <p:blipFill>
            <a:blip r:embed="rId6" cstate="print"/>
            <a:stretch>
              <a:fillRect/>
            </a:stretch>
          </p:blipFill>
          <p:spPr bwMode="auto">
            <a:xfrm>
              <a:off x="1131073" y="5811915"/>
              <a:ext cx="1059592" cy="1059592"/>
            </a:xfrm>
            <a:prstGeom prst="rect">
              <a:avLst/>
            </a:prstGeom>
            <a:noFill/>
            <a:ln>
              <a:noFill/>
            </a:ln>
            <a:effectLst/>
          </p:spPr>
        </p:pic>
        <p:sp>
          <p:nvSpPr>
            <p:cNvPr id="81" name="TextBox 238"/>
            <p:cNvSpPr txBox="1"/>
            <p:nvPr/>
          </p:nvSpPr>
          <p:spPr>
            <a:xfrm>
              <a:off x="1370486" y="6233989"/>
              <a:ext cx="580767" cy="22490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chemeClr val="bg1"/>
                  </a:solidFill>
                </a:rPr>
                <a:t>FILE</a:t>
              </a:r>
            </a:p>
          </p:txBody>
        </p:sp>
      </p:grpSp>
      <p:grpSp>
        <p:nvGrpSpPr>
          <p:cNvPr id="61" name="blue"/>
          <p:cNvGrpSpPr/>
          <p:nvPr/>
        </p:nvGrpSpPr>
        <p:grpSpPr>
          <a:xfrm>
            <a:off x="1056764" y="1167363"/>
            <a:ext cx="1059592" cy="1059592"/>
            <a:chOff x="1556371" y="5365342"/>
            <a:chExt cx="1059592" cy="1059592"/>
          </a:xfrm>
        </p:grpSpPr>
        <p:pic>
          <p:nvPicPr>
            <p:cNvPr id="62" name="Picture 61" descr="C:\Users\lhartley\Desktop\blue.png"/>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1556371" y="5365342"/>
              <a:ext cx="1059592" cy="1059592"/>
            </a:xfrm>
            <a:prstGeom prst="rect">
              <a:avLst/>
            </a:prstGeom>
            <a:noFill/>
            <a:ln>
              <a:noFill/>
            </a:ln>
            <a:effectLst>
              <a:outerShdw blurRad="50800" dist="38100" dir="2700000" algn="tl" rotWithShape="0">
                <a:prstClr val="black">
                  <a:alpha val="40000"/>
                </a:prstClr>
              </a:outerShdw>
            </a:effectLst>
          </p:spPr>
        </p:pic>
        <p:sp>
          <p:nvSpPr>
            <p:cNvPr id="63" name="TextBox 232"/>
            <p:cNvSpPr txBox="1"/>
            <p:nvPr/>
          </p:nvSpPr>
          <p:spPr>
            <a:xfrm>
              <a:off x="1795784" y="5787416"/>
              <a:ext cx="58076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smtClean="0">
                  <a:solidFill>
                    <a:schemeClr val="bg1"/>
                  </a:solidFill>
                </a:rPr>
                <a:t>FILE</a:t>
              </a:r>
            </a:p>
          </p:txBody>
        </p:sp>
      </p:grpSp>
      <p:sp>
        <p:nvSpPr>
          <p:cNvPr id="82" name="TextBox 81"/>
          <p:cNvSpPr txBox="1"/>
          <p:nvPr/>
        </p:nvSpPr>
        <p:spPr>
          <a:xfrm>
            <a:off x="8801100" y="5033041"/>
            <a:ext cx="285750" cy="92333"/>
          </a:xfrm>
          <a:prstGeom prst="rect">
            <a:avLst/>
          </a:prstGeom>
          <a:noFill/>
        </p:spPr>
        <p:txBody>
          <a:bodyPr wrap="square" lIns="0" tIns="0" rIns="0" bIns="0" rtlCol="0">
            <a:spAutoFit/>
          </a:bodyPr>
          <a:lstStyle>
            <a:defPPr>
              <a:defRPr lang="en-US"/>
            </a:defPPr>
            <a:lvl1pPr marR="0" indent="0" fontAlgn="auto">
              <a:lnSpc>
                <a:spcPct val="100000"/>
              </a:lnSpc>
              <a:spcBef>
                <a:spcPts val="0"/>
              </a:spcBef>
              <a:spcAft>
                <a:spcPts val="0"/>
              </a:spcAft>
              <a:buClrTx/>
              <a:buSzTx/>
              <a:buFontTx/>
              <a:buNone/>
              <a:tabLst/>
              <a:defRPr sz="600">
                <a:solidFill>
                  <a:schemeClr val="bg2"/>
                </a:solidFill>
              </a:defRPr>
            </a:lvl1pPr>
          </a:lstStyle>
          <a:p>
            <a:pPr lvl="0" algn="r"/>
            <a:fld id="{61F684CE-B7BB-4223-BA2B-B47808B845F1}" type="slidenum">
              <a:rPr lang="en-US" smtClean="0">
                <a:solidFill>
                  <a:schemeClr val="bg2"/>
                </a:solidFill>
              </a:rPr>
              <a:pPr lvl="0" algn="r"/>
              <a:t>14</a:t>
            </a:fld>
            <a:endParaRPr lang="en-US" dirty="0" smtClean="0">
              <a:solidFill>
                <a:schemeClr val="bg2"/>
              </a:solidFill>
            </a:endParaRPr>
          </a:p>
        </p:txBody>
      </p:sp>
      <p:sp>
        <p:nvSpPr>
          <p:cNvPr id="83" name="TextBox 82"/>
          <p:cNvSpPr txBox="1"/>
          <p:nvPr/>
        </p:nvSpPr>
        <p:spPr bwMode="gray">
          <a:xfrm>
            <a:off x="366714" y="5033041"/>
            <a:ext cx="2164054" cy="92333"/>
          </a:xfrm>
          <a:prstGeom prst="rect">
            <a:avLst/>
          </a:prstGeom>
          <a:noFill/>
        </p:spPr>
        <p:txBody>
          <a:bodyPr wrap="non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bg2"/>
                </a:solidFill>
                <a:latin typeface="+mn-lt"/>
              </a:rPr>
              <a:t>© Copyright 2014 EMC Corporation. All rights reserved.</a:t>
            </a:r>
          </a:p>
        </p:txBody>
      </p:sp>
      <p:sp>
        <p:nvSpPr>
          <p:cNvPr id="84" name="TextBox 83"/>
          <p:cNvSpPr txBox="1"/>
          <p:nvPr/>
        </p:nvSpPr>
        <p:spPr bwMode="gray">
          <a:xfrm>
            <a:off x="366714" y="5033041"/>
            <a:ext cx="2164054" cy="92333"/>
          </a:xfrm>
          <a:prstGeom prst="rect">
            <a:avLst/>
          </a:prstGeom>
          <a:noFill/>
        </p:spPr>
        <p:txBody>
          <a:bodyPr wrap="non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bg2"/>
                </a:solidFill>
                <a:latin typeface="+mn-lt"/>
              </a:rPr>
              <a:t>© Copyright 2014 EMC Corporation. All rights reserved.</a:t>
            </a:r>
          </a:p>
        </p:txBody>
      </p:sp>
      <p:sp>
        <p:nvSpPr>
          <p:cNvPr id="92" name="Rectangle 91"/>
          <p:cNvSpPr/>
          <p:nvPr/>
        </p:nvSpPr>
        <p:spPr>
          <a:xfrm>
            <a:off x="474978" y="3101141"/>
            <a:ext cx="553357" cy="307777"/>
          </a:xfrm>
          <a:prstGeom prst="rect">
            <a:avLst/>
          </a:prstGeom>
          <a:noFill/>
        </p:spPr>
        <p:txBody>
          <a:bodyPr wrap="none" rtlCol="0">
            <a:spAutoFit/>
          </a:bodyPr>
          <a:lstStyle/>
          <a:p>
            <a:r>
              <a:rPr lang="en-US" sz="1400" dirty="0" smtClean="0"/>
              <a:t>HPC</a:t>
            </a:r>
            <a:endParaRPr lang="en-US" sz="1400" dirty="0"/>
          </a:p>
        </p:txBody>
      </p:sp>
      <p:sp>
        <p:nvSpPr>
          <p:cNvPr id="108" name="Rectangle 107"/>
          <p:cNvSpPr/>
          <p:nvPr/>
        </p:nvSpPr>
        <p:spPr>
          <a:xfrm>
            <a:off x="-223390" y="4499312"/>
            <a:ext cx="2018694" cy="307777"/>
          </a:xfrm>
          <a:prstGeom prst="rect">
            <a:avLst/>
          </a:prstGeom>
          <a:noFill/>
        </p:spPr>
        <p:txBody>
          <a:bodyPr wrap="square" rtlCol="0">
            <a:spAutoFit/>
          </a:bodyPr>
          <a:lstStyle/>
          <a:p>
            <a:pPr algn="ctr"/>
            <a:r>
              <a:rPr lang="en-US" sz="1400" dirty="0" smtClean="0"/>
              <a:t>Backup/Archive</a:t>
            </a:r>
            <a:endParaRPr lang="en-US" sz="1400" dirty="0"/>
          </a:p>
        </p:txBody>
      </p:sp>
      <p:sp>
        <p:nvSpPr>
          <p:cNvPr id="109" name="Rectangle 108"/>
          <p:cNvSpPr/>
          <p:nvPr/>
        </p:nvSpPr>
        <p:spPr>
          <a:xfrm>
            <a:off x="7654943" y="1674257"/>
            <a:ext cx="990976" cy="307777"/>
          </a:xfrm>
          <a:prstGeom prst="rect">
            <a:avLst/>
          </a:prstGeom>
          <a:noFill/>
        </p:spPr>
        <p:txBody>
          <a:bodyPr wrap="none" rtlCol="0">
            <a:spAutoFit/>
          </a:bodyPr>
          <a:lstStyle/>
          <a:p>
            <a:pPr algn="ctr"/>
            <a:r>
              <a:rPr lang="en-US" sz="1400" dirty="0" smtClean="0"/>
              <a:t>Analytics</a:t>
            </a:r>
            <a:endParaRPr lang="en-US" sz="1400" dirty="0"/>
          </a:p>
        </p:txBody>
      </p:sp>
      <p:grpSp>
        <p:nvGrpSpPr>
          <p:cNvPr id="124" name="Group 123"/>
          <p:cNvGrpSpPr/>
          <p:nvPr/>
        </p:nvGrpSpPr>
        <p:grpSpPr>
          <a:xfrm>
            <a:off x="281829" y="2427816"/>
            <a:ext cx="939655" cy="681081"/>
            <a:chOff x="612562" y="2895594"/>
            <a:chExt cx="1043842" cy="756599"/>
          </a:xfrm>
        </p:grpSpPr>
        <p:pic>
          <p:nvPicPr>
            <p:cNvPr id="125" name="Picture 2" descr="10"/>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789667" y="2895594"/>
              <a:ext cx="341960" cy="593576"/>
            </a:xfrm>
            <a:prstGeom prst="roundRect">
              <a:avLst>
                <a:gd name="adj" fmla="val 9190"/>
              </a:avLst>
            </a:prstGeom>
            <a:noFill/>
            <a:extLst>
              <a:ext uri="{909E8E84-426E-40DD-AFC4-6F175D3DCCD1}">
                <a14:hiddenFill xmlns:a14="http://schemas.microsoft.com/office/drawing/2010/main">
                  <a:solidFill>
                    <a:srgbClr val="FFFFFF"/>
                  </a:solidFill>
                </a14:hiddenFill>
              </a:ext>
            </a:extLst>
          </p:spPr>
        </p:pic>
        <p:pic>
          <p:nvPicPr>
            <p:cNvPr id="136" name="Picture 2" descr="10"/>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1143000" y="2895594"/>
              <a:ext cx="341960" cy="593576"/>
            </a:xfrm>
            <a:prstGeom prst="roundRect">
              <a:avLst>
                <a:gd name="adj" fmla="val 9190"/>
              </a:avLst>
            </a:prstGeom>
            <a:noFill/>
            <a:extLst>
              <a:ext uri="{909E8E84-426E-40DD-AFC4-6F175D3DCCD1}">
                <a14:hiddenFill xmlns:a14="http://schemas.microsoft.com/office/drawing/2010/main">
                  <a:solidFill>
                    <a:srgbClr val="FFFFFF"/>
                  </a:solidFill>
                </a14:hiddenFill>
              </a:ext>
            </a:extLst>
          </p:spPr>
        </p:pic>
        <p:pic>
          <p:nvPicPr>
            <p:cNvPr id="138" name="Picture 2" descr="10"/>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612562" y="3058617"/>
              <a:ext cx="341960" cy="593576"/>
            </a:xfrm>
            <a:prstGeom prst="roundRect">
              <a:avLst>
                <a:gd name="adj" fmla="val 9190"/>
              </a:avLst>
            </a:prstGeom>
            <a:noFill/>
            <a:extLst>
              <a:ext uri="{909E8E84-426E-40DD-AFC4-6F175D3DCCD1}">
                <a14:hiddenFill xmlns:a14="http://schemas.microsoft.com/office/drawing/2010/main">
                  <a:solidFill>
                    <a:srgbClr val="FFFFFF"/>
                  </a:solidFill>
                </a14:hiddenFill>
              </a:ext>
            </a:extLst>
          </p:spPr>
        </p:pic>
        <p:pic>
          <p:nvPicPr>
            <p:cNvPr id="139" name="Picture 2" descr="10"/>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961111" y="3058617"/>
              <a:ext cx="341960" cy="593576"/>
            </a:xfrm>
            <a:prstGeom prst="roundRect">
              <a:avLst>
                <a:gd name="adj" fmla="val 9190"/>
              </a:avLst>
            </a:prstGeom>
            <a:noFill/>
            <a:extLst>
              <a:ext uri="{909E8E84-426E-40DD-AFC4-6F175D3DCCD1}">
                <a14:hiddenFill xmlns:a14="http://schemas.microsoft.com/office/drawing/2010/main">
                  <a:solidFill>
                    <a:srgbClr val="FFFFFF"/>
                  </a:solidFill>
                </a14:hiddenFill>
              </a:ext>
            </a:extLst>
          </p:spPr>
        </p:pic>
        <p:pic>
          <p:nvPicPr>
            <p:cNvPr id="140" name="Picture 2" descr="10"/>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1314444" y="3058617"/>
              <a:ext cx="341960" cy="593576"/>
            </a:xfrm>
            <a:prstGeom prst="roundRect">
              <a:avLst>
                <a:gd name="adj" fmla="val 9190"/>
              </a:avLst>
            </a:prstGeom>
            <a:noFill/>
            <a:extLst>
              <a:ext uri="{909E8E84-426E-40DD-AFC4-6F175D3DCCD1}">
                <a14:hiddenFill xmlns:a14="http://schemas.microsoft.com/office/drawing/2010/main">
                  <a:solidFill>
                    <a:srgbClr val="FFFFFF"/>
                  </a:solidFill>
                </a14:hiddenFill>
              </a:ext>
            </a:extLst>
          </p:spPr>
        </p:pic>
      </p:grpSp>
      <p:pic>
        <p:nvPicPr>
          <p:cNvPr id="141" name="Picture 140"/>
          <p:cNvPicPr>
            <a:picLocks noChangeAspect="1"/>
          </p:cNvPicPr>
          <p:nvPr/>
        </p:nvPicPr>
        <p:blipFill>
          <a:blip r:embed="rId9" cstate="screen">
            <a:duotone>
              <a:prstClr val="black"/>
              <a:schemeClr val="accent4">
                <a:tint val="45000"/>
                <a:satMod val="400000"/>
              </a:schemeClr>
            </a:duotone>
            <a:extLst>
              <a:ext uri="{BEBA8EAE-BF5A-486C-A8C5-ECC9F3942E4B}">
                <a14:imgProps xmlns:a14="http://schemas.microsoft.com/office/drawing/2010/main">
                  <a14:imgLayer r:embed="rId10">
                    <a14:imgEffect>
                      <a14:brightnessContrast bright="-6000" contrast="33000"/>
                    </a14:imgEffect>
                  </a14:imgLayer>
                </a14:imgProps>
              </a:ext>
              <a:ext uri="{28A0092B-C50C-407E-A947-70E740481C1C}">
                <a14:useLocalDpi xmlns:a14="http://schemas.microsoft.com/office/drawing/2010/main"/>
              </a:ext>
            </a:extLst>
          </a:blip>
          <a:stretch>
            <a:fillRect/>
          </a:stretch>
        </p:blipFill>
        <p:spPr>
          <a:xfrm>
            <a:off x="434179" y="3737447"/>
            <a:ext cx="634954" cy="835549"/>
          </a:xfrm>
          <a:prstGeom prst="rect">
            <a:avLst/>
          </a:prstGeom>
        </p:spPr>
      </p:pic>
      <p:pic>
        <p:nvPicPr>
          <p:cNvPr id="142" name="Picture 141" descr="C:\Users\Brumas\Desktop\elle.png"/>
          <p:cNvPicPr>
            <a:picLocks noChangeAspect="1" noChangeArrowheads="1"/>
          </p:cNvPicPr>
          <p:nvPr/>
        </p:nvPicPr>
        <p:blipFill rotWithShape="1">
          <a:blip r:embed="rId11" cstate="screen">
            <a:extLst>
              <a:ext uri="{28A0092B-C50C-407E-A947-70E740481C1C}">
                <a14:useLocalDpi xmlns:a14="http://schemas.microsoft.com/office/drawing/2010/main"/>
              </a:ext>
            </a:extLst>
          </a:blip>
          <a:stretch/>
        </p:blipFill>
        <p:spPr bwMode="auto">
          <a:xfrm>
            <a:off x="7722128" y="1036116"/>
            <a:ext cx="856606" cy="6437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3" name="cloud"/>
          <p:cNvPicPr>
            <a:picLocks noChangeAspect="1"/>
          </p:cNvPicPr>
          <p:nvPr/>
        </p:nvPicPr>
        <p:blipFill>
          <a:blip r:embed="rId12" cstate="screen">
            <a:duotone>
              <a:schemeClr val="accent1">
                <a:shade val="45000"/>
                <a:satMod val="135000"/>
              </a:schemeClr>
              <a:prstClr val="white"/>
            </a:duotone>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312022" y="3521099"/>
            <a:ext cx="1676819" cy="1268244"/>
          </a:xfrm>
          <a:prstGeom prst="rect">
            <a:avLst/>
          </a:prstGeom>
        </p:spPr>
      </p:pic>
      <p:pic>
        <p:nvPicPr>
          <p:cNvPr id="144" name="Picture 2" descr="C:\Users\lhartley\Desktop\sync.png"/>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01584" y="2257977"/>
            <a:ext cx="1097695" cy="730198"/>
          </a:xfrm>
          <a:prstGeom prst="rect">
            <a:avLst/>
          </a:prstGeom>
          <a:noFill/>
          <a:effectLst>
            <a:outerShdw blurRad="76200" dir="13200000" sy="23000" kx="1200000" algn="br" rotWithShape="0">
              <a:prstClr val="black">
                <a:alpha val="20000"/>
              </a:prstClr>
            </a:outerShdw>
          </a:effectLst>
        </p:spPr>
      </p:pic>
      <p:sp>
        <p:nvSpPr>
          <p:cNvPr id="146" name="Rectangle 145"/>
          <p:cNvSpPr/>
          <p:nvPr/>
        </p:nvSpPr>
        <p:spPr>
          <a:xfrm>
            <a:off x="7768756" y="3083385"/>
            <a:ext cx="763351" cy="307777"/>
          </a:xfrm>
          <a:prstGeom prst="rect">
            <a:avLst/>
          </a:prstGeom>
          <a:noFill/>
        </p:spPr>
        <p:txBody>
          <a:bodyPr wrap="none" rtlCol="0">
            <a:spAutoFit/>
          </a:bodyPr>
          <a:lstStyle/>
          <a:p>
            <a:pPr algn="ctr"/>
            <a:r>
              <a:rPr lang="en-US" sz="1400" dirty="0" smtClean="0"/>
              <a:t>Mobile</a:t>
            </a:r>
            <a:endParaRPr lang="en-US" sz="1400" dirty="0"/>
          </a:p>
        </p:txBody>
      </p:sp>
      <p:sp>
        <p:nvSpPr>
          <p:cNvPr id="147" name="TextBox 146"/>
          <p:cNvSpPr txBox="1"/>
          <p:nvPr/>
        </p:nvSpPr>
        <p:spPr>
          <a:xfrm>
            <a:off x="-102230" y="1674257"/>
            <a:ext cx="1707773" cy="307777"/>
          </a:xfrm>
          <a:prstGeom prst="rect">
            <a:avLst/>
          </a:prstGeom>
          <a:noFill/>
        </p:spPr>
        <p:txBody>
          <a:bodyPr wrap="square" rtlCol="0">
            <a:spAutoFit/>
          </a:bodyPr>
          <a:lstStyle>
            <a:defPPr>
              <a:defRPr lang="en-US"/>
            </a:defPPr>
            <a:lvl1pPr>
              <a:defRPr sz="2000">
                <a:solidFill>
                  <a:schemeClr val="bg1"/>
                </a:solidFill>
              </a:defRPr>
            </a:lvl1pPr>
          </a:lstStyle>
          <a:p>
            <a:pPr algn="ctr"/>
            <a:r>
              <a:rPr lang="en-US" sz="1400" dirty="0" smtClean="0">
                <a:solidFill>
                  <a:schemeClr val="tx1"/>
                </a:solidFill>
              </a:rPr>
              <a:t>File Shares</a:t>
            </a:r>
            <a:endParaRPr lang="en-US" sz="1400" dirty="0">
              <a:solidFill>
                <a:schemeClr val="tx1"/>
              </a:solidFill>
            </a:endParaRPr>
          </a:p>
        </p:txBody>
      </p:sp>
      <p:pic>
        <p:nvPicPr>
          <p:cNvPr id="148" name="Picture 147"/>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728213" y="3886906"/>
            <a:ext cx="281459" cy="329253"/>
          </a:xfrm>
          <a:prstGeom prst="rect">
            <a:avLst/>
          </a:prstGeom>
        </p:spPr>
      </p:pic>
      <p:pic>
        <p:nvPicPr>
          <p:cNvPr id="149" name="Picture 148"/>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8040601" y="3832087"/>
            <a:ext cx="572228" cy="438890"/>
          </a:xfrm>
          <a:prstGeom prst="rect">
            <a:avLst/>
          </a:prstGeom>
        </p:spPr>
      </p:pic>
      <p:sp>
        <p:nvSpPr>
          <p:cNvPr id="120" name="TextBox 119"/>
          <p:cNvSpPr txBox="1"/>
          <p:nvPr/>
        </p:nvSpPr>
        <p:spPr>
          <a:xfrm>
            <a:off x="7476704" y="4499312"/>
            <a:ext cx="1347454" cy="307777"/>
          </a:xfrm>
          <a:prstGeom prst="rect">
            <a:avLst/>
          </a:prstGeom>
          <a:noFill/>
        </p:spPr>
        <p:txBody>
          <a:bodyPr wrap="square" rtlCol="0">
            <a:spAutoFit/>
          </a:bodyPr>
          <a:lstStyle>
            <a:defPPr>
              <a:defRPr lang="en-US"/>
            </a:defPPr>
            <a:lvl1pPr>
              <a:defRPr sz="2000">
                <a:solidFill>
                  <a:schemeClr val="bg1"/>
                </a:solidFill>
              </a:defRPr>
            </a:lvl1pPr>
          </a:lstStyle>
          <a:p>
            <a:pPr algn="ctr"/>
            <a:r>
              <a:rPr lang="en-US" sz="1400" dirty="0" smtClean="0">
                <a:solidFill>
                  <a:schemeClr val="tx1"/>
                </a:solidFill>
              </a:rPr>
              <a:t>Cloud Apps</a:t>
            </a:r>
            <a:endParaRPr lang="en-US" sz="1400" dirty="0">
              <a:solidFill>
                <a:schemeClr val="tx1"/>
              </a:solidFill>
            </a:endParaRPr>
          </a:p>
        </p:txBody>
      </p:sp>
      <p:pic>
        <p:nvPicPr>
          <p:cNvPr id="88" name="Picture 87"/>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42045" y="1080243"/>
            <a:ext cx="574378" cy="450016"/>
          </a:xfrm>
          <a:prstGeom prst="rect">
            <a:avLst/>
          </a:prstGeom>
        </p:spPr>
      </p:pic>
      <p:pic>
        <p:nvPicPr>
          <p:cNvPr id="87" name="Picture 86"/>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65437" y="1156759"/>
            <a:ext cx="574378" cy="450016"/>
          </a:xfrm>
          <a:prstGeom prst="rect">
            <a:avLst/>
          </a:prstGeom>
        </p:spPr>
      </p:pic>
      <p:pic>
        <p:nvPicPr>
          <p:cNvPr id="150" name="Picture 149"/>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88829" y="1233274"/>
            <a:ext cx="574378" cy="450016"/>
          </a:xfrm>
          <a:prstGeom prst="rect">
            <a:avLst/>
          </a:prstGeom>
        </p:spPr>
      </p:pic>
      <p:pic>
        <p:nvPicPr>
          <p:cNvPr id="94" name="Picture 2" descr="W:\Inprogress\EMC MASTER\SYNCPLICITY MASTER\00000-Syncplicity BRAND\Syncplicity Logo\SYNC_LOGO_R final-white(r).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8045100" y="2898508"/>
            <a:ext cx="978494" cy="284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30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outHorizontal)">
                                      <p:cBhvr>
                                        <p:cTn id="7" dur="500"/>
                                        <p:tgtEl>
                                          <p:spTgt spid="56"/>
                                        </p:tgtEl>
                                      </p:cBhvr>
                                    </p:animEffect>
                                  </p:childTnLst>
                                </p:cTn>
                              </p:par>
                              <p:par>
                                <p:cTn id="8" presetID="16" presetClass="entr" presetSubtype="37"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barn(outVertical)">
                                      <p:cBhvr>
                                        <p:cTn id="10" dur="500"/>
                                        <p:tgtEl>
                                          <p:spTgt spid="60"/>
                                        </p:tgtEl>
                                      </p:cBhvr>
                                    </p:animEffect>
                                  </p:childTnLst>
                                </p:cTn>
                              </p:par>
                              <p:par>
                                <p:cTn id="11" presetID="16" presetClass="entr" presetSubtype="42"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outHorizontal)">
                                      <p:cBhvr>
                                        <p:cTn id="13" dur="500"/>
                                        <p:tgtEl>
                                          <p:spTgt spid="17"/>
                                        </p:tgtEl>
                                      </p:cBhvr>
                                    </p:animEffect>
                                  </p:childTnLst>
                                </p:cTn>
                              </p:par>
                              <p:par>
                                <p:cTn id="14" presetID="16" presetClass="entr" presetSubtype="42"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barn(outHorizontal)">
                                      <p:cBhvr>
                                        <p:cTn id="16" dur="500"/>
                                        <p:tgtEl>
                                          <p:spTgt spid="58"/>
                                        </p:tgtEl>
                                      </p:cBhvr>
                                    </p:animEffect>
                                  </p:childTnLst>
                                </p:cTn>
                              </p:par>
                              <p:par>
                                <p:cTn id="17" presetID="16" presetClass="entr" presetSubtype="42"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barn(outHorizontal)">
                                      <p:cBhvr>
                                        <p:cTn id="19" dur="500"/>
                                        <p:tgtEl>
                                          <p:spTgt spid="55"/>
                                        </p:tgtEl>
                                      </p:cBhvr>
                                    </p:animEffect>
                                  </p:childTnLst>
                                </p:cTn>
                              </p:par>
                              <p:par>
                                <p:cTn id="20" presetID="16" presetClass="entr" presetSubtype="37"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barn(outVertical)">
                                      <p:cBhvr>
                                        <p:cTn id="22" dur="500"/>
                                        <p:tgtEl>
                                          <p:spTgt spid="59"/>
                                        </p:tgtEl>
                                      </p:cBhvr>
                                    </p:animEffect>
                                  </p:childTnLst>
                                </p:cTn>
                              </p:par>
                              <p:par>
                                <p:cTn id="23" presetID="16" presetClass="entr" presetSubtype="42"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barn(outHorizontal)">
                                      <p:cBhvr>
                                        <p:cTn id="25" dur="500"/>
                                        <p:tgtEl>
                                          <p:spTgt spid="53"/>
                                        </p:tgtEl>
                                      </p:cBhvr>
                                    </p:animEffect>
                                  </p:childTnLst>
                                </p:cTn>
                              </p:par>
                              <p:par>
                                <p:cTn id="26" presetID="16" presetClass="entr" presetSubtype="42" fill="hold"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barn(outHorizontal)">
                                      <p:cBhvr>
                                        <p:cTn id="28" dur="500"/>
                                        <p:tgtEl>
                                          <p:spTgt spid="5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61"/>
                                        </p:tgtEl>
                                        <p:attrNameLst>
                                          <p:attrName>style.visibility</p:attrName>
                                        </p:attrNameLst>
                                      </p:cBhvr>
                                      <p:to>
                                        <p:strVal val="visible"/>
                                      </p:to>
                                    </p:set>
                                    <p:anim calcmode="lin" valueType="num">
                                      <p:cBhvr>
                                        <p:cTn id="57" dur="500" fill="hold"/>
                                        <p:tgtEl>
                                          <p:spTgt spid="61"/>
                                        </p:tgtEl>
                                        <p:attrNameLst>
                                          <p:attrName>ppt_w</p:attrName>
                                        </p:attrNameLst>
                                      </p:cBhvr>
                                      <p:tavLst>
                                        <p:tav tm="0">
                                          <p:val>
                                            <p:fltVal val="0"/>
                                          </p:val>
                                        </p:tav>
                                        <p:tav tm="100000">
                                          <p:val>
                                            <p:strVal val="#ppt_w"/>
                                          </p:val>
                                        </p:tav>
                                      </p:tavLst>
                                    </p:anim>
                                    <p:anim calcmode="lin" valueType="num">
                                      <p:cBhvr>
                                        <p:cTn id="58" dur="500" fill="hold"/>
                                        <p:tgtEl>
                                          <p:spTgt spid="61"/>
                                        </p:tgtEl>
                                        <p:attrNameLst>
                                          <p:attrName>ppt_h</p:attrName>
                                        </p:attrNameLst>
                                      </p:cBhvr>
                                      <p:tavLst>
                                        <p:tav tm="0">
                                          <p:val>
                                            <p:fltVal val="0"/>
                                          </p:val>
                                        </p:tav>
                                        <p:tav tm="100000">
                                          <p:val>
                                            <p:strVal val="#ppt_h"/>
                                          </p:val>
                                        </p:tav>
                                      </p:tavLst>
                                    </p:anim>
                                    <p:animEffect transition="in" filter="fade">
                                      <p:cBhvr>
                                        <p:cTn id="59" dur="500"/>
                                        <p:tgtEl>
                                          <p:spTgt spid="61"/>
                                        </p:tgtEl>
                                      </p:cBhvr>
                                    </p:animEffect>
                                  </p:childTnLst>
                                </p:cTn>
                              </p:par>
                            </p:childTnLst>
                          </p:cTn>
                        </p:par>
                        <p:par>
                          <p:cTn id="60" fill="hold">
                            <p:stCondLst>
                              <p:cond delay="500"/>
                            </p:stCondLst>
                            <p:childTnLst>
                              <p:par>
                                <p:cTn id="61" presetID="63" presetClass="path" presetSubtype="0" fill="hold" nodeType="afterEffect">
                                  <p:stCondLst>
                                    <p:cond delay="500"/>
                                  </p:stCondLst>
                                  <p:childTnLst>
                                    <p:animMotion origin="layout" path="M 2.5E-6 -2.22222E-6 L 0.32743 0.21235 " pathEditMode="relative" rAng="0" ptsTypes="AA">
                                      <p:cBhvr>
                                        <p:cTn id="62" dur="1500" fill="hold"/>
                                        <p:tgtEl>
                                          <p:spTgt spid="61"/>
                                        </p:tgtEl>
                                        <p:attrNameLst>
                                          <p:attrName>ppt_x</p:attrName>
                                          <p:attrName>ppt_y</p:attrName>
                                        </p:attrNameLst>
                                      </p:cBhvr>
                                      <p:rCtr x="16372" y="10617"/>
                                    </p:animMotion>
                                  </p:childTnLst>
                                </p:cTn>
                              </p:par>
                              <p:par>
                                <p:cTn id="63" presetID="6" presetClass="emph" presetSubtype="0" fill="hold" nodeType="withEffect">
                                  <p:stCondLst>
                                    <p:cond delay="500"/>
                                  </p:stCondLst>
                                  <p:childTnLst>
                                    <p:animScale>
                                      <p:cBhvr>
                                        <p:cTn id="64" dur="1500" fill="hold"/>
                                        <p:tgtEl>
                                          <p:spTgt spid="61"/>
                                        </p:tgtEl>
                                      </p:cBhvr>
                                      <p:by x="200000" y="200000"/>
                                    </p:animScale>
                                  </p:childTnLst>
                                </p:cTn>
                              </p:par>
                              <p:par>
                                <p:cTn id="65" presetID="10" presetClass="exit" presetSubtype="0" fill="hold" nodeType="withEffect">
                                  <p:stCondLst>
                                    <p:cond delay="1500"/>
                                  </p:stCondLst>
                                  <p:childTnLst>
                                    <p:animEffect transition="out" filter="fade">
                                      <p:cBhvr>
                                        <p:cTn id="66" dur="500"/>
                                        <p:tgtEl>
                                          <p:spTgt spid="61"/>
                                        </p:tgtEl>
                                      </p:cBhvr>
                                    </p:animEffect>
                                    <p:set>
                                      <p:cBhvr>
                                        <p:cTn id="67" dur="1" fill="hold">
                                          <p:stCondLst>
                                            <p:cond delay="499"/>
                                          </p:stCondLst>
                                        </p:cTn>
                                        <p:tgtEl>
                                          <p:spTgt spid="61"/>
                                        </p:tgtEl>
                                        <p:attrNameLst>
                                          <p:attrName>style.visibility</p:attrName>
                                        </p:attrNameLst>
                                      </p:cBhvr>
                                      <p:to>
                                        <p:strVal val="hidden"/>
                                      </p:to>
                                    </p:set>
                                  </p:childTnLst>
                                </p:cTn>
                              </p:par>
                              <p:par>
                                <p:cTn id="68" presetID="10" presetClass="entr" presetSubtype="0" fill="hold" nodeType="withEffect">
                                  <p:stCondLst>
                                    <p:cond delay="175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500"/>
                                        <p:tgtEl>
                                          <p:spTgt spid="7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wipe(right)">
                                      <p:cBhvr>
                                        <p:cTn id="75" dur="1000"/>
                                        <p:tgtEl>
                                          <p:spTgt spid="3"/>
                                        </p:tgtEl>
                                      </p:cBhvr>
                                    </p:animEffect>
                                  </p:childTnLst>
                                </p:cTn>
                              </p:par>
                              <p:par>
                                <p:cTn id="76" presetID="3" presetClass="emph" presetSubtype="2" fill="hold" grpId="1" nodeType="withEffect">
                                  <p:stCondLst>
                                    <p:cond delay="0"/>
                                  </p:stCondLst>
                                  <p:childTnLst>
                                    <p:animClr clrSpc="rgb" dir="cw">
                                      <p:cBhvr override="childStyle">
                                        <p:cTn id="77" dur="500" fill="hold"/>
                                        <p:tgtEl>
                                          <p:spTgt spid="31"/>
                                        </p:tgtEl>
                                        <p:attrNameLst>
                                          <p:attrName>style.color</p:attrName>
                                        </p:attrNameLst>
                                      </p:cBhvr>
                                      <p:to>
                                        <a:srgbClr val="FFFF00"/>
                                      </p:to>
                                    </p:animClr>
                                  </p:childTnLst>
                                </p:cTn>
                              </p:par>
                            </p:childTnLst>
                          </p:cTn>
                        </p:par>
                        <p:par>
                          <p:cTn id="78" fill="hold">
                            <p:stCondLst>
                              <p:cond delay="1000"/>
                            </p:stCondLst>
                            <p:childTnLst>
                              <p:par>
                                <p:cTn id="79" presetID="1" presetClass="entr" presetSubtype="0"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childTnLst>
                                </p:cTn>
                              </p:par>
                              <p:par>
                                <p:cTn id="81" presetID="0" presetClass="path" presetSubtype="0" repeatCount="10000" fill="remove" grpId="1" nodeType="withEffect">
                                  <p:stCondLst>
                                    <p:cond delay="0"/>
                                  </p:stCondLst>
                                  <p:childTnLst>
                                    <p:animMotion origin="layout" path="M 0.00139 0.00278 L 0.08837 -0.20679 L 0.31285 -0.14598 " pathEditMode="relative" rAng="0" ptsTypes="AAA">
                                      <p:cBhvr>
                                        <p:cTn id="82" dur="2000" fill="hold"/>
                                        <p:tgtEl>
                                          <p:spTgt spid="68"/>
                                        </p:tgtEl>
                                        <p:attrNameLst>
                                          <p:attrName>ppt_x</p:attrName>
                                          <p:attrName>ppt_y</p:attrName>
                                        </p:attrNameLst>
                                      </p:cBhvr>
                                      <p:rCtr x="15573" y="-10494"/>
                                    </p:animMotion>
                                  </p:childTnLst>
                                </p:cTn>
                              </p:par>
                              <p:par>
                                <p:cTn id="83" presetID="1" presetClass="entr" presetSubtype="0" fill="hold" grpId="0" nodeType="withEffect">
                                  <p:stCondLst>
                                    <p:cond delay="1000"/>
                                  </p:stCondLst>
                                  <p:childTnLst>
                                    <p:set>
                                      <p:cBhvr>
                                        <p:cTn id="84" dur="1" fill="hold">
                                          <p:stCondLst>
                                            <p:cond delay="0"/>
                                          </p:stCondLst>
                                        </p:cTn>
                                        <p:tgtEl>
                                          <p:spTgt spid="74"/>
                                        </p:tgtEl>
                                        <p:attrNameLst>
                                          <p:attrName>style.visibility</p:attrName>
                                        </p:attrNameLst>
                                      </p:cBhvr>
                                      <p:to>
                                        <p:strVal val="visible"/>
                                      </p:to>
                                    </p:set>
                                  </p:childTnLst>
                                </p:cTn>
                              </p:par>
                              <p:par>
                                <p:cTn id="85" presetID="0" presetClass="path" presetSubtype="0" repeatCount="10000" fill="remove" grpId="1" nodeType="withEffect">
                                  <p:stCondLst>
                                    <p:cond delay="1000"/>
                                  </p:stCondLst>
                                  <p:childTnLst>
                                    <p:animMotion origin="layout" path="M 0.00139 0.00278 L 0.08837 -0.20679 L 0.31285 -0.14722 " pathEditMode="relative" rAng="0" ptsTypes="AAA">
                                      <p:cBhvr>
                                        <p:cTn id="86" dur="2000" spd="-100000" fill="hold"/>
                                        <p:tgtEl>
                                          <p:spTgt spid="74"/>
                                        </p:tgtEl>
                                        <p:attrNameLst>
                                          <p:attrName>ppt_x</p:attrName>
                                          <p:attrName>ppt_y</p:attrName>
                                        </p:attrNameLst>
                                      </p:cBhvr>
                                      <p:rCtr x="15573" y="-10494"/>
                                    </p:animMotion>
                                  </p:childTnLst>
                                </p:cTn>
                              </p:par>
                              <p:par>
                                <p:cTn id="87" presetID="22" presetClass="entr" presetSubtype="2" fill="hold" grpId="0" nodeType="withEffect">
                                  <p:stCondLst>
                                    <p:cond delay="0"/>
                                  </p:stCondLst>
                                  <p:childTnLst>
                                    <p:set>
                                      <p:cBhvr>
                                        <p:cTn id="88" dur="1" fill="hold">
                                          <p:stCondLst>
                                            <p:cond delay="0"/>
                                          </p:stCondLst>
                                        </p:cTn>
                                        <p:tgtEl>
                                          <p:spTgt spid="119"/>
                                        </p:tgtEl>
                                        <p:attrNameLst>
                                          <p:attrName>style.visibility</p:attrName>
                                        </p:attrNameLst>
                                      </p:cBhvr>
                                      <p:to>
                                        <p:strVal val="visible"/>
                                      </p:to>
                                    </p:set>
                                    <p:animEffect transition="in" filter="wipe(right)">
                                      <p:cBhvr>
                                        <p:cTn id="89" dur="1000"/>
                                        <p:tgtEl>
                                          <p:spTgt spid="119"/>
                                        </p:tgtEl>
                                      </p:cBhvr>
                                    </p:animEffect>
                                  </p:childTnLst>
                                </p:cTn>
                              </p:par>
                              <p:par>
                                <p:cTn id="90" presetID="3" presetClass="emph" presetSubtype="2" fill="hold" grpId="1" nodeType="withEffect">
                                  <p:stCondLst>
                                    <p:cond delay="0"/>
                                  </p:stCondLst>
                                  <p:childTnLst>
                                    <p:animClr clrSpc="rgb" dir="cw">
                                      <p:cBhvr override="childStyle">
                                        <p:cTn id="91" dur="500" fill="hold"/>
                                        <p:tgtEl>
                                          <p:spTgt spid="32"/>
                                        </p:tgtEl>
                                        <p:attrNameLst>
                                          <p:attrName>style.color</p:attrName>
                                        </p:attrNameLst>
                                      </p:cBhvr>
                                      <p:to>
                                        <a:srgbClr val="FFFF00"/>
                                      </p:to>
                                    </p:animClr>
                                  </p:childTnLst>
                                </p:cTn>
                              </p:par>
                              <p:par>
                                <p:cTn id="92" presetID="1" presetClass="entr" presetSubtype="0" fill="hold" grpId="0" nodeType="withEffect">
                                  <p:stCondLst>
                                    <p:cond delay="2000"/>
                                  </p:stCondLst>
                                  <p:childTnLst>
                                    <p:set>
                                      <p:cBhvr>
                                        <p:cTn id="93" dur="1" fill="hold">
                                          <p:stCondLst>
                                            <p:cond delay="0"/>
                                          </p:stCondLst>
                                        </p:cTn>
                                        <p:tgtEl>
                                          <p:spTgt spid="75"/>
                                        </p:tgtEl>
                                        <p:attrNameLst>
                                          <p:attrName>style.visibility</p:attrName>
                                        </p:attrNameLst>
                                      </p:cBhvr>
                                      <p:to>
                                        <p:strVal val="visible"/>
                                      </p:to>
                                    </p:set>
                                  </p:childTnLst>
                                </p:cTn>
                              </p:par>
                              <p:par>
                                <p:cTn id="94" presetID="0" presetClass="path" presetSubtype="0" repeatCount="10000" fill="remove" grpId="1" nodeType="withEffect">
                                  <p:stCondLst>
                                    <p:cond delay="2000"/>
                                  </p:stCondLst>
                                  <p:childTnLst>
                                    <p:animMotion origin="layout" path="M 0.00139 0.00278 L 0.13472 -0.06142 L 0.30834 0.0466 " pathEditMode="relative" rAng="0" ptsTypes="AAA">
                                      <p:cBhvr>
                                        <p:cTn id="95" dur="2000" spd="-100000" fill="hold"/>
                                        <p:tgtEl>
                                          <p:spTgt spid="75"/>
                                        </p:tgtEl>
                                        <p:attrNameLst>
                                          <p:attrName>ppt_x</p:attrName>
                                          <p:attrName>ppt_y</p:attrName>
                                        </p:attrNameLst>
                                      </p:cBhvr>
                                      <p:rCtr x="15347" y="-1019"/>
                                    </p:animMotion>
                                  </p:childTnLst>
                                </p:cTn>
                              </p:par>
                              <p:par>
                                <p:cTn id="96" presetID="1" presetClass="entr" presetSubtype="0" fill="hold" grpId="0" nodeType="withEffect">
                                  <p:stCondLst>
                                    <p:cond delay="1000"/>
                                  </p:stCondLst>
                                  <p:childTnLst>
                                    <p:set>
                                      <p:cBhvr>
                                        <p:cTn id="97" dur="1" fill="hold">
                                          <p:stCondLst>
                                            <p:cond delay="0"/>
                                          </p:stCondLst>
                                        </p:cTn>
                                        <p:tgtEl>
                                          <p:spTgt spid="78"/>
                                        </p:tgtEl>
                                        <p:attrNameLst>
                                          <p:attrName>style.visibility</p:attrName>
                                        </p:attrNameLst>
                                      </p:cBhvr>
                                      <p:to>
                                        <p:strVal val="visible"/>
                                      </p:to>
                                    </p:set>
                                  </p:childTnLst>
                                </p:cTn>
                              </p:par>
                              <p:par>
                                <p:cTn id="98" presetID="0" presetClass="path" presetSubtype="0" repeatCount="10000" fill="remove" grpId="1" nodeType="withEffect">
                                  <p:stCondLst>
                                    <p:cond delay="1000"/>
                                  </p:stCondLst>
                                  <p:childTnLst>
                                    <p:animMotion origin="layout" path="M 0.00139 0.00278 L 0.13472 -0.06142 L 0.30834 0.0466 " pathEditMode="relative" rAng="0" ptsTypes="AAA">
                                      <p:cBhvr>
                                        <p:cTn id="99" dur="2000" fill="hold"/>
                                        <p:tgtEl>
                                          <p:spTgt spid="78"/>
                                        </p:tgtEl>
                                        <p:attrNameLst>
                                          <p:attrName>ppt_x</p:attrName>
                                          <p:attrName>ppt_y</p:attrName>
                                        </p:attrNameLst>
                                      </p:cBhvr>
                                      <p:rCtr x="15347" y="-1019"/>
                                    </p:animMotion>
                                  </p:childTnLst>
                                </p:cTn>
                              </p:par>
                              <p:par>
                                <p:cTn id="100" presetID="22" presetClass="entr" presetSubtype="2" fill="hold" grpId="0" nodeType="withEffect">
                                  <p:stCondLst>
                                    <p:cond delay="1000"/>
                                  </p:stCondLst>
                                  <p:childTnLst>
                                    <p:set>
                                      <p:cBhvr>
                                        <p:cTn id="101" dur="1" fill="hold">
                                          <p:stCondLst>
                                            <p:cond delay="0"/>
                                          </p:stCondLst>
                                        </p:cTn>
                                        <p:tgtEl>
                                          <p:spTgt spid="121"/>
                                        </p:tgtEl>
                                        <p:attrNameLst>
                                          <p:attrName>style.visibility</p:attrName>
                                        </p:attrNameLst>
                                      </p:cBhvr>
                                      <p:to>
                                        <p:strVal val="visible"/>
                                      </p:to>
                                    </p:set>
                                    <p:animEffect transition="in" filter="wipe(right)">
                                      <p:cBhvr>
                                        <p:cTn id="102" dur="1000"/>
                                        <p:tgtEl>
                                          <p:spTgt spid="121"/>
                                        </p:tgtEl>
                                      </p:cBhvr>
                                    </p:animEffect>
                                  </p:childTnLst>
                                </p:cTn>
                              </p:par>
                              <p:par>
                                <p:cTn id="103" presetID="3" presetClass="emph" presetSubtype="2" fill="hold" grpId="1" nodeType="withEffect">
                                  <p:stCondLst>
                                    <p:cond delay="1000"/>
                                  </p:stCondLst>
                                  <p:childTnLst>
                                    <p:animClr clrSpc="rgb" dir="cw">
                                      <p:cBhvr override="childStyle">
                                        <p:cTn id="104" dur="500" fill="hold"/>
                                        <p:tgtEl>
                                          <p:spTgt spid="33"/>
                                        </p:tgtEl>
                                        <p:attrNameLst>
                                          <p:attrName>style.color</p:attrName>
                                        </p:attrNameLst>
                                      </p:cBhvr>
                                      <p:to>
                                        <a:srgbClr val="FFFF00"/>
                                      </p:to>
                                    </p:animClr>
                                  </p:childTnLst>
                                </p:cTn>
                              </p:par>
                              <p:par>
                                <p:cTn id="105" presetID="3" presetClass="emph" presetSubtype="2" fill="hold" grpId="1" nodeType="withEffect">
                                  <p:stCondLst>
                                    <p:cond delay="1000"/>
                                  </p:stCondLst>
                                  <p:childTnLst>
                                    <p:animClr clrSpc="rgb" dir="cw">
                                      <p:cBhvr override="childStyle">
                                        <p:cTn id="106" dur="500" fill="hold"/>
                                        <p:tgtEl>
                                          <p:spTgt spid="34"/>
                                        </p:tgtEl>
                                        <p:attrNameLst>
                                          <p:attrName>style.color</p:attrName>
                                        </p:attrNameLst>
                                      </p:cBhvr>
                                      <p:to>
                                        <a:srgbClr val="FFFF00"/>
                                      </p:to>
                                    </p:animClr>
                                  </p:childTnLst>
                                </p:cTn>
                              </p:par>
                              <p:par>
                                <p:cTn id="107" presetID="22" presetClass="entr" presetSubtype="2" fill="hold" grpId="0" nodeType="withEffect">
                                  <p:stCondLst>
                                    <p:cond delay="1000"/>
                                  </p:stCondLst>
                                  <p:childTnLst>
                                    <p:set>
                                      <p:cBhvr>
                                        <p:cTn id="108" dur="1" fill="hold">
                                          <p:stCondLst>
                                            <p:cond delay="0"/>
                                          </p:stCondLst>
                                        </p:cTn>
                                        <p:tgtEl>
                                          <p:spTgt spid="122"/>
                                        </p:tgtEl>
                                        <p:attrNameLst>
                                          <p:attrName>style.visibility</p:attrName>
                                        </p:attrNameLst>
                                      </p:cBhvr>
                                      <p:to>
                                        <p:strVal val="visible"/>
                                      </p:to>
                                    </p:set>
                                    <p:animEffect transition="in" filter="wipe(right)">
                                      <p:cBhvr>
                                        <p:cTn id="109" dur="1000"/>
                                        <p:tgtEl>
                                          <p:spTgt spid="122"/>
                                        </p:tgtEl>
                                      </p:cBhvr>
                                    </p:animEffect>
                                  </p:childTnLst>
                                </p:cTn>
                              </p:par>
                              <p:par>
                                <p:cTn id="110" presetID="22" presetClass="entr" presetSubtype="2" fill="hold" grpId="0" nodeType="withEffect">
                                  <p:stCondLst>
                                    <p:cond delay="1000"/>
                                  </p:stCondLst>
                                  <p:childTnLst>
                                    <p:set>
                                      <p:cBhvr>
                                        <p:cTn id="111" dur="1" fill="hold">
                                          <p:stCondLst>
                                            <p:cond delay="0"/>
                                          </p:stCondLst>
                                        </p:cTn>
                                        <p:tgtEl>
                                          <p:spTgt spid="123"/>
                                        </p:tgtEl>
                                        <p:attrNameLst>
                                          <p:attrName>style.visibility</p:attrName>
                                        </p:attrNameLst>
                                      </p:cBhvr>
                                      <p:to>
                                        <p:strVal val="visible"/>
                                      </p:to>
                                    </p:set>
                                    <p:animEffect transition="in" filter="wipe(right)">
                                      <p:cBhvr>
                                        <p:cTn id="112" dur="1000"/>
                                        <p:tgtEl>
                                          <p:spTgt spid="123"/>
                                        </p:tgtEl>
                                      </p:cBhvr>
                                    </p:animEffect>
                                  </p:childTnLst>
                                </p:cTn>
                              </p:par>
                              <p:par>
                                <p:cTn id="113" presetID="1" presetClass="entr" presetSubtype="0" fill="hold" grpId="0" nodeType="withEffect">
                                  <p:stCondLst>
                                    <p:cond delay="2000"/>
                                  </p:stCondLst>
                                  <p:childTnLst>
                                    <p:set>
                                      <p:cBhvr>
                                        <p:cTn id="114" dur="1" fill="hold">
                                          <p:stCondLst>
                                            <p:cond delay="0"/>
                                          </p:stCondLst>
                                        </p:cTn>
                                        <p:tgtEl>
                                          <p:spTgt spid="79"/>
                                        </p:tgtEl>
                                        <p:attrNameLst>
                                          <p:attrName>style.visibility</p:attrName>
                                        </p:attrNameLst>
                                      </p:cBhvr>
                                      <p:to>
                                        <p:strVal val="visible"/>
                                      </p:to>
                                    </p:set>
                                  </p:childTnLst>
                                </p:cTn>
                              </p:par>
                              <p:par>
                                <p:cTn id="115" presetID="0" presetClass="path" presetSubtype="0" repeatCount="10000" fill="remove" grpId="1" nodeType="withEffect">
                                  <p:stCondLst>
                                    <p:cond delay="2000"/>
                                  </p:stCondLst>
                                  <p:childTnLst>
                                    <p:animMotion origin="layout" path="M 0.00139 0.00278 L 0.15782 -0.03457 L 0.32934 0.20957 " pathEditMode="relative" rAng="0" ptsTypes="AAA">
                                      <p:cBhvr>
                                        <p:cTn id="116" dur="2000" fill="hold"/>
                                        <p:tgtEl>
                                          <p:spTgt spid="79"/>
                                        </p:tgtEl>
                                        <p:attrNameLst>
                                          <p:attrName>ppt_x</p:attrName>
                                          <p:attrName>ppt_y</p:attrName>
                                        </p:attrNameLst>
                                      </p:cBhvr>
                                      <p:rCtr x="16389" y="8457"/>
                                    </p:animMotion>
                                  </p:childTnLst>
                                </p:cTn>
                              </p:par>
                              <p:par>
                                <p:cTn id="117" presetID="1" presetClass="entr" presetSubtype="0" fill="hold" grpId="0" nodeType="withEffect">
                                  <p:stCondLst>
                                    <p:cond delay="3000"/>
                                  </p:stCondLst>
                                  <p:childTnLst>
                                    <p:set>
                                      <p:cBhvr>
                                        <p:cTn id="118" dur="1" fill="hold">
                                          <p:stCondLst>
                                            <p:cond delay="0"/>
                                          </p:stCondLst>
                                        </p:cTn>
                                        <p:tgtEl>
                                          <p:spTgt spid="80"/>
                                        </p:tgtEl>
                                        <p:attrNameLst>
                                          <p:attrName>style.visibility</p:attrName>
                                        </p:attrNameLst>
                                      </p:cBhvr>
                                      <p:to>
                                        <p:strVal val="visible"/>
                                      </p:to>
                                    </p:set>
                                  </p:childTnLst>
                                </p:cTn>
                              </p:par>
                              <p:par>
                                <p:cTn id="119" presetID="0" presetClass="path" presetSubtype="0" repeatCount="10000" fill="remove" grpId="1" nodeType="withEffect">
                                  <p:stCondLst>
                                    <p:cond delay="3000"/>
                                  </p:stCondLst>
                                  <p:childTnLst>
                                    <p:animMotion origin="layout" path="M 0.00139 0.00278 L 0.15782 -0.03457 L 0.32934 0.20957 " pathEditMode="relative" rAng="0" ptsTypes="AAA">
                                      <p:cBhvr>
                                        <p:cTn id="120" dur="2000" spd="-100000" fill="hold"/>
                                        <p:tgtEl>
                                          <p:spTgt spid="80"/>
                                        </p:tgtEl>
                                        <p:attrNameLst>
                                          <p:attrName>ppt_x</p:attrName>
                                          <p:attrName>ppt_y</p:attrName>
                                        </p:attrNameLst>
                                      </p:cBhvr>
                                      <p:rCtr x="16389" y="8457"/>
                                    </p:animMotion>
                                  </p:childTnLst>
                                </p:cTn>
                              </p:par>
                              <p:par>
                                <p:cTn id="121" presetID="1" presetClass="entr" presetSubtype="0" fill="hold" grpId="0" nodeType="withEffect">
                                  <p:stCondLst>
                                    <p:cond delay="2000"/>
                                  </p:stCondLst>
                                  <p:childTnLst>
                                    <p:set>
                                      <p:cBhvr>
                                        <p:cTn id="122" dur="1" fill="hold">
                                          <p:stCondLst>
                                            <p:cond delay="0"/>
                                          </p:stCondLst>
                                        </p:cTn>
                                        <p:tgtEl>
                                          <p:spTgt spid="89"/>
                                        </p:tgtEl>
                                        <p:attrNameLst>
                                          <p:attrName>style.visibility</p:attrName>
                                        </p:attrNameLst>
                                      </p:cBhvr>
                                      <p:to>
                                        <p:strVal val="visible"/>
                                      </p:to>
                                    </p:set>
                                  </p:childTnLst>
                                </p:cTn>
                              </p:par>
                              <p:par>
                                <p:cTn id="123" presetID="0" presetClass="path" presetSubtype="0" repeatCount="10000" fill="remove" grpId="1" nodeType="withEffect">
                                  <p:stCondLst>
                                    <p:cond delay="2000"/>
                                  </p:stCondLst>
                                  <p:childTnLst>
                                    <p:animMotion origin="layout" path="M 0.00139 0.00278 L 0.14965 0.10278 L 0.3184 0.20772 " pathEditMode="relative" rAng="0" ptsTypes="AAA">
                                      <p:cBhvr>
                                        <p:cTn id="124" dur="2000" fill="hold"/>
                                        <p:tgtEl>
                                          <p:spTgt spid="89"/>
                                        </p:tgtEl>
                                        <p:attrNameLst>
                                          <p:attrName>ppt_x</p:attrName>
                                          <p:attrName>ppt_y</p:attrName>
                                        </p:attrNameLst>
                                      </p:cBhvr>
                                      <p:rCtr x="15851" y="10247"/>
                                    </p:animMotion>
                                  </p:childTnLst>
                                </p:cTn>
                              </p:par>
                              <p:par>
                                <p:cTn id="125" presetID="1" presetClass="entr" presetSubtype="0" fill="hold" grpId="0" nodeType="withEffect">
                                  <p:stCondLst>
                                    <p:cond delay="3000"/>
                                  </p:stCondLst>
                                  <p:childTnLst>
                                    <p:set>
                                      <p:cBhvr>
                                        <p:cTn id="126" dur="1" fill="hold">
                                          <p:stCondLst>
                                            <p:cond delay="0"/>
                                          </p:stCondLst>
                                        </p:cTn>
                                        <p:tgtEl>
                                          <p:spTgt spid="90"/>
                                        </p:tgtEl>
                                        <p:attrNameLst>
                                          <p:attrName>style.visibility</p:attrName>
                                        </p:attrNameLst>
                                      </p:cBhvr>
                                      <p:to>
                                        <p:strVal val="visible"/>
                                      </p:to>
                                    </p:set>
                                  </p:childTnLst>
                                </p:cTn>
                              </p:par>
                              <p:par>
                                <p:cTn id="127" presetID="0" presetClass="path" presetSubtype="0" repeatCount="10000" fill="remove" grpId="1" nodeType="withEffect">
                                  <p:stCondLst>
                                    <p:cond delay="3000"/>
                                  </p:stCondLst>
                                  <p:childTnLst>
                                    <p:animMotion origin="layout" path="M -5.55556E-7 -1.7284E-6 L 0.14826 0.1 L 0.31701 0.20494 " pathEditMode="relative" rAng="0" ptsTypes="AAA">
                                      <p:cBhvr>
                                        <p:cTn id="128" dur="2000" spd="-100000" fill="hold"/>
                                        <p:tgtEl>
                                          <p:spTgt spid="90"/>
                                        </p:tgtEl>
                                        <p:attrNameLst>
                                          <p:attrName>ppt_x</p:attrName>
                                          <p:attrName>ppt_y</p:attrName>
                                        </p:attrNameLst>
                                      </p:cBhvr>
                                      <p:rCtr x="15851" y="10247"/>
                                    </p:animMotion>
                                  </p:childTnLst>
                                </p:cTn>
                              </p:par>
                              <p:par>
                                <p:cTn id="129" presetID="1" presetClass="entr" presetSubtype="0" fill="hold" grpId="0" nodeType="withEffect">
                                  <p:stCondLst>
                                    <p:cond delay="2000"/>
                                  </p:stCondLst>
                                  <p:childTnLst>
                                    <p:set>
                                      <p:cBhvr>
                                        <p:cTn id="130" dur="1" fill="hold">
                                          <p:stCondLst>
                                            <p:cond delay="0"/>
                                          </p:stCondLst>
                                        </p:cTn>
                                        <p:tgtEl>
                                          <p:spTgt spid="91"/>
                                        </p:tgtEl>
                                        <p:attrNameLst>
                                          <p:attrName>style.visibility</p:attrName>
                                        </p:attrNameLst>
                                      </p:cBhvr>
                                      <p:to>
                                        <p:strVal val="visible"/>
                                      </p:to>
                                    </p:set>
                                  </p:childTnLst>
                                </p:cTn>
                              </p:par>
                              <p:par>
                                <p:cTn id="131" presetID="0" presetClass="path" presetSubtype="0" repeatCount="10000" fill="remove" grpId="1" nodeType="withEffect">
                                  <p:stCondLst>
                                    <p:cond delay="2000"/>
                                  </p:stCondLst>
                                  <p:childTnLst>
                                    <p:animMotion origin="layout" path="M -0.00417 0.00093 L 0.0625 0.23179 L 0.31666 0.175 " pathEditMode="relative" rAng="0" ptsTypes="AAA">
                                      <p:cBhvr>
                                        <p:cTn id="132" dur="2000" fill="hold"/>
                                        <p:tgtEl>
                                          <p:spTgt spid="91"/>
                                        </p:tgtEl>
                                        <p:attrNameLst>
                                          <p:attrName>ppt_x</p:attrName>
                                          <p:attrName>ppt_y</p:attrName>
                                        </p:attrNameLst>
                                      </p:cBhvr>
                                      <p:rCtr x="16042" y="11543"/>
                                    </p:animMotion>
                                  </p:childTnLst>
                                </p:cTn>
                              </p:par>
                              <p:par>
                                <p:cTn id="133" presetID="1" presetClass="entr" presetSubtype="0" fill="hold" grpId="0" nodeType="withEffect">
                                  <p:stCondLst>
                                    <p:cond delay="3000"/>
                                  </p:stCondLst>
                                  <p:childTnLst>
                                    <p:set>
                                      <p:cBhvr>
                                        <p:cTn id="134" dur="1" fill="hold">
                                          <p:stCondLst>
                                            <p:cond delay="0"/>
                                          </p:stCondLst>
                                        </p:cTn>
                                        <p:tgtEl>
                                          <p:spTgt spid="93"/>
                                        </p:tgtEl>
                                        <p:attrNameLst>
                                          <p:attrName>style.visibility</p:attrName>
                                        </p:attrNameLst>
                                      </p:cBhvr>
                                      <p:to>
                                        <p:strVal val="visible"/>
                                      </p:to>
                                    </p:set>
                                  </p:childTnLst>
                                </p:cTn>
                              </p:par>
                              <p:par>
                                <p:cTn id="135" presetID="0" presetClass="path" presetSubtype="0" repeatCount="10000" fill="remove" grpId="1" nodeType="withEffect">
                                  <p:stCondLst>
                                    <p:cond delay="3000"/>
                                  </p:stCondLst>
                                  <p:childTnLst>
                                    <p:animMotion origin="layout" path="M -0.00417 0.00093 L 0.0625 0.23179 L 0.31666 0.175 " pathEditMode="relative" rAng="0" ptsTypes="AAA">
                                      <p:cBhvr>
                                        <p:cTn id="136" dur="2000" spd="-100000" fill="hold"/>
                                        <p:tgtEl>
                                          <p:spTgt spid="93"/>
                                        </p:tgtEl>
                                        <p:attrNameLst>
                                          <p:attrName>ppt_x</p:attrName>
                                          <p:attrName>ppt_y</p:attrName>
                                        </p:attrNameLst>
                                      </p:cBhvr>
                                      <p:rCtr x="16042" y="11543"/>
                                    </p:animMotion>
                                  </p:childTnLst>
                                </p:cTn>
                              </p:par>
                              <p:par>
                                <p:cTn id="137" presetID="22" presetClass="entr" presetSubtype="8" fill="hold" grpId="0" nodeType="withEffect">
                                  <p:stCondLst>
                                    <p:cond delay="2000"/>
                                  </p:stCondLst>
                                  <p:childTnLst>
                                    <p:set>
                                      <p:cBhvr>
                                        <p:cTn id="138" dur="1" fill="hold">
                                          <p:stCondLst>
                                            <p:cond delay="0"/>
                                          </p:stCondLst>
                                        </p:cTn>
                                        <p:tgtEl>
                                          <p:spTgt spid="127"/>
                                        </p:tgtEl>
                                        <p:attrNameLst>
                                          <p:attrName>style.visibility</p:attrName>
                                        </p:attrNameLst>
                                      </p:cBhvr>
                                      <p:to>
                                        <p:strVal val="visible"/>
                                      </p:to>
                                    </p:set>
                                    <p:animEffect transition="in" filter="wipe(left)">
                                      <p:cBhvr>
                                        <p:cTn id="139" dur="1000"/>
                                        <p:tgtEl>
                                          <p:spTgt spid="127"/>
                                        </p:tgtEl>
                                      </p:cBhvr>
                                    </p:animEffect>
                                  </p:childTnLst>
                                </p:cTn>
                              </p:par>
                              <p:par>
                                <p:cTn id="140" presetID="3" presetClass="emph" presetSubtype="2" fill="hold" grpId="1" nodeType="withEffect">
                                  <p:stCondLst>
                                    <p:cond delay="2000"/>
                                  </p:stCondLst>
                                  <p:childTnLst>
                                    <p:animClr clrSpc="rgb" dir="cw">
                                      <p:cBhvr override="childStyle">
                                        <p:cTn id="141" dur="500" fill="hold"/>
                                        <p:tgtEl>
                                          <p:spTgt spid="30"/>
                                        </p:tgtEl>
                                        <p:attrNameLst>
                                          <p:attrName>style.color</p:attrName>
                                        </p:attrNameLst>
                                      </p:cBhvr>
                                      <p:to>
                                        <a:srgbClr val="FFFF00"/>
                                      </p:to>
                                    </p:animClr>
                                  </p:childTnLst>
                                </p:cTn>
                              </p:par>
                              <p:par>
                                <p:cTn id="142" presetID="1" presetClass="entr" presetSubtype="0" fill="hold" grpId="0" nodeType="withEffect">
                                  <p:stCondLst>
                                    <p:cond delay="3000"/>
                                  </p:stCondLst>
                                  <p:childTnLst>
                                    <p:set>
                                      <p:cBhvr>
                                        <p:cTn id="143" dur="1" fill="hold">
                                          <p:stCondLst>
                                            <p:cond delay="0"/>
                                          </p:stCondLst>
                                        </p:cTn>
                                        <p:tgtEl>
                                          <p:spTgt spid="95"/>
                                        </p:tgtEl>
                                        <p:attrNameLst>
                                          <p:attrName>style.visibility</p:attrName>
                                        </p:attrNameLst>
                                      </p:cBhvr>
                                      <p:to>
                                        <p:strVal val="visible"/>
                                      </p:to>
                                    </p:set>
                                  </p:childTnLst>
                                </p:cTn>
                              </p:par>
                              <p:par>
                                <p:cTn id="144" presetID="0" presetClass="path" presetSubtype="0" repeatCount="10000" fill="remove" grpId="1" nodeType="withEffect">
                                  <p:stCondLst>
                                    <p:cond delay="3000"/>
                                  </p:stCondLst>
                                  <p:childTnLst>
                                    <p:animMotion origin="layout" path="M 1.38889E-6 0.01265 L -0.02691 0.24838 L -0.32188 0.18235 " pathEditMode="relative" rAng="0" ptsTypes="AAA">
                                      <p:cBhvr>
                                        <p:cTn id="145" dur="2000" fill="hold"/>
                                        <p:tgtEl>
                                          <p:spTgt spid="95"/>
                                        </p:tgtEl>
                                        <p:attrNameLst>
                                          <p:attrName>ppt_x</p:attrName>
                                          <p:attrName>ppt_y</p:attrName>
                                        </p:attrNameLst>
                                      </p:cBhvr>
                                      <p:rCtr x="-16094" y="11786"/>
                                    </p:animMotion>
                                  </p:childTnLst>
                                </p:cTn>
                              </p:par>
                              <p:par>
                                <p:cTn id="146" presetID="1" presetClass="entr" presetSubtype="0" fill="hold" grpId="0" nodeType="withEffect">
                                  <p:stCondLst>
                                    <p:cond delay="4000"/>
                                  </p:stCondLst>
                                  <p:childTnLst>
                                    <p:set>
                                      <p:cBhvr>
                                        <p:cTn id="147" dur="1" fill="hold">
                                          <p:stCondLst>
                                            <p:cond delay="0"/>
                                          </p:stCondLst>
                                        </p:cTn>
                                        <p:tgtEl>
                                          <p:spTgt spid="96"/>
                                        </p:tgtEl>
                                        <p:attrNameLst>
                                          <p:attrName>style.visibility</p:attrName>
                                        </p:attrNameLst>
                                      </p:cBhvr>
                                      <p:to>
                                        <p:strVal val="visible"/>
                                      </p:to>
                                    </p:set>
                                  </p:childTnLst>
                                </p:cTn>
                              </p:par>
                              <p:par>
                                <p:cTn id="148" presetID="0" presetClass="path" presetSubtype="0" repeatCount="10000" fill="remove" grpId="1" nodeType="withEffect">
                                  <p:stCondLst>
                                    <p:cond delay="4000"/>
                                  </p:stCondLst>
                                  <p:childTnLst>
                                    <p:animMotion origin="layout" path="M -0.00521 0.01265 L -0.03212 0.24869 L -0.32708 0.18235 " pathEditMode="relative" rAng="0" ptsTypes="AAA">
                                      <p:cBhvr>
                                        <p:cTn id="149" dur="2000" spd="-100000" fill="hold"/>
                                        <p:tgtEl>
                                          <p:spTgt spid="96"/>
                                        </p:tgtEl>
                                        <p:attrNameLst>
                                          <p:attrName>ppt_x</p:attrName>
                                          <p:attrName>ppt_y</p:attrName>
                                        </p:attrNameLst>
                                      </p:cBhvr>
                                      <p:rCtr x="-16094" y="11786"/>
                                    </p:animMotion>
                                  </p:childTnLst>
                                </p:cTn>
                              </p:par>
                              <p:par>
                                <p:cTn id="150" presetID="22" presetClass="entr" presetSubtype="8" fill="hold" grpId="0" nodeType="withEffect">
                                  <p:stCondLst>
                                    <p:cond delay="3000"/>
                                  </p:stCondLst>
                                  <p:childTnLst>
                                    <p:set>
                                      <p:cBhvr>
                                        <p:cTn id="151" dur="1" fill="hold">
                                          <p:stCondLst>
                                            <p:cond delay="0"/>
                                          </p:stCondLst>
                                        </p:cTn>
                                        <p:tgtEl>
                                          <p:spTgt spid="67"/>
                                        </p:tgtEl>
                                        <p:attrNameLst>
                                          <p:attrName>style.visibility</p:attrName>
                                        </p:attrNameLst>
                                      </p:cBhvr>
                                      <p:to>
                                        <p:strVal val="visible"/>
                                      </p:to>
                                    </p:set>
                                    <p:animEffect transition="in" filter="wipe(left)">
                                      <p:cBhvr>
                                        <p:cTn id="152" dur="1000"/>
                                        <p:tgtEl>
                                          <p:spTgt spid="67"/>
                                        </p:tgtEl>
                                      </p:cBhvr>
                                    </p:animEffect>
                                  </p:childTnLst>
                                </p:cTn>
                              </p:par>
                              <p:par>
                                <p:cTn id="153" presetID="3" presetClass="emph" presetSubtype="2" fill="hold" grpId="1" nodeType="withEffect">
                                  <p:stCondLst>
                                    <p:cond delay="3000"/>
                                  </p:stCondLst>
                                  <p:childTnLst>
                                    <p:animClr clrSpc="rgb" dir="cw">
                                      <p:cBhvr override="childStyle">
                                        <p:cTn id="154" dur="500" fill="hold"/>
                                        <p:tgtEl>
                                          <p:spTgt spid="29"/>
                                        </p:tgtEl>
                                        <p:attrNameLst>
                                          <p:attrName>style.color</p:attrName>
                                        </p:attrNameLst>
                                      </p:cBhvr>
                                      <p:to>
                                        <a:srgbClr val="FFFF00"/>
                                      </p:to>
                                    </p:animClr>
                                  </p:childTnLst>
                                </p:cTn>
                              </p:par>
                              <p:par>
                                <p:cTn id="155" presetID="1" presetClass="entr" presetSubtype="0" fill="hold" grpId="0" nodeType="withEffect">
                                  <p:stCondLst>
                                    <p:cond delay="4000"/>
                                  </p:stCondLst>
                                  <p:childTnLst>
                                    <p:set>
                                      <p:cBhvr>
                                        <p:cTn id="156" dur="1" fill="hold">
                                          <p:stCondLst>
                                            <p:cond delay="0"/>
                                          </p:stCondLst>
                                        </p:cTn>
                                        <p:tgtEl>
                                          <p:spTgt spid="98"/>
                                        </p:tgtEl>
                                        <p:attrNameLst>
                                          <p:attrName>style.visibility</p:attrName>
                                        </p:attrNameLst>
                                      </p:cBhvr>
                                      <p:to>
                                        <p:strVal val="visible"/>
                                      </p:to>
                                    </p:set>
                                  </p:childTnLst>
                                </p:cTn>
                              </p:par>
                              <p:par>
                                <p:cTn id="157" presetID="0" presetClass="path" presetSubtype="0" repeatCount="10000" fill="remove" grpId="1" nodeType="withEffect">
                                  <p:stCondLst>
                                    <p:cond delay="4100"/>
                                  </p:stCondLst>
                                  <p:childTnLst>
                                    <p:animMotion origin="layout" path="M -0.00157 -0.00124 L -0.11528 0.07006 L -0.29132 -0.02284 " pathEditMode="relative" rAng="0" ptsTypes="AAA">
                                      <p:cBhvr>
                                        <p:cTn id="158" dur="2000" fill="hold"/>
                                        <p:tgtEl>
                                          <p:spTgt spid="98"/>
                                        </p:tgtEl>
                                        <p:attrNameLst>
                                          <p:attrName>ppt_x</p:attrName>
                                          <p:attrName>ppt_y</p:attrName>
                                        </p:attrNameLst>
                                      </p:cBhvr>
                                      <p:rCtr x="-14497" y="2469"/>
                                    </p:animMotion>
                                  </p:childTnLst>
                                </p:cTn>
                              </p:par>
                              <p:par>
                                <p:cTn id="159" presetID="1" presetClass="entr" presetSubtype="0" fill="hold" grpId="0" nodeType="withEffect">
                                  <p:stCondLst>
                                    <p:cond delay="5000"/>
                                  </p:stCondLst>
                                  <p:childTnLst>
                                    <p:set>
                                      <p:cBhvr>
                                        <p:cTn id="160" dur="1" fill="hold">
                                          <p:stCondLst>
                                            <p:cond delay="0"/>
                                          </p:stCondLst>
                                        </p:cTn>
                                        <p:tgtEl>
                                          <p:spTgt spid="99"/>
                                        </p:tgtEl>
                                        <p:attrNameLst>
                                          <p:attrName>style.visibility</p:attrName>
                                        </p:attrNameLst>
                                      </p:cBhvr>
                                      <p:to>
                                        <p:strVal val="visible"/>
                                      </p:to>
                                    </p:set>
                                  </p:childTnLst>
                                </p:cTn>
                              </p:par>
                              <p:par>
                                <p:cTn id="161" presetID="0" presetClass="path" presetSubtype="0" repeatCount="10000" fill="remove" grpId="1" nodeType="withEffect">
                                  <p:stCondLst>
                                    <p:cond delay="5100"/>
                                  </p:stCondLst>
                                  <p:childTnLst>
                                    <p:animMotion origin="layout" path="M -0.00087 -0.00093 L -0.11511 0.07068 L -0.29323 -0.02253 " pathEditMode="relative" rAng="0" ptsTypes="AAA">
                                      <p:cBhvr>
                                        <p:cTn id="162" dur="2000" spd="-100000" fill="hold"/>
                                        <p:tgtEl>
                                          <p:spTgt spid="99"/>
                                        </p:tgtEl>
                                        <p:attrNameLst>
                                          <p:attrName>ppt_x</p:attrName>
                                          <p:attrName>ppt_y</p:attrName>
                                        </p:attrNameLst>
                                      </p:cBhvr>
                                      <p:rCtr x="-14618" y="2500"/>
                                    </p:animMotion>
                                  </p:childTnLst>
                                </p:cTn>
                              </p:par>
                              <p:par>
                                <p:cTn id="163" presetID="22" presetClass="entr" presetSubtype="8" fill="hold" grpId="0" nodeType="withEffect">
                                  <p:stCondLst>
                                    <p:cond delay="4000"/>
                                  </p:stCondLst>
                                  <p:childTnLst>
                                    <p:set>
                                      <p:cBhvr>
                                        <p:cTn id="164" dur="1" fill="hold">
                                          <p:stCondLst>
                                            <p:cond delay="0"/>
                                          </p:stCondLst>
                                        </p:cTn>
                                        <p:tgtEl>
                                          <p:spTgt spid="72"/>
                                        </p:tgtEl>
                                        <p:attrNameLst>
                                          <p:attrName>style.visibility</p:attrName>
                                        </p:attrNameLst>
                                      </p:cBhvr>
                                      <p:to>
                                        <p:strVal val="visible"/>
                                      </p:to>
                                    </p:set>
                                    <p:animEffect transition="in" filter="wipe(left)">
                                      <p:cBhvr>
                                        <p:cTn id="165" dur="1000"/>
                                        <p:tgtEl>
                                          <p:spTgt spid="72"/>
                                        </p:tgtEl>
                                      </p:cBhvr>
                                    </p:animEffect>
                                  </p:childTnLst>
                                </p:cTn>
                              </p:par>
                              <p:par>
                                <p:cTn id="166" presetID="22" presetClass="entr" presetSubtype="8" fill="hold" grpId="0" nodeType="withEffect">
                                  <p:stCondLst>
                                    <p:cond delay="4000"/>
                                  </p:stCondLst>
                                  <p:childTnLst>
                                    <p:set>
                                      <p:cBhvr>
                                        <p:cTn id="167" dur="1" fill="hold">
                                          <p:stCondLst>
                                            <p:cond delay="0"/>
                                          </p:stCondLst>
                                        </p:cTn>
                                        <p:tgtEl>
                                          <p:spTgt spid="69"/>
                                        </p:tgtEl>
                                        <p:attrNameLst>
                                          <p:attrName>style.visibility</p:attrName>
                                        </p:attrNameLst>
                                      </p:cBhvr>
                                      <p:to>
                                        <p:strVal val="visible"/>
                                      </p:to>
                                    </p:set>
                                    <p:animEffect transition="in" filter="wipe(left)">
                                      <p:cBhvr>
                                        <p:cTn id="168" dur="1000"/>
                                        <p:tgtEl>
                                          <p:spTgt spid="69"/>
                                        </p:tgtEl>
                                      </p:cBhvr>
                                    </p:animEffect>
                                  </p:childTnLst>
                                </p:cTn>
                              </p:par>
                              <p:par>
                                <p:cTn id="169" presetID="3" presetClass="emph" presetSubtype="2" fill="hold" grpId="1" nodeType="withEffect">
                                  <p:stCondLst>
                                    <p:cond delay="4000"/>
                                  </p:stCondLst>
                                  <p:childTnLst>
                                    <p:animClr clrSpc="rgb" dir="cw">
                                      <p:cBhvr override="childStyle">
                                        <p:cTn id="170" dur="500" fill="hold"/>
                                        <p:tgtEl>
                                          <p:spTgt spid="27"/>
                                        </p:tgtEl>
                                        <p:attrNameLst>
                                          <p:attrName>style.color</p:attrName>
                                        </p:attrNameLst>
                                      </p:cBhvr>
                                      <p:to>
                                        <a:srgbClr val="FFFF00"/>
                                      </p:to>
                                    </p:animClr>
                                  </p:childTnLst>
                                </p:cTn>
                              </p:par>
                              <p:par>
                                <p:cTn id="171" presetID="3" presetClass="emph" presetSubtype="2" fill="hold" grpId="1" nodeType="withEffect">
                                  <p:stCondLst>
                                    <p:cond delay="4000"/>
                                  </p:stCondLst>
                                  <p:childTnLst>
                                    <p:animClr clrSpc="rgb" dir="cw">
                                      <p:cBhvr override="childStyle">
                                        <p:cTn id="172" dur="500" fill="hold"/>
                                        <p:tgtEl>
                                          <p:spTgt spid="28"/>
                                        </p:tgtEl>
                                        <p:attrNameLst>
                                          <p:attrName>style.color</p:attrName>
                                        </p:attrNameLst>
                                      </p:cBhvr>
                                      <p:to>
                                        <a:srgbClr val="FFFF00"/>
                                      </p:to>
                                    </p:animClr>
                                  </p:childTnLst>
                                </p:cTn>
                              </p:par>
                              <p:par>
                                <p:cTn id="173" presetID="1" presetClass="entr" presetSubtype="0" fill="hold" grpId="0" nodeType="withEffect">
                                  <p:stCondLst>
                                    <p:cond delay="5000"/>
                                  </p:stCondLst>
                                  <p:childTnLst>
                                    <p:set>
                                      <p:cBhvr>
                                        <p:cTn id="174" dur="1" fill="hold">
                                          <p:stCondLst>
                                            <p:cond delay="0"/>
                                          </p:stCondLst>
                                        </p:cTn>
                                        <p:tgtEl>
                                          <p:spTgt spid="101"/>
                                        </p:tgtEl>
                                        <p:attrNameLst>
                                          <p:attrName>style.visibility</p:attrName>
                                        </p:attrNameLst>
                                      </p:cBhvr>
                                      <p:to>
                                        <p:strVal val="visible"/>
                                      </p:to>
                                    </p:set>
                                  </p:childTnLst>
                                </p:cTn>
                              </p:par>
                              <p:par>
                                <p:cTn id="175" presetID="0" presetClass="path" presetSubtype="0" repeatCount="10000" fill="remove" grpId="1" nodeType="withEffect">
                                  <p:stCondLst>
                                    <p:cond delay="5000"/>
                                  </p:stCondLst>
                                  <p:childTnLst>
                                    <p:animMotion origin="layout" path="M -0.00087 -0.00092 L -0.15052 -0.09879 L -0.30278 -0.19142 " pathEditMode="relative" rAng="0" ptsTypes="AAA">
                                      <p:cBhvr>
                                        <p:cTn id="176" dur="2000" fill="hold"/>
                                        <p:tgtEl>
                                          <p:spTgt spid="101"/>
                                        </p:tgtEl>
                                        <p:attrNameLst>
                                          <p:attrName>ppt_x</p:attrName>
                                          <p:attrName>ppt_y</p:attrName>
                                        </p:attrNameLst>
                                      </p:cBhvr>
                                      <p:rCtr x="-15104" y="-9540"/>
                                    </p:animMotion>
                                  </p:childTnLst>
                                </p:cTn>
                              </p:par>
                              <p:par>
                                <p:cTn id="177" presetID="1" presetClass="entr" presetSubtype="0" fill="hold" grpId="0" nodeType="withEffect">
                                  <p:stCondLst>
                                    <p:cond delay="6000"/>
                                  </p:stCondLst>
                                  <p:childTnLst>
                                    <p:set>
                                      <p:cBhvr>
                                        <p:cTn id="178" dur="1" fill="hold">
                                          <p:stCondLst>
                                            <p:cond delay="0"/>
                                          </p:stCondLst>
                                        </p:cTn>
                                        <p:tgtEl>
                                          <p:spTgt spid="102"/>
                                        </p:tgtEl>
                                        <p:attrNameLst>
                                          <p:attrName>style.visibility</p:attrName>
                                        </p:attrNameLst>
                                      </p:cBhvr>
                                      <p:to>
                                        <p:strVal val="visible"/>
                                      </p:to>
                                    </p:set>
                                  </p:childTnLst>
                                </p:cTn>
                              </p:par>
                              <p:par>
                                <p:cTn id="179" presetID="0" presetClass="path" presetSubtype="0" repeatCount="10000" fill="remove" grpId="1" nodeType="withEffect">
                                  <p:stCondLst>
                                    <p:cond delay="6000"/>
                                  </p:stCondLst>
                                  <p:childTnLst>
                                    <p:animMotion origin="layout" path="M -0.00087 -0.00092 L -0.1526 -0.09963 L -0.30712 -0.1934 " pathEditMode="relative" rAng="0" ptsTypes="AAA">
                                      <p:cBhvr>
                                        <p:cTn id="180" dur="2000" spd="-100000" fill="hold"/>
                                        <p:tgtEl>
                                          <p:spTgt spid="102"/>
                                        </p:tgtEl>
                                        <p:attrNameLst>
                                          <p:attrName>ppt_x</p:attrName>
                                          <p:attrName>ppt_y</p:attrName>
                                        </p:attrNameLst>
                                      </p:cBhvr>
                                      <p:rCtr x="-15313" y="-9624"/>
                                    </p:animMotion>
                                  </p:childTnLst>
                                </p:cTn>
                              </p:par>
                              <p:par>
                                <p:cTn id="181" presetID="1" presetClass="entr" presetSubtype="0" fill="hold" grpId="0" nodeType="withEffect">
                                  <p:stCondLst>
                                    <p:cond delay="5000"/>
                                  </p:stCondLst>
                                  <p:childTnLst>
                                    <p:set>
                                      <p:cBhvr>
                                        <p:cTn id="182" dur="1" fill="hold">
                                          <p:stCondLst>
                                            <p:cond delay="0"/>
                                          </p:stCondLst>
                                        </p:cTn>
                                        <p:tgtEl>
                                          <p:spTgt spid="103"/>
                                        </p:tgtEl>
                                        <p:attrNameLst>
                                          <p:attrName>style.visibility</p:attrName>
                                        </p:attrNameLst>
                                      </p:cBhvr>
                                      <p:to>
                                        <p:strVal val="visible"/>
                                      </p:to>
                                    </p:set>
                                  </p:childTnLst>
                                </p:cTn>
                              </p:par>
                              <p:par>
                                <p:cTn id="183" presetID="0" presetClass="path" presetSubtype="0" repeatCount="10000" fill="remove" grpId="1" nodeType="withEffect">
                                  <p:stCondLst>
                                    <p:cond delay="5000"/>
                                  </p:stCondLst>
                                  <p:childTnLst>
                                    <p:animMotion origin="layout" path="M -0.0198 0.04137 L -0.05591 -0.1766 L -0.30018 -0.1695 " pathEditMode="relative" rAng="576473" ptsTypes="AAA">
                                      <p:cBhvr>
                                        <p:cTn id="184" dur="2000" fill="hold"/>
                                        <p:tgtEl>
                                          <p:spTgt spid="103"/>
                                        </p:tgtEl>
                                        <p:attrNameLst>
                                          <p:attrName>ppt_x</p:attrName>
                                          <p:attrName>ppt_y</p:attrName>
                                        </p:attrNameLst>
                                      </p:cBhvr>
                                      <p:rCtr x="-13646" y="-14449"/>
                                    </p:animMotion>
                                  </p:childTnLst>
                                </p:cTn>
                              </p:par>
                              <p:par>
                                <p:cTn id="185" presetID="1" presetClass="entr" presetSubtype="0" fill="hold" grpId="0" nodeType="withEffect">
                                  <p:stCondLst>
                                    <p:cond delay="6000"/>
                                  </p:stCondLst>
                                  <p:childTnLst>
                                    <p:set>
                                      <p:cBhvr>
                                        <p:cTn id="186" dur="1" fill="hold">
                                          <p:stCondLst>
                                            <p:cond delay="0"/>
                                          </p:stCondLst>
                                        </p:cTn>
                                        <p:tgtEl>
                                          <p:spTgt spid="104"/>
                                        </p:tgtEl>
                                        <p:attrNameLst>
                                          <p:attrName>style.visibility</p:attrName>
                                        </p:attrNameLst>
                                      </p:cBhvr>
                                      <p:to>
                                        <p:strVal val="visible"/>
                                      </p:to>
                                    </p:set>
                                  </p:childTnLst>
                                </p:cTn>
                              </p:par>
                              <p:par>
                                <p:cTn id="187" presetID="0" presetClass="path" presetSubtype="0" repeatCount="10000" fill="remove" grpId="1" nodeType="withEffect">
                                  <p:stCondLst>
                                    <p:cond delay="6000"/>
                                  </p:stCondLst>
                                  <p:childTnLst>
                                    <p:animMotion origin="layout" path="M -0.01441 0.04291 L -0.05712 -0.17382 L -0.31858 -0.16456 " pathEditMode="relative" rAng="523326" ptsTypes="AAA">
                                      <p:cBhvr>
                                        <p:cTn id="188" dur="2000" spd="-100000" fill="hold"/>
                                        <p:tgtEl>
                                          <p:spTgt spid="104"/>
                                        </p:tgtEl>
                                        <p:attrNameLst>
                                          <p:attrName>ppt_x</p:attrName>
                                          <p:attrName>ppt_y</p:attrName>
                                        </p:attrNameLst>
                                      </p:cBhvr>
                                      <p:rCtr x="-14878" y="-143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3" grpId="0" animBg="1"/>
      <p:bldP spid="119" grpId="0" animBg="1"/>
      <p:bldP spid="122" grpId="0" animBg="1"/>
      <p:bldP spid="123" grpId="0" animBg="1"/>
      <p:bldP spid="127" grpId="0" animBg="1"/>
      <p:bldP spid="67" grpId="0" animBg="1"/>
      <p:bldP spid="72" grpId="0" animBg="1"/>
      <p:bldP spid="69" grpId="0" animBg="1"/>
      <p:bldP spid="68" grpId="0" animBg="1"/>
      <p:bldP spid="68" grpId="1" animBg="1"/>
      <p:bldP spid="74" grpId="0" animBg="1"/>
      <p:bldP spid="74" grpId="1" animBg="1"/>
      <p:bldP spid="75" grpId="0" animBg="1"/>
      <p:bldP spid="75" grpId="1" animBg="1"/>
      <p:bldP spid="78" grpId="0" animBg="1"/>
      <p:bldP spid="78" grpId="1" animBg="1"/>
      <p:bldP spid="79" grpId="0" animBg="1"/>
      <p:bldP spid="79" grpId="1" animBg="1"/>
      <p:bldP spid="80" grpId="0" animBg="1"/>
      <p:bldP spid="80" grpId="1" animBg="1"/>
      <p:bldP spid="89" grpId="0" animBg="1"/>
      <p:bldP spid="89" grpId="1" animBg="1"/>
      <p:bldP spid="90" grpId="0" animBg="1"/>
      <p:bldP spid="90" grpId="1" animBg="1"/>
      <p:bldP spid="91" grpId="0" animBg="1"/>
      <p:bldP spid="91" grpId="1" animBg="1"/>
      <p:bldP spid="93" grpId="0" animBg="1"/>
      <p:bldP spid="93" grpId="1" animBg="1"/>
      <p:bldP spid="95" grpId="0" animBg="1"/>
      <p:bldP spid="95" grpId="1" animBg="1"/>
      <p:bldP spid="96" grpId="0" animBg="1"/>
      <p:bldP spid="96" grpId="1" animBg="1"/>
      <p:bldP spid="98" grpId="0" animBg="1"/>
      <p:bldP spid="98" grpId="1" animBg="1"/>
      <p:bldP spid="99" grpId="0" animBg="1"/>
      <p:bldP spid="99" grpId="1" animBg="1"/>
      <p:bldP spid="101" grpId="0" animBg="1"/>
      <p:bldP spid="101" grpId="1" animBg="1"/>
      <p:bldP spid="102" grpId="0" animBg="1"/>
      <p:bldP spid="102" grpId="1" animBg="1"/>
      <p:bldP spid="103" grpId="0" animBg="1"/>
      <p:bldP spid="103" grpId="1" animBg="1"/>
      <p:bldP spid="104" grpId="0" animBg="1"/>
      <p:bldP spid="104" grpId="1" animBg="1"/>
      <p:bldP spid="32" grpId="0"/>
      <p:bldP spid="32" grpId="1"/>
      <p:bldP spid="33" grpId="0"/>
      <p:bldP spid="33" grpId="1"/>
      <p:bldP spid="29" grpId="0"/>
      <p:bldP spid="29" grpId="1"/>
      <p:bldP spid="34" grpId="0"/>
      <p:bldP spid="34" grpId="1"/>
      <p:bldP spid="30" grpId="0"/>
      <p:bldP spid="30" grpId="1"/>
      <p:bldP spid="31" grpId="0"/>
      <p:bldP spid="31" grpId="1"/>
      <p:bldP spid="27" grpId="0"/>
      <p:bldP spid="27" grpId="1"/>
      <p:bldP spid="28" grpId="0"/>
      <p:bldP spid="2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31750"/>
            <a:ext cx="9144000" cy="511175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10634" y="3818810"/>
            <a:ext cx="9124492" cy="1324691"/>
          </a:xfrm>
          <a:prstGeom prst="rect">
            <a:avLst/>
          </a:prstGeom>
          <a:gradFill flip="none" rotWithShape="1">
            <a:gsLst>
              <a:gs pos="0">
                <a:schemeClr val="tx2">
                  <a:lumMod val="50000"/>
                  <a:alpha val="61000"/>
                </a:schemeClr>
              </a:gs>
              <a:gs pos="100000">
                <a:schemeClr val="bg1">
                  <a:lumMod val="95000"/>
                  <a:alpha val="0"/>
                </a:schemeClr>
              </a:gs>
            </a:gsLst>
            <a:lin ang="16200000" scaled="1"/>
            <a:tileRect/>
          </a:gra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1" y="-6253"/>
            <a:ext cx="9144001" cy="5149753"/>
            <a:chOff x="-1" y="-6253"/>
            <a:chExt cx="9144001" cy="5149753"/>
          </a:xfrm>
        </p:grpSpPr>
        <p:pic>
          <p:nvPicPr>
            <p:cNvPr id="36" name="Picture 2" descr="C:\Users\lhartley.OFFICE2\Desktop\blu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p:nvPr/>
          </p:nvSpPr>
          <p:spPr>
            <a:xfrm>
              <a:off x="-1" y="-6253"/>
              <a:ext cx="9143999" cy="5143502"/>
            </a:xfrm>
            <a:prstGeom prst="rect">
              <a:avLst/>
            </a:prstGeom>
            <a:gradFill flip="none" rotWithShape="1">
              <a:gsLst>
                <a:gs pos="0">
                  <a:schemeClr val="accent1">
                    <a:alpha val="47000"/>
                  </a:schemeClr>
                </a:gs>
                <a:gs pos="54000">
                  <a:schemeClr val="tx2">
                    <a:alpha val="84000"/>
                  </a:schemeClr>
                </a:gs>
              </a:gsLst>
              <a:lin ang="5400000" scaled="0"/>
              <a:tileRect/>
            </a:gra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Title 3"/>
          <p:cNvSpPr>
            <a:spLocks noGrp="1"/>
          </p:cNvSpPr>
          <p:nvPr>
            <p:ph type="ctrTitle"/>
          </p:nvPr>
        </p:nvSpPr>
        <p:spPr/>
        <p:txBody>
          <a:bodyPr/>
          <a:lstStyle/>
          <a:p>
            <a:r>
              <a:rPr lang="en-US" dirty="0" smtClean="0">
                <a:solidFill>
                  <a:schemeClr val="bg1"/>
                </a:solidFill>
              </a:rPr>
              <a:t>Expanded Enterprise-Grade Features</a:t>
            </a:r>
            <a:endParaRPr lang="en-US" dirty="0">
              <a:solidFill>
                <a:schemeClr val="bg1"/>
              </a:solidFill>
            </a:endParaRPr>
          </a:p>
        </p:txBody>
      </p:sp>
      <p:grpSp>
        <p:nvGrpSpPr>
          <p:cNvPr id="80" name="Group 79"/>
          <p:cNvGrpSpPr/>
          <p:nvPr/>
        </p:nvGrpSpPr>
        <p:grpSpPr>
          <a:xfrm>
            <a:off x="366714" y="652572"/>
            <a:ext cx="1932299" cy="1769123"/>
            <a:chOff x="500771" y="376538"/>
            <a:chExt cx="1932299" cy="1769123"/>
          </a:xfrm>
        </p:grpSpPr>
        <p:sp>
          <p:nvSpPr>
            <p:cNvPr id="82" name="Freeform 81"/>
            <p:cNvSpPr/>
            <p:nvPr/>
          </p:nvSpPr>
          <p:spPr>
            <a:xfrm>
              <a:off x="500771" y="1951762"/>
              <a:ext cx="1932299" cy="193899"/>
            </a:xfrm>
            <a:custGeom>
              <a:avLst/>
              <a:gdLst>
                <a:gd name="connsiteX0" fmla="*/ 0 w 7983016"/>
                <a:gd name="connsiteY0" fmla="*/ 0 h 597853"/>
                <a:gd name="connsiteX1" fmla="*/ 7983016 w 7983016"/>
                <a:gd name="connsiteY1" fmla="*/ 0 h 597853"/>
                <a:gd name="connsiteX2" fmla="*/ 7983016 w 7983016"/>
                <a:gd name="connsiteY2" fmla="*/ 597853 h 597853"/>
                <a:gd name="connsiteX3" fmla="*/ 0 w 7983016"/>
                <a:gd name="connsiteY3" fmla="*/ 597853 h 597853"/>
                <a:gd name="connsiteX4" fmla="*/ 0 w 7983016"/>
                <a:gd name="connsiteY4" fmla="*/ 0 h 59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3016" h="597853">
                  <a:moveTo>
                    <a:pt x="0" y="0"/>
                  </a:moveTo>
                  <a:lnTo>
                    <a:pt x="7983016" y="0"/>
                  </a:lnTo>
                  <a:lnTo>
                    <a:pt x="7983016" y="597853"/>
                  </a:lnTo>
                  <a:lnTo>
                    <a:pt x="0" y="597853"/>
                  </a:lnTo>
                  <a:lnTo>
                    <a:pt x="0" y="0"/>
                  </a:lnTo>
                  <a:close/>
                </a:path>
              </a:pathLst>
            </a:custGeom>
            <a:noFill/>
            <a:ln>
              <a:noFill/>
            </a:ln>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0" tIns="0" rIns="0" bIns="0" numCol="1" spcCol="1270" anchor="ctr" anchorCtr="0">
              <a:spAutoFit/>
            </a:bodyPr>
            <a:lstStyle/>
            <a:p>
              <a:pPr algn="ctr">
                <a:lnSpc>
                  <a:spcPct val="90000"/>
                </a:lnSpc>
                <a:spcBef>
                  <a:spcPts val="300"/>
                </a:spcBef>
              </a:pPr>
              <a:r>
                <a:rPr lang="en-US" sz="1400" dirty="0">
                  <a:solidFill>
                    <a:schemeClr val="bg1"/>
                  </a:solidFill>
                </a:rPr>
                <a:t>DATA PROTECTION</a:t>
              </a:r>
            </a:p>
          </p:txBody>
        </p:sp>
        <p:pic>
          <p:nvPicPr>
            <p:cNvPr id="83" name="Picture 82" descr="protection.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52042">
              <a:off x="519278" y="376538"/>
              <a:ext cx="1686250" cy="1686250"/>
            </a:xfrm>
            <a:prstGeom prst="rect">
              <a:avLst/>
            </a:prstGeom>
          </p:spPr>
        </p:pic>
      </p:grpSp>
      <p:grpSp>
        <p:nvGrpSpPr>
          <p:cNvPr id="84" name="Group 83"/>
          <p:cNvGrpSpPr/>
          <p:nvPr/>
        </p:nvGrpSpPr>
        <p:grpSpPr>
          <a:xfrm>
            <a:off x="435460" y="2698961"/>
            <a:ext cx="1794806" cy="1836416"/>
            <a:chOff x="940244" y="1983660"/>
            <a:chExt cx="1987274" cy="2033347"/>
          </a:xfrm>
        </p:grpSpPr>
        <p:sp>
          <p:nvSpPr>
            <p:cNvPr id="87" name="Freeform 86"/>
            <p:cNvSpPr/>
            <p:nvPr/>
          </p:nvSpPr>
          <p:spPr>
            <a:xfrm>
              <a:off x="940244" y="3802315"/>
              <a:ext cx="1987274" cy="214692"/>
            </a:xfrm>
            <a:custGeom>
              <a:avLst/>
              <a:gdLst>
                <a:gd name="connsiteX0" fmla="*/ 0 w 7983016"/>
                <a:gd name="connsiteY0" fmla="*/ 0 h 597853"/>
                <a:gd name="connsiteX1" fmla="*/ 7983016 w 7983016"/>
                <a:gd name="connsiteY1" fmla="*/ 0 h 597853"/>
                <a:gd name="connsiteX2" fmla="*/ 7983016 w 7983016"/>
                <a:gd name="connsiteY2" fmla="*/ 597853 h 597853"/>
                <a:gd name="connsiteX3" fmla="*/ 0 w 7983016"/>
                <a:gd name="connsiteY3" fmla="*/ 597853 h 597853"/>
                <a:gd name="connsiteX4" fmla="*/ 0 w 7983016"/>
                <a:gd name="connsiteY4" fmla="*/ 0 h 59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3016" h="597853">
                  <a:moveTo>
                    <a:pt x="0" y="0"/>
                  </a:moveTo>
                  <a:lnTo>
                    <a:pt x="7983016" y="0"/>
                  </a:lnTo>
                  <a:lnTo>
                    <a:pt x="7983016" y="597853"/>
                  </a:lnTo>
                  <a:lnTo>
                    <a:pt x="0" y="597853"/>
                  </a:lnTo>
                  <a:lnTo>
                    <a:pt x="0" y="0"/>
                  </a:lnTo>
                  <a:close/>
                </a:path>
              </a:pathLst>
            </a:custGeom>
            <a:noFill/>
            <a:ln>
              <a:noFill/>
            </a:ln>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0" tIns="0" rIns="0" bIns="0" numCol="1" spcCol="1270" anchor="ctr" anchorCtr="0">
              <a:spAutoFit/>
            </a:bodyPr>
            <a:lstStyle/>
            <a:p>
              <a:pPr algn="ctr">
                <a:lnSpc>
                  <a:spcPct val="90000"/>
                </a:lnSpc>
                <a:spcBef>
                  <a:spcPts val="300"/>
                </a:spcBef>
              </a:pPr>
              <a:r>
                <a:rPr lang="en-US" sz="1400" dirty="0">
                  <a:solidFill>
                    <a:schemeClr val="bg1"/>
                  </a:solidFill>
                </a:rPr>
                <a:t>DATA SECURITY</a:t>
              </a:r>
            </a:p>
          </p:txBody>
        </p:sp>
        <p:pic>
          <p:nvPicPr>
            <p:cNvPr id="117" name="Picture 116" descr="lock.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13707">
              <a:off x="1089770" y="1983660"/>
              <a:ext cx="1463025" cy="1916563"/>
            </a:xfrm>
            <a:prstGeom prst="rect">
              <a:avLst/>
            </a:prstGeom>
          </p:spPr>
        </p:pic>
      </p:grpSp>
      <p:sp>
        <p:nvSpPr>
          <p:cNvPr id="120" name="Freeform 119"/>
          <p:cNvSpPr/>
          <p:nvPr/>
        </p:nvSpPr>
        <p:spPr>
          <a:xfrm>
            <a:off x="6129411" y="4338431"/>
            <a:ext cx="3165032" cy="193899"/>
          </a:xfrm>
          <a:custGeom>
            <a:avLst/>
            <a:gdLst>
              <a:gd name="connsiteX0" fmla="*/ 0 w 7983016"/>
              <a:gd name="connsiteY0" fmla="*/ 0 h 597853"/>
              <a:gd name="connsiteX1" fmla="*/ 7983016 w 7983016"/>
              <a:gd name="connsiteY1" fmla="*/ 0 h 597853"/>
              <a:gd name="connsiteX2" fmla="*/ 7983016 w 7983016"/>
              <a:gd name="connsiteY2" fmla="*/ 597853 h 597853"/>
              <a:gd name="connsiteX3" fmla="*/ 0 w 7983016"/>
              <a:gd name="connsiteY3" fmla="*/ 597853 h 597853"/>
              <a:gd name="connsiteX4" fmla="*/ 0 w 7983016"/>
              <a:gd name="connsiteY4" fmla="*/ 0 h 59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3016" h="597853">
                <a:moveTo>
                  <a:pt x="0" y="0"/>
                </a:moveTo>
                <a:lnTo>
                  <a:pt x="7983016" y="0"/>
                </a:lnTo>
                <a:lnTo>
                  <a:pt x="7983016" y="597853"/>
                </a:lnTo>
                <a:lnTo>
                  <a:pt x="0" y="597853"/>
                </a:lnTo>
                <a:lnTo>
                  <a:pt x="0" y="0"/>
                </a:lnTo>
                <a:close/>
              </a:path>
            </a:pathLst>
          </a:custGeom>
          <a:noFill/>
          <a:ln>
            <a:noFill/>
          </a:ln>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0" tIns="0" rIns="0" bIns="0" numCol="1" spcCol="1270" anchor="ctr" anchorCtr="0">
            <a:spAutoFit/>
          </a:bodyPr>
          <a:lstStyle/>
          <a:p>
            <a:pPr algn="ctr">
              <a:lnSpc>
                <a:spcPct val="90000"/>
              </a:lnSpc>
              <a:spcBef>
                <a:spcPts val="300"/>
              </a:spcBef>
            </a:pPr>
            <a:r>
              <a:rPr lang="en-US" sz="1400" dirty="0" smtClean="0">
                <a:solidFill>
                  <a:schemeClr val="bg1"/>
                </a:solidFill>
              </a:rPr>
              <a:t>PERFORMANCE MANAGEMENT</a:t>
            </a:r>
            <a:endParaRPr lang="en-US" sz="1400" dirty="0">
              <a:solidFill>
                <a:schemeClr val="bg1"/>
              </a:solidFill>
            </a:endParaRPr>
          </a:p>
        </p:txBody>
      </p:sp>
      <p:pic>
        <p:nvPicPr>
          <p:cNvPr id="121" name="Picture 120" descr="Stopwatch copy.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7111" y="2855042"/>
            <a:ext cx="1189632" cy="1394248"/>
          </a:xfrm>
          <a:prstGeom prst="rect">
            <a:avLst/>
          </a:prstGeom>
        </p:spPr>
      </p:pic>
      <p:sp>
        <p:nvSpPr>
          <p:cNvPr id="124" name="Freeform 123"/>
          <p:cNvSpPr/>
          <p:nvPr/>
        </p:nvSpPr>
        <p:spPr>
          <a:xfrm>
            <a:off x="6797885" y="2227795"/>
            <a:ext cx="2133600" cy="193899"/>
          </a:xfrm>
          <a:custGeom>
            <a:avLst/>
            <a:gdLst>
              <a:gd name="connsiteX0" fmla="*/ 0 w 7983016"/>
              <a:gd name="connsiteY0" fmla="*/ 0 h 597853"/>
              <a:gd name="connsiteX1" fmla="*/ 7983016 w 7983016"/>
              <a:gd name="connsiteY1" fmla="*/ 0 h 597853"/>
              <a:gd name="connsiteX2" fmla="*/ 7983016 w 7983016"/>
              <a:gd name="connsiteY2" fmla="*/ 597853 h 597853"/>
              <a:gd name="connsiteX3" fmla="*/ 0 w 7983016"/>
              <a:gd name="connsiteY3" fmla="*/ 597853 h 597853"/>
              <a:gd name="connsiteX4" fmla="*/ 0 w 7983016"/>
              <a:gd name="connsiteY4" fmla="*/ 0 h 59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3016" h="597853">
                <a:moveTo>
                  <a:pt x="0" y="0"/>
                </a:moveTo>
                <a:lnTo>
                  <a:pt x="7983016" y="0"/>
                </a:lnTo>
                <a:lnTo>
                  <a:pt x="7983016" y="597853"/>
                </a:lnTo>
                <a:lnTo>
                  <a:pt x="0" y="597853"/>
                </a:lnTo>
                <a:lnTo>
                  <a:pt x="0" y="0"/>
                </a:lnTo>
                <a:close/>
              </a:path>
            </a:pathLst>
          </a:custGeom>
          <a:noFill/>
          <a:ln>
            <a:noFill/>
          </a:ln>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0" tIns="0" rIns="0" bIns="0" numCol="1" spcCol="1270" anchor="ctr" anchorCtr="0">
            <a:spAutoFit/>
          </a:bodyPr>
          <a:lstStyle/>
          <a:p>
            <a:pPr algn="ctr">
              <a:lnSpc>
                <a:spcPct val="90000"/>
              </a:lnSpc>
              <a:spcBef>
                <a:spcPts val="300"/>
              </a:spcBef>
            </a:pPr>
            <a:r>
              <a:rPr lang="en-US" sz="1400" dirty="0">
                <a:solidFill>
                  <a:schemeClr val="bg1"/>
                </a:solidFill>
              </a:rPr>
              <a:t>DATA MANAGEMENT</a:t>
            </a:r>
          </a:p>
        </p:txBody>
      </p:sp>
      <p:pic>
        <p:nvPicPr>
          <p:cNvPr id="125" name="Picture 124" descr="data managmenet.png"/>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l="1" r="-3688"/>
          <a:stretch/>
        </p:blipFill>
        <p:spPr>
          <a:xfrm>
            <a:off x="6863251" y="935882"/>
            <a:ext cx="2093677" cy="1346821"/>
          </a:xfrm>
          <a:prstGeom prst="rect">
            <a:avLst/>
          </a:prstGeom>
        </p:spPr>
      </p:pic>
      <p:sp>
        <p:nvSpPr>
          <p:cNvPr id="72" name="TextBox 71"/>
          <p:cNvSpPr txBox="1"/>
          <p:nvPr/>
        </p:nvSpPr>
        <p:spPr>
          <a:xfrm>
            <a:off x="8801100" y="5033041"/>
            <a:ext cx="285750" cy="92333"/>
          </a:xfrm>
          <a:prstGeom prst="rect">
            <a:avLst/>
          </a:prstGeom>
          <a:noFill/>
        </p:spPr>
        <p:txBody>
          <a:bodyPr wrap="square" lIns="0" tIns="0" rIns="0" bIns="0" rtlCol="0">
            <a:spAutoFit/>
          </a:bodyPr>
          <a:lstStyle>
            <a:defPPr>
              <a:defRPr lang="en-US"/>
            </a:defPPr>
            <a:lvl1pPr marR="0" indent="0" fontAlgn="auto">
              <a:lnSpc>
                <a:spcPct val="100000"/>
              </a:lnSpc>
              <a:spcBef>
                <a:spcPts val="0"/>
              </a:spcBef>
              <a:spcAft>
                <a:spcPts val="0"/>
              </a:spcAft>
              <a:buClrTx/>
              <a:buSzTx/>
              <a:buFontTx/>
              <a:buNone/>
              <a:tabLst/>
              <a:defRPr sz="600">
                <a:solidFill>
                  <a:schemeClr val="bg2"/>
                </a:solidFill>
              </a:defRPr>
            </a:lvl1pPr>
          </a:lstStyle>
          <a:p>
            <a:pPr lvl="0" algn="r"/>
            <a:fld id="{61F684CE-B7BB-4223-BA2B-B47808B845F1}" type="slidenum">
              <a:rPr lang="en-US" smtClean="0">
                <a:solidFill>
                  <a:schemeClr val="bg2"/>
                </a:solidFill>
              </a:rPr>
              <a:pPr lvl="0" algn="r"/>
              <a:t>15</a:t>
            </a:fld>
            <a:endParaRPr lang="en-US" dirty="0" smtClean="0">
              <a:solidFill>
                <a:schemeClr val="bg2"/>
              </a:solidFill>
            </a:endParaRPr>
          </a:p>
        </p:txBody>
      </p:sp>
      <p:sp>
        <p:nvSpPr>
          <p:cNvPr id="73" name="TextBox 72"/>
          <p:cNvSpPr txBox="1"/>
          <p:nvPr/>
        </p:nvSpPr>
        <p:spPr bwMode="gray">
          <a:xfrm>
            <a:off x="366714" y="5033041"/>
            <a:ext cx="2164054" cy="92333"/>
          </a:xfrm>
          <a:prstGeom prst="rect">
            <a:avLst/>
          </a:prstGeom>
          <a:noFill/>
        </p:spPr>
        <p:txBody>
          <a:bodyPr wrap="non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bg2"/>
                </a:solidFill>
                <a:latin typeface="+mn-lt"/>
              </a:rPr>
              <a:t>© Copyright 2015 EMC Corporation. All rights reserved.</a:t>
            </a:r>
          </a:p>
        </p:txBody>
      </p:sp>
      <p:grpSp>
        <p:nvGrpSpPr>
          <p:cNvPr id="75" name="Group 74"/>
          <p:cNvGrpSpPr/>
          <p:nvPr/>
        </p:nvGrpSpPr>
        <p:grpSpPr>
          <a:xfrm>
            <a:off x="2590803" y="823586"/>
            <a:ext cx="3962394" cy="4080986"/>
            <a:chOff x="2580560" y="310261"/>
            <a:chExt cx="3962394" cy="4080986"/>
          </a:xfrm>
        </p:grpSpPr>
        <p:pic>
          <p:nvPicPr>
            <p:cNvPr id="76" name="Picture 2" descr="C:\Users\lhartley\Desktop\blueCircle.png"/>
            <p:cNvPicPr>
              <a:picLocks noChangeAspect="1" noChangeArrowheads="1"/>
            </p:cNvPicPr>
            <p:nvPr/>
          </p:nvPicPr>
          <p:blipFill>
            <a:blip r:embed="rId10" cstate="print"/>
            <a:srcRect l="24286" r="21099"/>
            <a:stretch>
              <a:fillRect/>
            </a:stretch>
          </p:blipFill>
          <p:spPr bwMode="auto">
            <a:xfrm>
              <a:off x="3693352" y="1439530"/>
              <a:ext cx="1750994" cy="1803400"/>
            </a:xfrm>
            <a:prstGeom prst="rect">
              <a:avLst/>
            </a:prstGeom>
            <a:noFill/>
          </p:spPr>
        </p:pic>
        <p:grpSp>
          <p:nvGrpSpPr>
            <p:cNvPr id="77" name="largrIcon"/>
            <p:cNvGrpSpPr/>
            <p:nvPr/>
          </p:nvGrpSpPr>
          <p:grpSpPr>
            <a:xfrm>
              <a:off x="2580560" y="310261"/>
              <a:ext cx="3962394" cy="4080986"/>
              <a:chOff x="2220686" y="0"/>
              <a:chExt cx="4994030" cy="5143500"/>
            </a:xfrm>
          </p:grpSpPr>
          <p:pic>
            <p:nvPicPr>
              <p:cNvPr id="78" name="Picture 2" descr="C:\Users\lhartley\Desktop\blueCircle.png"/>
              <p:cNvPicPr>
                <a:picLocks noChangeAspect="1" noChangeArrowheads="1"/>
              </p:cNvPicPr>
              <p:nvPr/>
            </p:nvPicPr>
            <p:blipFill>
              <a:blip r:embed="rId10" cstate="print"/>
              <a:srcRect l="24286" r="21099"/>
              <a:stretch>
                <a:fillRect/>
              </a:stretch>
            </p:blipFill>
            <p:spPr bwMode="auto">
              <a:xfrm>
                <a:off x="2220686" y="0"/>
                <a:ext cx="4994030" cy="5143500"/>
              </a:xfrm>
              <a:prstGeom prst="rect">
                <a:avLst/>
              </a:prstGeom>
              <a:noFill/>
            </p:spPr>
          </p:pic>
          <p:sp>
            <p:nvSpPr>
              <p:cNvPr id="81" name="Oval 80"/>
              <p:cNvSpPr/>
              <p:nvPr/>
            </p:nvSpPr>
            <p:spPr>
              <a:xfrm>
                <a:off x="2632250" y="460163"/>
                <a:ext cx="4179173" cy="4179176"/>
              </a:xfrm>
              <a:prstGeom prst="ellipse">
                <a:avLst/>
              </a:prstGeom>
              <a:gradFill flip="none" rotWithShape="1">
                <a:gsLst>
                  <a:gs pos="0">
                    <a:schemeClr val="tx2">
                      <a:lumMod val="50000"/>
                      <a:alpha val="48000"/>
                    </a:schemeClr>
                  </a:gs>
                  <a:gs pos="100000">
                    <a:schemeClr val="tx2">
                      <a:alpha val="0"/>
                    </a:schemeClr>
                  </a:gs>
                </a:gsLst>
                <a:lin ang="16200000" scaled="1"/>
                <a:tileRect/>
              </a:gradFill>
              <a:ln w="25400">
                <a:solidFill>
                  <a:schemeClr val="bg1">
                    <a:alpha val="70000"/>
                  </a:schemeClr>
                </a:solidFill>
                <a:miter lim="800000"/>
                <a:headEnd/>
                <a:tailEnd/>
              </a:ln>
              <a:effectLst>
                <a:innerShdw blurRad="584200">
                  <a:prstClr val="black">
                    <a:alpha val="45000"/>
                  </a:prstClr>
                </a:innerShdw>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solidFill>
                    <a:srgbClr val="000000"/>
                  </a:solidFill>
                </a:endParaRPr>
              </a:p>
            </p:txBody>
          </p:sp>
        </p:grpSp>
      </p:grpSp>
      <p:sp>
        <p:nvSpPr>
          <p:cNvPr id="95" name="TextBox 129"/>
          <p:cNvSpPr txBox="1"/>
          <p:nvPr/>
        </p:nvSpPr>
        <p:spPr>
          <a:xfrm>
            <a:off x="3235081" y="2028323"/>
            <a:ext cx="2675750" cy="15050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3400" dirty="0" smtClean="0">
                <a:solidFill>
                  <a:schemeClr val="bg1"/>
                </a:solidFill>
                <a:effectLst>
                  <a:glow rad="63500">
                    <a:schemeClr val="accent3">
                      <a:satMod val="175000"/>
                      <a:alpha val="40000"/>
                    </a:schemeClr>
                  </a:glow>
                </a:effectLst>
                <a:cs typeface="Verdana" pitchFamily="34" charset="0"/>
              </a:rPr>
              <a:t>Isilon </a:t>
            </a:r>
          </a:p>
          <a:p>
            <a:pPr algn="ctr">
              <a:lnSpc>
                <a:spcPct val="90000"/>
              </a:lnSpc>
            </a:pPr>
            <a:r>
              <a:rPr lang="en-US" sz="3400" dirty="0" smtClean="0">
                <a:solidFill>
                  <a:schemeClr val="bg1"/>
                </a:solidFill>
                <a:effectLst>
                  <a:glow rad="63500">
                    <a:schemeClr val="accent3">
                      <a:satMod val="175000"/>
                      <a:alpha val="40000"/>
                    </a:schemeClr>
                  </a:glow>
                </a:effectLst>
                <a:cs typeface="Verdana" pitchFamily="34" charset="0"/>
              </a:rPr>
              <a:t>Data Lake</a:t>
            </a:r>
          </a:p>
          <a:p>
            <a:pPr algn="ctr">
              <a:lnSpc>
                <a:spcPct val="90000"/>
              </a:lnSpc>
            </a:pPr>
            <a:r>
              <a:rPr lang="en-US" sz="3400" dirty="0" smtClean="0">
                <a:solidFill>
                  <a:schemeClr val="bg1"/>
                </a:solidFill>
                <a:effectLst>
                  <a:glow rad="63500">
                    <a:schemeClr val="accent3">
                      <a:satMod val="175000"/>
                      <a:alpha val="40000"/>
                    </a:schemeClr>
                  </a:glow>
                </a:effectLst>
                <a:cs typeface="Verdana" pitchFamily="34" charset="0"/>
              </a:rPr>
              <a:t>Foundation</a:t>
            </a:r>
          </a:p>
        </p:txBody>
      </p:sp>
      <p:grpSp>
        <p:nvGrpSpPr>
          <p:cNvPr id="101" name="Group 100"/>
          <p:cNvGrpSpPr/>
          <p:nvPr/>
        </p:nvGrpSpPr>
        <p:grpSpPr>
          <a:xfrm>
            <a:off x="2561589" y="850977"/>
            <a:ext cx="4020822" cy="4026203"/>
            <a:chOff x="2572095" y="939448"/>
            <a:chExt cx="4020822" cy="4026203"/>
          </a:xfrm>
          <a:effectLst>
            <a:outerShdw blurRad="127000" algn="ctr" rotWithShape="0">
              <a:schemeClr val="tx1">
                <a:alpha val="54000"/>
              </a:schemeClr>
            </a:outerShdw>
          </a:effectLst>
        </p:grpSpPr>
        <p:sp>
          <p:nvSpPr>
            <p:cNvPr id="102" name="Oval 101"/>
            <p:cNvSpPr/>
            <p:nvPr/>
          </p:nvSpPr>
          <p:spPr>
            <a:xfrm>
              <a:off x="2641600" y="1005359"/>
              <a:ext cx="3886199" cy="3886199"/>
            </a:xfrm>
            <a:prstGeom prst="ellipse">
              <a:avLst/>
            </a:prstGeom>
            <a:noFill/>
            <a:ln w="76200" cmpd="sng">
              <a:solidFill>
                <a:schemeClr val="bg1"/>
              </a:solidFill>
              <a:prstDash val="solid"/>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p:cNvSpPr/>
            <p:nvPr/>
          </p:nvSpPr>
          <p:spPr>
            <a:xfrm>
              <a:off x="5880479" y="1498204"/>
              <a:ext cx="127060" cy="127060"/>
            </a:xfrm>
            <a:prstGeom prst="ellipse">
              <a:avLst/>
            </a:prstGeom>
            <a:ln/>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104" name="Oval 103"/>
            <p:cNvSpPr/>
            <p:nvPr/>
          </p:nvSpPr>
          <p:spPr>
            <a:xfrm>
              <a:off x="3145789" y="1495092"/>
              <a:ext cx="127060" cy="127060"/>
            </a:xfrm>
            <a:prstGeom prst="ellipse">
              <a:avLst/>
            </a:prstGeom>
            <a:ln/>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105" name="Oval 104"/>
            <p:cNvSpPr/>
            <p:nvPr/>
          </p:nvSpPr>
          <p:spPr>
            <a:xfrm>
              <a:off x="5894765" y="4252480"/>
              <a:ext cx="127060" cy="127060"/>
            </a:xfrm>
            <a:prstGeom prst="ellipse">
              <a:avLst/>
            </a:prstGeom>
            <a:ln/>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106" name="Oval 105"/>
            <p:cNvSpPr/>
            <p:nvPr/>
          </p:nvSpPr>
          <p:spPr>
            <a:xfrm>
              <a:off x="3124458" y="4245337"/>
              <a:ext cx="127060" cy="127060"/>
            </a:xfrm>
            <a:prstGeom prst="ellipse">
              <a:avLst/>
            </a:prstGeom>
            <a:ln/>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107" name="Oval 106"/>
            <p:cNvSpPr/>
            <p:nvPr/>
          </p:nvSpPr>
          <p:spPr>
            <a:xfrm>
              <a:off x="4516308" y="4838591"/>
              <a:ext cx="127060" cy="127060"/>
            </a:xfrm>
            <a:prstGeom prst="ellipse">
              <a:avLst/>
            </a:prstGeom>
            <a:ln/>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108" name="Oval 107"/>
            <p:cNvSpPr/>
            <p:nvPr/>
          </p:nvSpPr>
          <p:spPr>
            <a:xfrm>
              <a:off x="4514132" y="939448"/>
              <a:ext cx="127060" cy="127060"/>
            </a:xfrm>
            <a:prstGeom prst="ellipse">
              <a:avLst/>
            </a:prstGeom>
            <a:ln/>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109" name="Oval 108"/>
            <p:cNvSpPr/>
            <p:nvPr/>
          </p:nvSpPr>
          <p:spPr>
            <a:xfrm>
              <a:off x="6465857" y="2860003"/>
              <a:ext cx="127060" cy="127060"/>
            </a:xfrm>
            <a:prstGeom prst="ellipse">
              <a:avLst/>
            </a:prstGeom>
            <a:ln/>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110" name="Oval 109"/>
            <p:cNvSpPr/>
            <p:nvPr/>
          </p:nvSpPr>
          <p:spPr>
            <a:xfrm>
              <a:off x="2572095" y="2856770"/>
              <a:ext cx="127060" cy="127060"/>
            </a:xfrm>
            <a:prstGeom prst="ellipse">
              <a:avLst/>
            </a:prstGeom>
            <a:ln/>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5613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88032" y="2049110"/>
            <a:ext cx="8892480" cy="738664"/>
          </a:xfrm>
          <a:prstGeom prst="rect">
            <a:avLst/>
          </a:prstGeom>
          <a:noFill/>
        </p:spPr>
        <p:txBody>
          <a:bodyPr wrap="square" lIns="0" tIns="0" rIns="0" bIns="0" rtlCol="0">
            <a:spAutoFit/>
          </a:bodyPr>
          <a:lstStyle/>
          <a:p>
            <a:pPr marL="0"/>
            <a:r>
              <a:rPr lang="de-DE" sz="4800" dirty="0" smtClean="0">
                <a:solidFill>
                  <a:srgbClr val="002060"/>
                </a:solidFill>
                <a:latin typeface="Architects Daughter"/>
                <a:ea typeface="+mj-ea"/>
                <a:cs typeface="Architects Daughter"/>
              </a:rPr>
              <a:t>Haben Sie noch Fragen?</a:t>
            </a:r>
            <a:endParaRPr lang="en-US" sz="4800" dirty="0">
              <a:solidFill>
                <a:srgbClr val="002060"/>
              </a:solidFill>
              <a:latin typeface="Architects Daughter"/>
              <a:ea typeface="+mj-ea"/>
              <a:cs typeface="Architects Daughter"/>
            </a:endParaRPr>
          </a:p>
        </p:txBody>
      </p:sp>
    </p:spTree>
    <p:extLst>
      <p:ext uri="{BB962C8B-B14F-4D97-AF65-F5344CB8AC3E}">
        <p14:creationId xmlns:p14="http://schemas.microsoft.com/office/powerpoint/2010/main" val="2876619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echnomag.co.zw/wp-content/uploads/2013/03/CIO_ch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3673" y="1777032"/>
            <a:ext cx="3320444" cy="29549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xchange-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963" y="3363838"/>
            <a:ext cx="1645789" cy="3550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google.de/url?source=imgres&amp;ct=tbn&amp;q=http://www.octavia.de/uploads/tx_templavoila/sap-erp.jpg&amp;sa=X&amp;ei=Za2iVPypLYzEgwSBtYOgBQ&amp;ved=0CAUQ8wc&amp;usg=AFQjCNFoSSKH_3KWCoF2NDlRHaMg--PB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787774"/>
            <a:ext cx="2235887" cy="57897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Orac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011910"/>
            <a:ext cx="1428750" cy="15001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www.ibm.com/developerworks/community/groups/service/html/image?communityUuid=fc834388-7630-4b28-9abd-2f6e702b7df7&amp;displayDefault=true&amp;lastMod=1365609981050&amp;r=tr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5341" y="4011910"/>
            <a:ext cx="698332" cy="52374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google.de/url?source=imgres&amp;ct=tbn&amp;q=http://www.blexon.com/Blexon/bend/images/Blexon-online-abkanten-laserschneiden-kalkulieren-bestellen-Catia.jpg&amp;sa=X&amp;ei=Sa6iVKHwGcmnNoXvgKAI&amp;ved=0CAUQ8wc&amp;usg=AFQjCNFK8ZaQXqHG1T5PUtTVDQqL7fTE4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85075" y="2463738"/>
            <a:ext cx="1498599" cy="26801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alternateimage.com/images/content/novembernewsletter/_large/gds.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580" y="1908583"/>
            <a:ext cx="1454124" cy="447143"/>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C:\Users\LOHRM\AppData\Local\Microsoft\Windows\Temporary Internet Files\Content.IE5\9VJ425C3\gl[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92961" y="609450"/>
            <a:ext cx="2475183" cy="1098204"/>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C:\Users\LOHRM\Downloads\image_jpe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10849" y="2156671"/>
            <a:ext cx="2875578" cy="16380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5536" y="1329612"/>
            <a:ext cx="2736304"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de-DE" b="1" dirty="0">
                <a:latin typeface="Calibri" panose="020F0502020204030204" pitchFamily="34" charset="0"/>
              </a:rPr>
              <a:t>k</a:t>
            </a:r>
            <a:r>
              <a:rPr lang="de-DE" b="1" dirty="0" smtClean="0">
                <a:latin typeface="Calibri" panose="020F0502020204030204" pitchFamily="34" charset="0"/>
              </a:rPr>
              <a:t>lassische IT Dienste:</a:t>
            </a:r>
            <a:endParaRPr lang="de-DE" b="1" dirty="0">
              <a:latin typeface="Calibri" panose="020F0502020204030204" pitchFamily="34" charset="0"/>
            </a:endParaRPr>
          </a:p>
        </p:txBody>
      </p:sp>
      <p:sp>
        <p:nvSpPr>
          <p:cNvPr id="17" name="TextBox 16"/>
          <p:cNvSpPr txBox="1"/>
          <p:nvPr/>
        </p:nvSpPr>
        <p:spPr>
          <a:xfrm>
            <a:off x="6084168" y="1329612"/>
            <a:ext cx="2736304"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de-DE" b="1" dirty="0">
                <a:latin typeface="Calibri" panose="020F0502020204030204" pitchFamily="34" charset="0"/>
              </a:rPr>
              <a:t>n</a:t>
            </a:r>
            <a:r>
              <a:rPr lang="de-DE" b="1" dirty="0" smtClean="0">
                <a:latin typeface="Calibri" panose="020F0502020204030204" pitchFamily="34" charset="0"/>
              </a:rPr>
              <a:t>eue IT Dienste:</a:t>
            </a:r>
            <a:endParaRPr lang="de-DE" b="1" dirty="0">
              <a:latin typeface="Calibri" panose="020F0502020204030204" pitchFamily="34" charset="0"/>
            </a:endParaRPr>
          </a:p>
        </p:txBody>
      </p:sp>
      <p:sp>
        <p:nvSpPr>
          <p:cNvPr id="7" name="Title 6"/>
          <p:cNvSpPr>
            <a:spLocks noGrp="1"/>
          </p:cNvSpPr>
          <p:nvPr>
            <p:ph type="ctrTitle"/>
          </p:nvPr>
        </p:nvSpPr>
        <p:spPr/>
        <p:txBody>
          <a:bodyPr/>
          <a:lstStyle/>
          <a:p>
            <a:r>
              <a:rPr lang="de-DE" dirty="0">
                <a:solidFill>
                  <a:srgbClr val="002060"/>
                </a:solidFill>
              </a:rPr>
              <a:t>Fallbeispiel: CIO eines DAX Unternehmens</a:t>
            </a:r>
            <a:endParaRPr lang="en-US" dirty="0">
              <a:solidFill>
                <a:srgbClr val="002060"/>
              </a:solidFill>
            </a:endParaRPr>
          </a:p>
        </p:txBody>
      </p:sp>
    </p:spTree>
    <p:extLst>
      <p:ext uri="{BB962C8B-B14F-4D97-AF65-F5344CB8AC3E}">
        <p14:creationId xmlns:p14="http://schemas.microsoft.com/office/powerpoint/2010/main" val="130681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animEffect transition="in" filter="fade">
                                      <p:cBhvr>
                                        <p:cTn id="17" dur="500"/>
                                        <p:tgtEl>
                                          <p:spTgt spid="2056"/>
                                        </p:tgtEl>
                                      </p:cBhvr>
                                    </p:animEffect>
                                  </p:childTnLst>
                                </p:cTn>
                              </p:par>
                              <p:par>
                                <p:cTn id="18" presetID="10" presetClass="entr" presetSubtype="0" fill="hold" nodeType="withEffect">
                                  <p:stCondLst>
                                    <p:cond delay="0"/>
                                  </p:stCondLst>
                                  <p:childTnLst>
                                    <p:set>
                                      <p:cBhvr>
                                        <p:cTn id="19" dur="1" fill="hold">
                                          <p:stCondLst>
                                            <p:cond delay="0"/>
                                          </p:stCondLst>
                                        </p:cTn>
                                        <p:tgtEl>
                                          <p:spTgt spid="2058"/>
                                        </p:tgtEl>
                                        <p:attrNameLst>
                                          <p:attrName>style.visibility</p:attrName>
                                        </p:attrNameLst>
                                      </p:cBhvr>
                                      <p:to>
                                        <p:strVal val="visible"/>
                                      </p:to>
                                    </p:set>
                                    <p:animEffect transition="in" filter="fade">
                                      <p:cBhvr>
                                        <p:cTn id="20" dur="500"/>
                                        <p:tgtEl>
                                          <p:spTgt spid="2058"/>
                                        </p:tgtEl>
                                      </p:cBhvr>
                                    </p:animEffect>
                                  </p:childTnLst>
                                </p:cTn>
                              </p:par>
                              <p:par>
                                <p:cTn id="21" presetID="10" presetClass="entr" presetSubtype="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500"/>
                                        <p:tgtEl>
                                          <p:spTgt spid="2052"/>
                                        </p:tgtEl>
                                      </p:cBhvr>
                                    </p:animEffect>
                                  </p:childTnLst>
                                </p:cTn>
                              </p:par>
                              <p:par>
                                <p:cTn id="24" presetID="10" presetClass="entr" presetSubtype="0" fill="hold" nodeType="withEffect">
                                  <p:stCondLst>
                                    <p:cond delay="0"/>
                                  </p:stCondLst>
                                  <p:childTnLst>
                                    <p:set>
                                      <p:cBhvr>
                                        <p:cTn id="25" dur="1" fill="hold">
                                          <p:stCondLst>
                                            <p:cond delay="0"/>
                                          </p:stCondLst>
                                        </p:cTn>
                                        <p:tgtEl>
                                          <p:spTgt spid="2054"/>
                                        </p:tgtEl>
                                        <p:attrNameLst>
                                          <p:attrName>style.visibility</p:attrName>
                                        </p:attrNameLst>
                                      </p:cBhvr>
                                      <p:to>
                                        <p:strVal val="visible"/>
                                      </p:to>
                                    </p:set>
                                    <p:animEffect transition="in" filter="fade">
                                      <p:cBhvr>
                                        <p:cTn id="26" dur="500"/>
                                        <p:tgtEl>
                                          <p:spTgt spid="2054"/>
                                        </p:tgtEl>
                                      </p:cBhvr>
                                    </p:animEffect>
                                  </p:childTnLst>
                                </p:cTn>
                              </p:par>
                              <p:par>
                                <p:cTn id="27" presetID="10" presetClass="entr" presetSubtype="0" fill="hold" nodeType="withEffect">
                                  <p:stCondLst>
                                    <p:cond delay="0"/>
                                  </p:stCondLst>
                                  <p:childTnLst>
                                    <p:set>
                                      <p:cBhvr>
                                        <p:cTn id="28" dur="1" fill="hold">
                                          <p:stCondLst>
                                            <p:cond delay="0"/>
                                          </p:stCondLst>
                                        </p:cTn>
                                        <p:tgtEl>
                                          <p:spTgt spid="2060"/>
                                        </p:tgtEl>
                                        <p:attrNameLst>
                                          <p:attrName>style.visibility</p:attrName>
                                        </p:attrNameLst>
                                      </p:cBhvr>
                                      <p:to>
                                        <p:strVal val="visible"/>
                                      </p:to>
                                    </p:set>
                                    <p:animEffect transition="in" filter="fade">
                                      <p:cBhvr>
                                        <p:cTn id="29" dur="500"/>
                                        <p:tgtEl>
                                          <p:spTgt spid="2060"/>
                                        </p:tgtEl>
                                      </p:cBhvr>
                                    </p:animEffect>
                                  </p:childTnLst>
                                </p:cTn>
                              </p:par>
                              <p:par>
                                <p:cTn id="30" presetID="10" presetClass="entr" presetSubtype="0" fill="hold" nodeType="withEffect">
                                  <p:stCondLst>
                                    <p:cond delay="0"/>
                                  </p:stCondLst>
                                  <p:childTnLst>
                                    <p:set>
                                      <p:cBhvr>
                                        <p:cTn id="31" dur="1" fill="hold">
                                          <p:stCondLst>
                                            <p:cond delay="0"/>
                                          </p:stCondLst>
                                        </p:cTn>
                                        <p:tgtEl>
                                          <p:spTgt spid="2062"/>
                                        </p:tgtEl>
                                        <p:attrNameLst>
                                          <p:attrName>style.visibility</p:attrName>
                                        </p:attrNameLst>
                                      </p:cBhvr>
                                      <p:to>
                                        <p:strVal val="visible"/>
                                      </p:to>
                                    </p:set>
                                    <p:animEffect transition="in" filter="fade">
                                      <p:cBhvr>
                                        <p:cTn id="32" dur="500"/>
                                        <p:tgtEl>
                                          <p:spTgt spid="206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67"/>
                                        </p:tgtEl>
                                        <p:attrNameLst>
                                          <p:attrName>style.visibility</p:attrName>
                                        </p:attrNameLst>
                                      </p:cBhvr>
                                      <p:to>
                                        <p:strVal val="visible"/>
                                      </p:to>
                                    </p:set>
                                    <p:animEffect transition="in" filter="fade">
                                      <p:cBhvr>
                                        <p:cTn id="42" dur="500"/>
                                        <p:tgtEl>
                                          <p:spTgt spid="2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http://www.google.de/url?source=imgres&amp;ct=tbn&amp;q=http://www.octavia.de/uploads/tx_templavoila/sap-erp.jpg&amp;sa=X&amp;ei=Za2iVPypLYzEgwSBtYOgBQ&amp;ved=0CAUQ8wc&amp;usg=AFQjCNFoSSKH_3KWCoF2NDlRHaMg--PBr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555" r="19831"/>
          <a:stretch/>
        </p:blipFill>
        <p:spPr bwMode="auto">
          <a:xfrm>
            <a:off x="1335629" y="918758"/>
            <a:ext cx="794658" cy="3634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Ora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998749">
            <a:off x="1477007" y="1025482"/>
            <a:ext cx="1428750" cy="150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9" descr="C:\Users\LOHRM\Downloads\image_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682312">
            <a:off x="1798636" y="1117343"/>
            <a:ext cx="2016224" cy="114852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p:txBody>
          <a:bodyPr/>
          <a:lstStyle/>
          <a:p>
            <a:r>
              <a:rPr lang="de-DE" dirty="0">
                <a:solidFill>
                  <a:srgbClr val="002060"/>
                </a:solidFill>
              </a:rPr>
              <a:t>Die Möglichkeiten</a:t>
            </a:r>
            <a:endParaRPr lang="en-US" dirty="0"/>
          </a:p>
        </p:txBody>
      </p:sp>
      <p:graphicFrame>
        <p:nvGraphicFramePr>
          <p:cNvPr id="5" name="Diagram 4"/>
          <p:cNvGraphicFramePr/>
          <p:nvPr>
            <p:extLst>
              <p:ext uri="{D42A27DB-BD31-4B8C-83A1-F6EECF244321}">
                <p14:modId xmlns:p14="http://schemas.microsoft.com/office/powerpoint/2010/main" val="648369339"/>
              </p:ext>
            </p:extLst>
          </p:nvPr>
        </p:nvGraphicFramePr>
        <p:xfrm>
          <a:off x="251520" y="778173"/>
          <a:ext cx="4691067" cy="30244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34" name="Picture 10" descr="C:\Users\frankl2\AppData\Local\Microsoft\Windows\Temporary Internet Files\Content.IE5\LN6MYSG3\large-Computer-LCD-display-0-12903[1].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32958" y="3298453"/>
            <a:ext cx="1728192" cy="1457442"/>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frankl2\AppData\Local\Microsoft\Windows\Temporary Internet Files\Content.IE5\LT0TKG27\Google_Analytics_Dashboard[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14263" y="3357189"/>
            <a:ext cx="1368152" cy="90937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Users\frankl2\AppData\Local\Microsoft\Windows\Temporary Internet Files\Content.IE5\QB693O0S\6072119914_92b5c608c2_z[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46917" y="2993371"/>
            <a:ext cx="1620621" cy="12154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3" name="Diagram 32"/>
          <p:cNvGraphicFramePr/>
          <p:nvPr>
            <p:extLst>
              <p:ext uri="{D42A27DB-BD31-4B8C-83A1-F6EECF244321}">
                <p14:modId xmlns:p14="http://schemas.microsoft.com/office/powerpoint/2010/main" val="3877011294"/>
              </p:ext>
            </p:extLst>
          </p:nvPr>
        </p:nvGraphicFramePr>
        <p:xfrm>
          <a:off x="3300536" y="555526"/>
          <a:ext cx="6096000" cy="4064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14906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46"/>
                                        </p:tgtEl>
                                        <p:attrNameLst>
                                          <p:attrName>style.visibility</p:attrName>
                                        </p:attrNameLst>
                                      </p:cBhvr>
                                      <p:to>
                                        <p:strVal val="visible"/>
                                      </p:to>
                                    </p:set>
                                    <p:animEffect transition="in" filter="fade">
                                      <p:cBhvr>
                                        <p:cTn id="18" dur="2000"/>
                                        <p:tgtEl>
                                          <p:spTgt spid="1046"/>
                                        </p:tgtEl>
                                      </p:cBhvr>
                                    </p:animEffect>
                                  </p:childTnLst>
                                </p:cTn>
                              </p:par>
                              <p:par>
                                <p:cTn id="19" presetID="56" presetClass="path" presetSubtype="0" accel="50000" decel="50000" fill="hold" nodeType="withEffect">
                                  <p:stCondLst>
                                    <p:cond delay="0"/>
                                  </p:stCondLst>
                                  <p:childTnLst>
                                    <p:animMotion origin="layout" path="M 1.11111E-6 -2.45143E-6 L 0.35174 -0.21369 " pathEditMode="relative" rAng="0" ptsTypes="AA">
                                      <p:cBhvr>
                                        <p:cTn id="20" dur="2000" fill="hold"/>
                                        <p:tgtEl>
                                          <p:spTgt spid="1046"/>
                                        </p:tgtEl>
                                        <p:attrNameLst>
                                          <p:attrName>ppt_x</p:attrName>
                                          <p:attrName>ppt_y</p:attrName>
                                        </p:attrNameLst>
                                      </p:cBhvr>
                                      <p:rCtr x="17587" y="-10700"/>
                                    </p:animMotion>
                                  </p:childTnLst>
                                </p:cTn>
                              </p:par>
                              <p:par>
                                <p:cTn id="21" presetID="6" presetClass="emph" presetSubtype="0" fill="hold" nodeType="withEffect">
                                  <p:stCondLst>
                                    <p:cond delay="0"/>
                                  </p:stCondLst>
                                  <p:childTnLst>
                                    <p:animScale>
                                      <p:cBhvr>
                                        <p:cTn id="22" dur="2000" fill="hold"/>
                                        <p:tgtEl>
                                          <p:spTgt spid="1046"/>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5" descr="C:\Users\LOHRM\AppData\Local\Microsoft\Windows\Temporary Internet Files\Content.IE5\9VJ425C3\g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1864319"/>
            <a:ext cx="2996030" cy="1440160"/>
          </a:xfrm>
          <a:prstGeom prst="rect">
            <a:avLst/>
          </a:prstGeom>
          <a:noFill/>
          <a:extLst>
            <a:ext uri="{909E8E84-426E-40DD-AFC4-6F175D3DCCD1}">
              <a14:hiddenFill xmlns:a14="http://schemas.microsoft.com/office/drawing/2010/main">
                <a:solidFill>
                  <a:srgbClr val="FFFFFF"/>
                </a:solidFill>
              </a14:hiddenFill>
            </a:ext>
          </a:extLst>
        </p:spPr>
      </p:pic>
      <p:sp>
        <p:nvSpPr>
          <p:cNvPr id="8" name="Pentagon 7"/>
          <p:cNvSpPr/>
          <p:nvPr/>
        </p:nvSpPr>
        <p:spPr>
          <a:xfrm>
            <a:off x="616703" y="2302097"/>
            <a:ext cx="2068871" cy="756084"/>
          </a:xfrm>
          <a:prstGeom prst="homePlate">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de-DE" sz="1600" b="1" dirty="0" smtClean="0">
                <a:solidFill>
                  <a:schemeClr val="tx1"/>
                </a:solidFill>
                <a:latin typeface="Calibri" panose="020F0502020204030204" pitchFamily="34" charset="0"/>
              </a:rPr>
              <a:t>Schnelles Deployment</a:t>
            </a:r>
            <a:endParaRPr lang="de-DE" sz="1600" b="1" dirty="0">
              <a:solidFill>
                <a:schemeClr val="tx1"/>
              </a:solidFill>
              <a:latin typeface="Calibri" panose="020F0502020204030204" pitchFamily="34" charset="0"/>
            </a:endParaRPr>
          </a:p>
        </p:txBody>
      </p:sp>
      <p:sp>
        <p:nvSpPr>
          <p:cNvPr id="12" name="Pentagon 11"/>
          <p:cNvSpPr/>
          <p:nvPr/>
        </p:nvSpPr>
        <p:spPr>
          <a:xfrm>
            <a:off x="616703" y="3322458"/>
            <a:ext cx="2084760" cy="715373"/>
          </a:xfrm>
          <a:prstGeom prst="homePlate">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de-DE" sz="1600" b="1" dirty="0">
                <a:solidFill>
                  <a:schemeClr val="tx1"/>
                </a:solidFill>
                <a:latin typeface="Calibri" panose="020F0502020204030204" pitchFamily="34" charset="0"/>
              </a:rPr>
              <a:t>m</a:t>
            </a:r>
            <a:r>
              <a:rPr lang="de-DE" sz="1600" b="1" dirty="0" smtClean="0">
                <a:solidFill>
                  <a:schemeClr val="tx1"/>
                </a:solidFill>
                <a:latin typeface="Calibri" panose="020F0502020204030204" pitchFamily="34" charset="0"/>
              </a:rPr>
              <a:t>ehrere Mandanten</a:t>
            </a:r>
            <a:endParaRPr lang="de-DE" sz="1600" b="1" dirty="0">
              <a:solidFill>
                <a:schemeClr val="tx1"/>
              </a:solidFill>
              <a:latin typeface="Calibri" panose="020F0502020204030204" pitchFamily="34" charset="0"/>
            </a:endParaRPr>
          </a:p>
        </p:txBody>
      </p:sp>
      <p:sp>
        <p:nvSpPr>
          <p:cNvPr id="13" name="Pentagon 12"/>
          <p:cNvSpPr/>
          <p:nvPr/>
        </p:nvSpPr>
        <p:spPr>
          <a:xfrm flipH="1">
            <a:off x="6362647" y="2313109"/>
            <a:ext cx="2077550" cy="745072"/>
          </a:xfrm>
          <a:prstGeom prst="homePlate">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de-DE" sz="1600" b="1" dirty="0" smtClean="0">
                <a:solidFill>
                  <a:schemeClr val="tx1"/>
                </a:solidFill>
                <a:latin typeface="Calibri" panose="020F0502020204030204" pitchFamily="34" charset="0"/>
              </a:rPr>
              <a:t>Anforderungen und Workloads</a:t>
            </a:r>
            <a:endParaRPr lang="de-DE" sz="1600" b="1" dirty="0">
              <a:solidFill>
                <a:schemeClr val="tx1"/>
              </a:solidFill>
              <a:latin typeface="Calibri" panose="020F0502020204030204" pitchFamily="34" charset="0"/>
            </a:endParaRPr>
          </a:p>
        </p:txBody>
      </p:sp>
      <p:sp>
        <p:nvSpPr>
          <p:cNvPr id="14" name="Pentagon 13"/>
          <p:cNvSpPr/>
          <p:nvPr/>
        </p:nvSpPr>
        <p:spPr>
          <a:xfrm flipH="1">
            <a:off x="6381986" y="3328370"/>
            <a:ext cx="2077550" cy="734188"/>
          </a:xfrm>
          <a:prstGeom prst="homePlate">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de-DE" sz="1600" b="1" dirty="0" smtClean="0">
                <a:solidFill>
                  <a:schemeClr val="tx1"/>
                </a:solidFill>
                <a:latin typeface="Calibri" panose="020F0502020204030204" pitchFamily="34" charset="0"/>
              </a:rPr>
              <a:t>Hochverfügbarkeit und Datensicherheit</a:t>
            </a:r>
            <a:endParaRPr lang="de-DE" sz="1600" b="1" dirty="0">
              <a:solidFill>
                <a:schemeClr val="tx1"/>
              </a:solidFill>
              <a:latin typeface="Calibri" panose="020F0502020204030204" pitchFamily="34" charset="0"/>
            </a:endParaRPr>
          </a:p>
        </p:txBody>
      </p:sp>
      <p:sp>
        <p:nvSpPr>
          <p:cNvPr id="15" name="Pentagon 14"/>
          <p:cNvSpPr/>
          <p:nvPr/>
        </p:nvSpPr>
        <p:spPr>
          <a:xfrm>
            <a:off x="586822" y="1326072"/>
            <a:ext cx="2076772" cy="738311"/>
          </a:xfrm>
          <a:prstGeom prst="homePlate">
            <a:avLst>
              <a:gd name="adj" fmla="val 44671"/>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1600" b="1" dirty="0" smtClean="0">
                <a:solidFill>
                  <a:schemeClr val="tx1"/>
                </a:solidFill>
                <a:latin typeface="Calibri" panose="020F0502020204030204" pitchFamily="34" charset="0"/>
              </a:rPr>
              <a:t>Kostendruck ggü. Cloud Anbietern </a:t>
            </a:r>
            <a:endParaRPr lang="de-DE" sz="1600" b="1" dirty="0">
              <a:solidFill>
                <a:schemeClr val="tx1"/>
              </a:solidFill>
              <a:latin typeface="Calibri" panose="020F0502020204030204" pitchFamily="34" charset="0"/>
            </a:endParaRPr>
          </a:p>
        </p:txBody>
      </p:sp>
      <p:sp>
        <p:nvSpPr>
          <p:cNvPr id="10" name="Pentagon 9"/>
          <p:cNvSpPr/>
          <p:nvPr/>
        </p:nvSpPr>
        <p:spPr>
          <a:xfrm flipH="1">
            <a:off x="6362647" y="1331031"/>
            <a:ext cx="2077550" cy="733352"/>
          </a:xfrm>
          <a:prstGeom prst="homePlate">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de-DE" sz="1600" b="1" dirty="0" smtClean="0">
                <a:solidFill>
                  <a:schemeClr val="tx1"/>
                </a:solidFill>
                <a:latin typeface="Calibri" panose="020F0502020204030204" pitchFamily="34" charset="0"/>
              </a:rPr>
              <a:t>Fehlendes Wissen über Hadoop Infrastrukturen</a:t>
            </a:r>
            <a:endParaRPr lang="de-DE" sz="1600" b="1" dirty="0">
              <a:solidFill>
                <a:schemeClr val="tx1"/>
              </a:solidFill>
              <a:latin typeface="Calibri" panose="020F0502020204030204" pitchFamily="34" charset="0"/>
            </a:endParaRPr>
          </a:p>
        </p:txBody>
      </p:sp>
      <p:sp>
        <p:nvSpPr>
          <p:cNvPr id="2" name="Title 1"/>
          <p:cNvSpPr>
            <a:spLocks noGrp="1"/>
          </p:cNvSpPr>
          <p:nvPr>
            <p:ph type="ctrTitle"/>
          </p:nvPr>
        </p:nvSpPr>
        <p:spPr/>
        <p:txBody>
          <a:bodyPr/>
          <a:lstStyle/>
          <a:p>
            <a:r>
              <a:rPr lang="de-DE" dirty="0">
                <a:solidFill>
                  <a:srgbClr val="002060"/>
                </a:solidFill>
              </a:rPr>
              <a:t>Die Herausforderungen</a:t>
            </a:r>
            <a:r>
              <a:rPr lang="de-DE" dirty="0">
                <a:solidFill>
                  <a:schemeClr val="tx2">
                    <a:lumMod val="40000"/>
                    <a:lumOff val="60000"/>
                  </a:schemeClr>
                </a:solidFill>
              </a:rPr>
              <a:t/>
            </a:r>
            <a:br>
              <a:rPr lang="de-DE" dirty="0">
                <a:solidFill>
                  <a:schemeClr val="tx2">
                    <a:lumMod val="40000"/>
                    <a:lumOff val="60000"/>
                  </a:schemeClr>
                </a:solidFill>
              </a:rPr>
            </a:br>
            <a:endParaRPr lang="en-US" dirty="0"/>
          </a:p>
        </p:txBody>
      </p:sp>
    </p:spTree>
    <p:extLst>
      <p:ext uri="{BB962C8B-B14F-4D97-AF65-F5344CB8AC3E}">
        <p14:creationId xmlns:p14="http://schemas.microsoft.com/office/powerpoint/2010/main" val="92575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15"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bwMode="auto">
          <a:xfrm>
            <a:off x="317714" y="1320202"/>
            <a:ext cx="8299236" cy="869009"/>
          </a:xfrm>
          <a:prstGeom prst="rect">
            <a:avLst/>
          </a:pr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a:lstStyle/>
          <a:p>
            <a:pPr marL="228600" indent="-228600">
              <a:spcBef>
                <a:spcPct val="20000"/>
              </a:spcBef>
              <a:buClr>
                <a:srgbClr val="6699CC"/>
              </a:buClr>
              <a:buFontTx/>
              <a:buChar char="•"/>
              <a:tabLst>
                <a:tab pos="571500" algn="l"/>
              </a:tabLst>
              <a:defRPr/>
            </a:pPr>
            <a:endParaRPr lang="en-US" sz="1400" kern="0">
              <a:solidFill>
                <a:srgbClr val="333366"/>
              </a:solidFill>
            </a:endParaRPr>
          </a:p>
        </p:txBody>
      </p:sp>
      <p:cxnSp>
        <p:nvCxnSpPr>
          <p:cNvPr id="143370" name="Straight Connector 143369"/>
          <p:cNvCxnSpPr/>
          <p:nvPr/>
        </p:nvCxnSpPr>
        <p:spPr>
          <a:xfrm>
            <a:off x="1429363" y="3542418"/>
            <a:ext cx="625731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3375" name="Title 1"/>
          <p:cNvSpPr txBox="1">
            <a:spLocks/>
          </p:cNvSpPr>
          <p:nvPr/>
        </p:nvSpPr>
        <p:spPr bwMode="auto">
          <a:xfrm>
            <a:off x="457202" y="85726"/>
            <a:ext cx="8229601" cy="242888"/>
          </a:xfrm>
          <a:prstGeom prst="rect">
            <a:avLst/>
          </a:prstGeom>
          <a:noFill/>
          <a:ln w="9525">
            <a:noFill/>
            <a:miter lim="800000"/>
            <a:headEnd/>
            <a:tailEnd/>
          </a:ln>
        </p:spPr>
        <p:txBody>
          <a:bodyPr/>
          <a:lstStyle/>
          <a:p>
            <a:pPr eaLnBrk="0" hangingPunct="0"/>
            <a:endParaRPr lang="en-US" sz="3200" dirty="0">
              <a:solidFill>
                <a:srgbClr val="2C95DD"/>
              </a:solidFill>
            </a:endParaRPr>
          </a:p>
        </p:txBody>
      </p:sp>
      <p:cxnSp>
        <p:nvCxnSpPr>
          <p:cNvPr id="280" name="Straight Connector 279"/>
          <p:cNvCxnSpPr/>
          <p:nvPr/>
        </p:nvCxnSpPr>
        <p:spPr>
          <a:xfrm>
            <a:off x="1429628" y="3102827"/>
            <a:ext cx="0" cy="87918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3589890" y="3200514"/>
            <a:ext cx="0" cy="87918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5750153" y="3053983"/>
            <a:ext cx="0" cy="87918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8" name="Flowchart: Merge 97"/>
          <p:cNvSpPr>
            <a:spLocks noChangeArrowheads="1"/>
          </p:cNvSpPr>
          <p:nvPr/>
        </p:nvSpPr>
        <p:spPr bwMode="auto">
          <a:xfrm>
            <a:off x="317716" y="2193708"/>
            <a:ext cx="8299235" cy="371839"/>
          </a:xfrm>
          <a:prstGeom prst="flowChartMerge">
            <a:avLst/>
          </a:prstGeom>
          <a:gradFill rotWithShape="1">
            <a:gsLst>
              <a:gs pos="0">
                <a:schemeClr val="tx2">
                  <a:lumMod val="20000"/>
                  <a:lumOff val="80000"/>
                  <a:alpha val="40000"/>
                </a:schemeClr>
              </a:gs>
              <a:gs pos="100000">
                <a:schemeClr val="tx2">
                  <a:alpha val="53000"/>
                </a:schemeClr>
              </a:gs>
            </a:gsLst>
            <a:lin ang="5400000"/>
          </a:gradFill>
          <a:ln w="9525">
            <a:noFill/>
            <a:miter lim="800000"/>
            <a:headEnd/>
            <a:tailEnd/>
          </a:ln>
          <a:effectLst/>
        </p:spPr>
        <p:txBody>
          <a:bodyPr anchor="ctr"/>
          <a:lstStyle/>
          <a:p>
            <a:pPr algn="ctr">
              <a:defRPr/>
            </a:pPr>
            <a:endParaRPr lang="en-US">
              <a:solidFill>
                <a:schemeClr val="lt1"/>
              </a:solidFill>
              <a:ea typeface="+mn-ea"/>
            </a:endParaRPr>
          </a:p>
        </p:txBody>
      </p:sp>
      <p:sp>
        <p:nvSpPr>
          <p:cNvPr id="143362" name="TextBox 65"/>
          <p:cNvSpPr txBox="1">
            <a:spLocks noChangeArrowheads="1"/>
          </p:cNvSpPr>
          <p:nvPr/>
        </p:nvSpPr>
        <p:spPr bwMode="auto">
          <a:xfrm>
            <a:off x="561643" y="3416153"/>
            <a:ext cx="1041602" cy="261610"/>
          </a:xfrm>
          <a:prstGeom prst="rect">
            <a:avLst/>
          </a:prstGeom>
          <a:noFill/>
          <a:ln w="9525">
            <a:noFill/>
            <a:miter lim="800000"/>
            <a:headEnd/>
            <a:tailEnd/>
          </a:ln>
        </p:spPr>
        <p:txBody>
          <a:bodyPr>
            <a:spAutoFit/>
          </a:bodyPr>
          <a:lstStyle/>
          <a:p>
            <a:r>
              <a:rPr lang="en-US" sz="1100" b="1" i="1" dirty="0">
                <a:solidFill>
                  <a:schemeClr val="tx2"/>
                </a:solidFill>
              </a:rPr>
              <a:t>Ethernet</a:t>
            </a:r>
          </a:p>
        </p:txBody>
      </p:sp>
      <p:sp>
        <p:nvSpPr>
          <p:cNvPr id="302" name="Rectangle 301"/>
          <p:cNvSpPr/>
          <p:nvPr/>
        </p:nvSpPr>
        <p:spPr bwMode="auto">
          <a:xfrm>
            <a:off x="403864" y="1759795"/>
            <a:ext cx="2085769" cy="355605"/>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marL="228600" indent="-228600">
              <a:spcBef>
                <a:spcPct val="20000"/>
              </a:spcBef>
              <a:buClr>
                <a:srgbClr val="6699CC"/>
              </a:buClr>
              <a:buFontTx/>
              <a:buChar char="•"/>
              <a:tabLst>
                <a:tab pos="571500" algn="l"/>
              </a:tabLst>
              <a:defRPr/>
            </a:pPr>
            <a:endParaRPr lang="en-US" sz="1400" kern="0">
              <a:solidFill>
                <a:srgbClr val="333366"/>
              </a:solidFill>
            </a:endParaRPr>
          </a:p>
        </p:txBody>
      </p:sp>
      <p:sp>
        <p:nvSpPr>
          <p:cNvPr id="303" name="TextBox 302"/>
          <p:cNvSpPr txBox="1"/>
          <p:nvPr/>
        </p:nvSpPr>
        <p:spPr>
          <a:xfrm>
            <a:off x="403860" y="1808954"/>
            <a:ext cx="2085770" cy="30777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1400" kern="0" dirty="0">
                <a:solidFill>
                  <a:srgbClr val="000000"/>
                </a:solidFill>
              </a:rPr>
              <a:t>Job Tracker</a:t>
            </a:r>
          </a:p>
        </p:txBody>
      </p:sp>
      <p:sp>
        <p:nvSpPr>
          <p:cNvPr id="305" name="Rectangle 304"/>
          <p:cNvSpPr/>
          <p:nvPr/>
        </p:nvSpPr>
        <p:spPr bwMode="auto">
          <a:xfrm>
            <a:off x="403864" y="1369046"/>
            <a:ext cx="1170953" cy="355605"/>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marL="228600" indent="-228600">
              <a:spcBef>
                <a:spcPct val="20000"/>
              </a:spcBef>
              <a:buClr>
                <a:srgbClr val="6699CC"/>
              </a:buClr>
              <a:buFontTx/>
              <a:buChar char="•"/>
              <a:tabLst>
                <a:tab pos="571500" algn="l"/>
              </a:tabLst>
              <a:defRPr/>
            </a:pPr>
            <a:endParaRPr lang="en-US" sz="1400" kern="0">
              <a:solidFill>
                <a:srgbClr val="333366"/>
              </a:solidFill>
            </a:endParaRPr>
          </a:p>
        </p:txBody>
      </p:sp>
      <p:sp>
        <p:nvSpPr>
          <p:cNvPr id="317" name="Rectangle 316"/>
          <p:cNvSpPr/>
          <p:nvPr/>
        </p:nvSpPr>
        <p:spPr bwMode="auto">
          <a:xfrm>
            <a:off x="2640941" y="1759795"/>
            <a:ext cx="1862294" cy="355605"/>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marL="228600" indent="-228600">
              <a:spcBef>
                <a:spcPct val="20000"/>
              </a:spcBef>
              <a:buClr>
                <a:srgbClr val="6699CC"/>
              </a:buClr>
              <a:buFontTx/>
              <a:buChar char="•"/>
              <a:tabLst>
                <a:tab pos="571500" algn="l"/>
              </a:tabLst>
              <a:defRPr/>
            </a:pPr>
            <a:endParaRPr lang="en-US" sz="1400" kern="0">
              <a:solidFill>
                <a:srgbClr val="333366"/>
              </a:solidFill>
            </a:endParaRPr>
          </a:p>
        </p:txBody>
      </p:sp>
      <p:sp>
        <p:nvSpPr>
          <p:cNvPr id="318" name="TextBox 317"/>
          <p:cNvSpPr txBox="1"/>
          <p:nvPr/>
        </p:nvSpPr>
        <p:spPr>
          <a:xfrm>
            <a:off x="2640940" y="1808954"/>
            <a:ext cx="1862294" cy="30777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1400" kern="0" dirty="0">
                <a:solidFill>
                  <a:srgbClr val="000000"/>
                </a:solidFill>
              </a:rPr>
              <a:t>Task Tracker</a:t>
            </a:r>
          </a:p>
        </p:txBody>
      </p:sp>
      <p:sp>
        <p:nvSpPr>
          <p:cNvPr id="320" name="Rectangle 319"/>
          <p:cNvSpPr/>
          <p:nvPr/>
        </p:nvSpPr>
        <p:spPr bwMode="auto">
          <a:xfrm>
            <a:off x="4748817" y="1759795"/>
            <a:ext cx="1936787" cy="355605"/>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228600" indent="-228600">
              <a:spcBef>
                <a:spcPct val="20000"/>
              </a:spcBef>
              <a:buClr>
                <a:srgbClr val="6699CC"/>
              </a:buClr>
              <a:buFontTx/>
              <a:buChar char="•"/>
              <a:tabLst>
                <a:tab pos="571500" algn="l"/>
              </a:tabLst>
              <a:defRPr/>
            </a:pPr>
            <a:endParaRPr lang="en-US" sz="1400" kern="0">
              <a:solidFill>
                <a:srgbClr val="333366"/>
              </a:solidFill>
            </a:endParaRPr>
          </a:p>
        </p:txBody>
      </p:sp>
      <p:sp>
        <p:nvSpPr>
          <p:cNvPr id="321" name="TextBox 320"/>
          <p:cNvSpPr txBox="1"/>
          <p:nvPr/>
        </p:nvSpPr>
        <p:spPr>
          <a:xfrm>
            <a:off x="4748816" y="1808954"/>
            <a:ext cx="1936787" cy="30777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1400" kern="0" dirty="0" err="1" smtClean="0">
                <a:solidFill>
                  <a:srgbClr val="000000"/>
                </a:solidFill>
              </a:rPr>
              <a:t>DataNode</a:t>
            </a:r>
            <a:endParaRPr lang="en-US" sz="1400" kern="0" dirty="0">
              <a:solidFill>
                <a:srgbClr val="000000"/>
              </a:solidFill>
            </a:endParaRPr>
          </a:p>
        </p:txBody>
      </p:sp>
      <p:sp>
        <p:nvSpPr>
          <p:cNvPr id="323" name="Rectangle 322"/>
          <p:cNvSpPr/>
          <p:nvPr/>
        </p:nvSpPr>
        <p:spPr bwMode="auto">
          <a:xfrm>
            <a:off x="6814194" y="1759795"/>
            <a:ext cx="1713311" cy="355605"/>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228600" indent="-228600">
              <a:spcBef>
                <a:spcPct val="20000"/>
              </a:spcBef>
              <a:buClr>
                <a:srgbClr val="6699CC"/>
              </a:buClr>
              <a:buFontTx/>
              <a:buChar char="•"/>
              <a:tabLst>
                <a:tab pos="571500" algn="l"/>
              </a:tabLst>
              <a:defRPr/>
            </a:pPr>
            <a:endParaRPr lang="en-US" sz="1400" kern="0">
              <a:solidFill>
                <a:srgbClr val="333366"/>
              </a:solidFill>
            </a:endParaRPr>
          </a:p>
        </p:txBody>
      </p:sp>
      <p:sp>
        <p:nvSpPr>
          <p:cNvPr id="324" name="TextBox 323"/>
          <p:cNvSpPr txBox="1"/>
          <p:nvPr/>
        </p:nvSpPr>
        <p:spPr>
          <a:xfrm>
            <a:off x="6814193" y="1808954"/>
            <a:ext cx="1713311" cy="30777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1400" kern="0" dirty="0" smtClean="0">
                <a:solidFill>
                  <a:srgbClr val="000000"/>
                </a:solidFill>
              </a:rPr>
              <a:t> 2</a:t>
            </a:r>
            <a:r>
              <a:rPr lang="en-US" sz="1400" kern="0" baseline="30000" dirty="0" smtClean="0">
                <a:solidFill>
                  <a:srgbClr val="000000"/>
                </a:solidFill>
              </a:rPr>
              <a:t>nd</a:t>
            </a:r>
            <a:r>
              <a:rPr lang="en-US" sz="1400" kern="0" dirty="0" smtClean="0">
                <a:solidFill>
                  <a:srgbClr val="000000"/>
                </a:solidFill>
              </a:rPr>
              <a:t> </a:t>
            </a:r>
            <a:r>
              <a:rPr lang="en-US" sz="1400" kern="0" dirty="0" err="1" smtClean="0">
                <a:solidFill>
                  <a:srgbClr val="000000"/>
                </a:solidFill>
              </a:rPr>
              <a:t>NameNode</a:t>
            </a:r>
            <a:endParaRPr lang="en-US" sz="1400" kern="0" dirty="0">
              <a:solidFill>
                <a:srgbClr val="000000"/>
              </a:solidFill>
            </a:endParaRPr>
          </a:p>
        </p:txBody>
      </p:sp>
      <p:sp>
        <p:nvSpPr>
          <p:cNvPr id="132" name="Rectangle 131"/>
          <p:cNvSpPr/>
          <p:nvPr/>
        </p:nvSpPr>
        <p:spPr bwMode="auto">
          <a:xfrm>
            <a:off x="317714" y="2663234"/>
            <a:ext cx="2025884" cy="732654"/>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marL="228600" indent="-228600">
              <a:spcBef>
                <a:spcPct val="20000"/>
              </a:spcBef>
              <a:buClr>
                <a:srgbClr val="6699CC"/>
              </a:buClr>
              <a:buFontTx/>
              <a:buChar char="•"/>
              <a:tabLst>
                <a:tab pos="571500" algn="l"/>
              </a:tabLst>
            </a:pPr>
            <a:endParaRPr lang="en-US" sz="1400" kern="0">
              <a:solidFill>
                <a:srgbClr val="333366"/>
              </a:solidFill>
            </a:endParaRPr>
          </a:p>
        </p:txBody>
      </p:sp>
      <p:sp>
        <p:nvSpPr>
          <p:cNvPr id="139" name="Rectangle 138"/>
          <p:cNvSpPr/>
          <p:nvPr/>
        </p:nvSpPr>
        <p:spPr bwMode="auto">
          <a:xfrm>
            <a:off x="2477977" y="2663234"/>
            <a:ext cx="2025884" cy="732654"/>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marL="228600" indent="-228600">
              <a:spcBef>
                <a:spcPct val="20000"/>
              </a:spcBef>
              <a:buClr>
                <a:srgbClr val="6699CC"/>
              </a:buClr>
              <a:buFontTx/>
              <a:buChar char="•"/>
              <a:tabLst>
                <a:tab pos="571500" algn="l"/>
              </a:tabLst>
            </a:pPr>
            <a:endParaRPr lang="en-US" sz="1400" kern="0">
              <a:solidFill>
                <a:srgbClr val="333366"/>
              </a:solidFill>
            </a:endParaRPr>
          </a:p>
        </p:txBody>
      </p:sp>
      <p:sp>
        <p:nvSpPr>
          <p:cNvPr id="148" name="Rectangle 147"/>
          <p:cNvSpPr/>
          <p:nvPr/>
        </p:nvSpPr>
        <p:spPr bwMode="auto">
          <a:xfrm>
            <a:off x="4638239" y="2663234"/>
            <a:ext cx="2025884" cy="732654"/>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marL="228600" indent="-228600">
              <a:spcBef>
                <a:spcPct val="20000"/>
              </a:spcBef>
              <a:buClr>
                <a:srgbClr val="6699CC"/>
              </a:buClr>
              <a:buFontTx/>
              <a:buChar char="•"/>
              <a:tabLst>
                <a:tab pos="571500" algn="l"/>
              </a:tabLst>
            </a:pPr>
            <a:endParaRPr lang="en-US" sz="1400" kern="0">
              <a:solidFill>
                <a:srgbClr val="333366"/>
              </a:solidFill>
            </a:endParaRPr>
          </a:p>
        </p:txBody>
      </p:sp>
      <p:sp>
        <p:nvSpPr>
          <p:cNvPr id="158" name="Rectangle 157"/>
          <p:cNvSpPr/>
          <p:nvPr/>
        </p:nvSpPr>
        <p:spPr bwMode="auto">
          <a:xfrm>
            <a:off x="4638239" y="3688949"/>
            <a:ext cx="2025884" cy="732654"/>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marL="228600" indent="-228600">
              <a:spcBef>
                <a:spcPct val="20000"/>
              </a:spcBef>
              <a:buClr>
                <a:srgbClr val="6699CC"/>
              </a:buClr>
              <a:buFontTx/>
              <a:buChar char="•"/>
              <a:tabLst>
                <a:tab pos="571500" algn="l"/>
              </a:tabLst>
            </a:pPr>
            <a:endParaRPr lang="en-US" sz="1200" kern="0">
              <a:solidFill>
                <a:srgbClr val="333366"/>
              </a:solidFill>
            </a:endParaRPr>
          </a:p>
        </p:txBody>
      </p:sp>
      <p:sp>
        <p:nvSpPr>
          <p:cNvPr id="167" name="Rectangle 166"/>
          <p:cNvSpPr/>
          <p:nvPr/>
        </p:nvSpPr>
        <p:spPr bwMode="auto">
          <a:xfrm>
            <a:off x="317714" y="3688949"/>
            <a:ext cx="2025884" cy="732654"/>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marL="228600" indent="-228600">
              <a:spcBef>
                <a:spcPct val="20000"/>
              </a:spcBef>
              <a:buClr>
                <a:srgbClr val="6699CC"/>
              </a:buClr>
              <a:buFontTx/>
              <a:buChar char="•"/>
              <a:tabLst>
                <a:tab pos="571500" algn="l"/>
              </a:tabLst>
            </a:pPr>
            <a:endParaRPr lang="en-US" sz="1200" kern="0">
              <a:solidFill>
                <a:srgbClr val="333366"/>
              </a:solidFill>
            </a:endParaRPr>
          </a:p>
        </p:txBody>
      </p:sp>
      <p:sp>
        <p:nvSpPr>
          <p:cNvPr id="176" name="Rectangle 175"/>
          <p:cNvSpPr/>
          <p:nvPr/>
        </p:nvSpPr>
        <p:spPr bwMode="auto">
          <a:xfrm>
            <a:off x="2477977" y="3688949"/>
            <a:ext cx="2025884" cy="732654"/>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marL="228600" indent="-228600">
              <a:spcBef>
                <a:spcPct val="20000"/>
              </a:spcBef>
              <a:buClr>
                <a:srgbClr val="6699CC"/>
              </a:buClr>
              <a:buFontTx/>
              <a:buChar char="•"/>
              <a:tabLst>
                <a:tab pos="571500" algn="l"/>
              </a:tabLst>
            </a:pPr>
            <a:endParaRPr lang="en-US" sz="1200" kern="0">
              <a:solidFill>
                <a:srgbClr val="333366"/>
              </a:solidFill>
            </a:endParaRPr>
          </a:p>
        </p:txBody>
      </p:sp>
      <p:sp>
        <p:nvSpPr>
          <p:cNvPr id="278" name="Rectangle 277"/>
          <p:cNvSpPr/>
          <p:nvPr/>
        </p:nvSpPr>
        <p:spPr bwMode="auto">
          <a:xfrm>
            <a:off x="6814194" y="1369045"/>
            <a:ext cx="1713311" cy="355605"/>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228600" indent="-228600">
              <a:spcBef>
                <a:spcPct val="20000"/>
              </a:spcBef>
              <a:buClr>
                <a:srgbClr val="6699CC"/>
              </a:buClr>
              <a:buFontTx/>
              <a:buChar char="•"/>
              <a:tabLst>
                <a:tab pos="571500" algn="l"/>
              </a:tabLst>
              <a:defRPr/>
            </a:pPr>
            <a:endParaRPr lang="en-US" sz="1400" kern="0">
              <a:solidFill>
                <a:srgbClr val="333366"/>
              </a:solidFill>
            </a:endParaRPr>
          </a:p>
        </p:txBody>
      </p:sp>
      <p:sp>
        <p:nvSpPr>
          <p:cNvPr id="279" name="TextBox 278"/>
          <p:cNvSpPr txBox="1"/>
          <p:nvPr/>
        </p:nvSpPr>
        <p:spPr>
          <a:xfrm>
            <a:off x="6814191" y="1418204"/>
            <a:ext cx="1713310" cy="30777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1400" kern="0" dirty="0" err="1" smtClean="0">
                <a:solidFill>
                  <a:srgbClr val="000000"/>
                </a:solidFill>
              </a:rPr>
              <a:t>NameNode</a:t>
            </a:r>
            <a:endParaRPr lang="en-US" sz="1400" kern="0" dirty="0">
              <a:solidFill>
                <a:srgbClr val="000000"/>
              </a:solidFill>
            </a:endParaRPr>
          </a:p>
        </p:txBody>
      </p:sp>
      <p:sp>
        <p:nvSpPr>
          <p:cNvPr id="4" name="Title 3"/>
          <p:cNvSpPr>
            <a:spLocks noGrp="1"/>
          </p:cNvSpPr>
          <p:nvPr>
            <p:ph type="ctrTitle"/>
          </p:nvPr>
        </p:nvSpPr>
        <p:spPr>
          <a:prstGeom prst="rect">
            <a:avLst/>
          </a:prstGeom>
        </p:spPr>
        <p:txBody>
          <a:bodyPr>
            <a:normAutofit/>
          </a:bodyPr>
          <a:lstStyle/>
          <a:p>
            <a:pPr algn="l" eaLnBrk="0" hangingPunct="0"/>
            <a:r>
              <a:rPr lang="en-US" dirty="0" err="1" smtClean="0">
                <a:solidFill>
                  <a:srgbClr val="002060"/>
                </a:solidFill>
              </a:rPr>
              <a:t>Klassische</a:t>
            </a:r>
            <a:r>
              <a:rPr lang="en-US" dirty="0" smtClean="0">
                <a:solidFill>
                  <a:srgbClr val="002060"/>
                </a:solidFill>
              </a:rPr>
              <a:t> </a:t>
            </a:r>
            <a:r>
              <a:rPr lang="en-US" dirty="0">
                <a:solidFill>
                  <a:srgbClr val="002060"/>
                </a:solidFill>
              </a:rPr>
              <a:t>Hadoop </a:t>
            </a:r>
            <a:r>
              <a:rPr lang="en-US" dirty="0" err="1">
                <a:solidFill>
                  <a:srgbClr val="002060"/>
                </a:solidFill>
              </a:rPr>
              <a:t>Architektur</a:t>
            </a:r>
            <a:endParaRPr lang="en-US" dirty="0">
              <a:solidFill>
                <a:srgbClr val="002060"/>
              </a:solidFill>
            </a:endParaRPr>
          </a:p>
        </p:txBody>
      </p:sp>
      <p:sp>
        <p:nvSpPr>
          <p:cNvPr id="198" name="Rectangle 197"/>
          <p:cNvSpPr/>
          <p:nvPr/>
        </p:nvSpPr>
        <p:spPr bwMode="auto">
          <a:xfrm>
            <a:off x="1679451" y="1369046"/>
            <a:ext cx="1170953" cy="355605"/>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marL="228600" indent="-228600">
              <a:spcBef>
                <a:spcPct val="20000"/>
              </a:spcBef>
              <a:buClr>
                <a:srgbClr val="6699CC"/>
              </a:buClr>
              <a:buFontTx/>
              <a:buChar char="•"/>
              <a:tabLst>
                <a:tab pos="571500" algn="l"/>
              </a:tabLst>
              <a:defRPr/>
            </a:pPr>
            <a:endParaRPr lang="en-US" sz="1400" kern="0">
              <a:solidFill>
                <a:srgbClr val="333366"/>
              </a:solidFill>
            </a:endParaRPr>
          </a:p>
        </p:txBody>
      </p:sp>
      <p:sp>
        <p:nvSpPr>
          <p:cNvPr id="199" name="Rectangle 198"/>
          <p:cNvSpPr/>
          <p:nvPr/>
        </p:nvSpPr>
        <p:spPr bwMode="auto">
          <a:xfrm>
            <a:off x="5506212" y="1369046"/>
            <a:ext cx="1170953" cy="355605"/>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marL="228600" indent="-228600">
              <a:spcBef>
                <a:spcPct val="20000"/>
              </a:spcBef>
              <a:buClr>
                <a:srgbClr val="6699CC"/>
              </a:buClr>
              <a:buFontTx/>
              <a:buChar char="•"/>
              <a:tabLst>
                <a:tab pos="571500" algn="l"/>
              </a:tabLst>
              <a:defRPr/>
            </a:pPr>
            <a:endParaRPr lang="en-US" sz="1400" kern="0">
              <a:solidFill>
                <a:srgbClr val="333366"/>
              </a:solidFill>
            </a:endParaRPr>
          </a:p>
        </p:txBody>
      </p:sp>
      <p:sp>
        <p:nvSpPr>
          <p:cNvPr id="200" name="Rectangle 199"/>
          <p:cNvSpPr/>
          <p:nvPr/>
        </p:nvSpPr>
        <p:spPr bwMode="auto">
          <a:xfrm>
            <a:off x="4230625" y="1369046"/>
            <a:ext cx="1170953" cy="355605"/>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marL="228600" indent="-228600">
              <a:spcBef>
                <a:spcPct val="20000"/>
              </a:spcBef>
              <a:buClr>
                <a:srgbClr val="6699CC"/>
              </a:buClr>
              <a:buFontTx/>
              <a:buChar char="•"/>
              <a:tabLst>
                <a:tab pos="571500" algn="l"/>
              </a:tabLst>
              <a:defRPr/>
            </a:pPr>
            <a:endParaRPr lang="en-US" sz="1400" kern="0">
              <a:solidFill>
                <a:srgbClr val="333366"/>
              </a:solidFill>
            </a:endParaRPr>
          </a:p>
        </p:txBody>
      </p:sp>
      <p:sp>
        <p:nvSpPr>
          <p:cNvPr id="201" name="Rectangle 200"/>
          <p:cNvSpPr/>
          <p:nvPr/>
        </p:nvSpPr>
        <p:spPr bwMode="auto">
          <a:xfrm>
            <a:off x="2955038" y="1369046"/>
            <a:ext cx="1170953" cy="355605"/>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marL="228600" indent="-228600">
              <a:spcBef>
                <a:spcPct val="20000"/>
              </a:spcBef>
              <a:buClr>
                <a:srgbClr val="6699CC"/>
              </a:buClr>
              <a:buFontTx/>
              <a:buChar char="•"/>
              <a:tabLst>
                <a:tab pos="571500" algn="l"/>
              </a:tabLst>
              <a:defRPr/>
            </a:pPr>
            <a:endParaRPr lang="en-US" sz="1400" kern="0">
              <a:solidFill>
                <a:srgbClr val="333366"/>
              </a:solidFill>
            </a:endParaRPr>
          </a:p>
        </p:txBody>
      </p:sp>
      <p:sp>
        <p:nvSpPr>
          <p:cNvPr id="300" name="TextBox 299"/>
          <p:cNvSpPr txBox="1"/>
          <p:nvPr/>
        </p:nvSpPr>
        <p:spPr>
          <a:xfrm>
            <a:off x="146557" y="1431432"/>
            <a:ext cx="1713311" cy="30777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1400" kern="0" dirty="0" err="1" smtClean="0">
                <a:solidFill>
                  <a:srgbClr val="000000"/>
                </a:solidFill>
              </a:rPr>
              <a:t>Sqoop</a:t>
            </a:r>
            <a:endParaRPr lang="en-US" sz="1400" kern="0" dirty="0">
              <a:solidFill>
                <a:srgbClr val="000000"/>
              </a:solidFill>
            </a:endParaRPr>
          </a:p>
        </p:txBody>
      </p:sp>
      <p:sp>
        <p:nvSpPr>
          <p:cNvPr id="306" name="TextBox 305"/>
          <p:cNvSpPr txBox="1"/>
          <p:nvPr/>
        </p:nvSpPr>
        <p:spPr>
          <a:xfrm>
            <a:off x="3058643" y="1418204"/>
            <a:ext cx="1026890" cy="30777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1400" kern="0" dirty="0" smtClean="0">
                <a:solidFill>
                  <a:srgbClr val="000000"/>
                </a:solidFill>
              </a:rPr>
              <a:t>Mahout</a:t>
            </a:r>
            <a:endParaRPr lang="en-US" sz="1400" kern="0" dirty="0">
              <a:solidFill>
                <a:srgbClr val="000000"/>
              </a:solidFill>
            </a:endParaRPr>
          </a:p>
        </p:txBody>
      </p:sp>
      <p:sp>
        <p:nvSpPr>
          <p:cNvPr id="309" name="TextBox 308"/>
          <p:cNvSpPr txBox="1"/>
          <p:nvPr/>
        </p:nvSpPr>
        <p:spPr>
          <a:xfrm>
            <a:off x="4305751" y="1418204"/>
            <a:ext cx="1021300" cy="30777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1400" kern="0" dirty="0" smtClean="0">
                <a:solidFill>
                  <a:srgbClr val="000000"/>
                </a:solidFill>
              </a:rPr>
              <a:t>Hive</a:t>
            </a:r>
            <a:endParaRPr lang="en-US" sz="1400" kern="0" dirty="0">
              <a:solidFill>
                <a:srgbClr val="000000"/>
              </a:solidFill>
            </a:endParaRPr>
          </a:p>
        </p:txBody>
      </p:sp>
      <p:sp>
        <p:nvSpPr>
          <p:cNvPr id="312" name="TextBox 311"/>
          <p:cNvSpPr txBox="1"/>
          <p:nvPr/>
        </p:nvSpPr>
        <p:spPr>
          <a:xfrm>
            <a:off x="5635835" y="1418204"/>
            <a:ext cx="970540" cy="30777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1400" kern="0" dirty="0" err="1" smtClean="0">
                <a:solidFill>
                  <a:srgbClr val="000000"/>
                </a:solidFill>
              </a:rPr>
              <a:t>HBase</a:t>
            </a:r>
            <a:endParaRPr lang="en-US" sz="1400" kern="0" dirty="0">
              <a:solidFill>
                <a:srgbClr val="000000"/>
              </a:solidFill>
            </a:endParaRPr>
          </a:p>
        </p:txBody>
      </p:sp>
      <p:sp>
        <p:nvSpPr>
          <p:cNvPr id="202" name="TextBox 201"/>
          <p:cNvSpPr txBox="1"/>
          <p:nvPr/>
        </p:nvSpPr>
        <p:spPr>
          <a:xfrm>
            <a:off x="1747426" y="1431432"/>
            <a:ext cx="1026890" cy="30777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1400" kern="0" dirty="0" smtClean="0">
                <a:solidFill>
                  <a:srgbClr val="000000"/>
                </a:solidFill>
              </a:rPr>
              <a:t>PIG</a:t>
            </a:r>
            <a:endParaRPr lang="en-US" sz="1400" kern="0" dirty="0">
              <a:solidFill>
                <a:srgbClr val="000000"/>
              </a:solidFill>
            </a:endParaRPr>
          </a:p>
        </p:txBody>
      </p:sp>
      <p:sp>
        <p:nvSpPr>
          <p:cNvPr id="203" name="Rectangle 202"/>
          <p:cNvSpPr/>
          <p:nvPr/>
        </p:nvSpPr>
        <p:spPr bwMode="auto">
          <a:xfrm>
            <a:off x="6803469" y="3129060"/>
            <a:ext cx="2025884" cy="732654"/>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228600" indent="-228600">
              <a:spcBef>
                <a:spcPct val="20000"/>
              </a:spcBef>
              <a:buClr>
                <a:srgbClr val="6699CC"/>
              </a:buClr>
              <a:buFontTx/>
              <a:buChar char="•"/>
              <a:tabLst>
                <a:tab pos="571500" algn="l"/>
              </a:tabLst>
            </a:pPr>
            <a:endParaRPr lang="en-US" sz="1400" kern="0">
              <a:solidFill>
                <a:srgbClr val="333366"/>
              </a:solidFill>
            </a:endParaRPr>
          </a:p>
        </p:txBody>
      </p:sp>
      <p:pic>
        <p:nvPicPr>
          <p:cNvPr id="204" name="Picture 32" descr="dellser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881581" y="3199518"/>
            <a:ext cx="1645920" cy="342900"/>
          </a:xfrm>
          <a:prstGeom prst="rect">
            <a:avLst/>
          </a:prstGeom>
          <a:noFill/>
          <a:ln w="9525">
            <a:noFill/>
            <a:miter lim="800000"/>
            <a:headEnd/>
            <a:tailEnd/>
          </a:ln>
          <a:effectLst>
            <a:outerShdw blurRad="50800" dist="38100" dir="2700000" algn="tl" rotWithShape="0">
              <a:srgbClr val="000000">
                <a:alpha val="43000"/>
              </a:srgbClr>
            </a:outerShdw>
          </a:effectLst>
        </p:spPr>
      </p:pic>
      <p:pic>
        <p:nvPicPr>
          <p:cNvPr id="205" name="Picture 204" descr="Untitled-me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4364" y="3607119"/>
            <a:ext cx="307901" cy="209396"/>
          </a:xfrm>
          <a:prstGeom prst="rect">
            <a:avLst/>
          </a:prstGeom>
        </p:spPr>
      </p:pic>
      <p:sp>
        <p:nvSpPr>
          <p:cNvPr id="206" name="TextBox 78"/>
          <p:cNvSpPr txBox="1">
            <a:spLocks noChangeArrowheads="1"/>
          </p:cNvSpPr>
          <p:nvPr/>
        </p:nvSpPr>
        <p:spPr bwMode="auto">
          <a:xfrm>
            <a:off x="6637961" y="3576547"/>
            <a:ext cx="1862296" cy="307777"/>
          </a:xfrm>
          <a:prstGeom prst="rect">
            <a:avLst/>
          </a:prstGeom>
          <a:noFill/>
          <a:ln w="9525">
            <a:noFill/>
            <a:miter lim="800000"/>
            <a:headEnd/>
            <a:tailEnd/>
          </a:ln>
        </p:spPr>
        <p:txBody>
          <a:bodyPr wrap="square">
            <a:spAutoFit/>
          </a:bodyPr>
          <a:lstStyle/>
          <a:p>
            <a:pPr algn="ctr"/>
            <a:r>
              <a:rPr lang="en-US" sz="1400" dirty="0" err="1" smtClean="0"/>
              <a:t>NameNode</a:t>
            </a:r>
            <a:endParaRPr lang="en-US" sz="1400" dirty="0"/>
          </a:p>
        </p:txBody>
      </p:sp>
      <p:grpSp>
        <p:nvGrpSpPr>
          <p:cNvPr id="9" name="Group 8"/>
          <p:cNvGrpSpPr/>
          <p:nvPr/>
        </p:nvGrpSpPr>
        <p:grpSpPr>
          <a:xfrm>
            <a:off x="241721" y="2735546"/>
            <a:ext cx="2177631" cy="671859"/>
            <a:chOff x="241719" y="2735545"/>
            <a:chExt cx="2177631" cy="671858"/>
          </a:xfrm>
        </p:grpSpPr>
        <p:sp>
          <p:nvSpPr>
            <p:cNvPr id="208" name="TextBox 78"/>
            <p:cNvSpPr txBox="1">
              <a:spLocks noChangeArrowheads="1"/>
            </p:cNvSpPr>
            <p:nvPr/>
          </p:nvSpPr>
          <p:spPr bwMode="auto">
            <a:xfrm>
              <a:off x="241719" y="3161182"/>
              <a:ext cx="2177631" cy="246221"/>
            </a:xfrm>
            <a:prstGeom prst="rect">
              <a:avLst/>
            </a:prstGeom>
            <a:noFill/>
            <a:ln w="9525">
              <a:noFill/>
              <a:miter lim="800000"/>
              <a:headEnd/>
              <a:tailEnd/>
            </a:ln>
          </p:spPr>
          <p:txBody>
            <a:bodyPr wrap="square">
              <a:spAutoFit/>
            </a:bodyPr>
            <a:lstStyle/>
            <a:p>
              <a:pPr algn="ctr"/>
              <a:r>
                <a:rPr lang="en-US" sz="1000" dirty="0" smtClean="0"/>
                <a:t>Data Node + Compute Node</a:t>
              </a:r>
              <a:endParaRPr lang="en-US" sz="1000" dirty="0"/>
            </a:p>
          </p:txBody>
        </p:sp>
        <p:sp>
          <p:nvSpPr>
            <p:cNvPr id="216" name="Can 215"/>
            <p:cNvSpPr/>
            <p:nvPr/>
          </p:nvSpPr>
          <p:spPr bwMode="auto">
            <a:xfrm>
              <a:off x="1779924" y="2735545"/>
              <a:ext cx="276546" cy="266822"/>
            </a:xfrm>
            <a:prstGeom prst="can">
              <a:avLst>
                <a:gd name="adj" fmla="val 26274"/>
              </a:avLst>
            </a:prstGeom>
            <a:ln>
              <a:solidFill>
                <a:srgbClr val="3892D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marL="228600" indent="-228600">
                <a:spcBef>
                  <a:spcPct val="20000"/>
                </a:spcBef>
                <a:buClr>
                  <a:srgbClr val="6699CC"/>
                </a:buClr>
                <a:buFontTx/>
                <a:buChar char="•"/>
                <a:tabLst>
                  <a:tab pos="571500" algn="l"/>
                </a:tabLst>
                <a:defRPr/>
              </a:pPr>
              <a:endParaRPr lang="en-US" sz="1100" dirty="0">
                <a:solidFill>
                  <a:srgbClr val="333366"/>
                </a:solidFill>
              </a:endParaRPr>
            </a:p>
          </p:txBody>
        </p:sp>
        <p:sp>
          <p:nvSpPr>
            <p:cNvPr id="219" name="Can 218"/>
            <p:cNvSpPr/>
            <p:nvPr/>
          </p:nvSpPr>
          <p:spPr bwMode="auto">
            <a:xfrm>
              <a:off x="1570052" y="2774477"/>
              <a:ext cx="276546" cy="266822"/>
            </a:xfrm>
            <a:prstGeom prst="can">
              <a:avLst>
                <a:gd name="adj" fmla="val 26274"/>
              </a:avLst>
            </a:prstGeom>
            <a:ln>
              <a:solidFill>
                <a:srgbClr val="3892D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marL="228600" indent="-228600">
                <a:spcBef>
                  <a:spcPct val="20000"/>
                </a:spcBef>
                <a:buClr>
                  <a:srgbClr val="6699CC"/>
                </a:buClr>
                <a:buFontTx/>
                <a:buChar char="•"/>
                <a:tabLst>
                  <a:tab pos="571500" algn="l"/>
                </a:tabLst>
                <a:defRPr/>
              </a:pPr>
              <a:endParaRPr lang="en-US" sz="1100" dirty="0">
                <a:solidFill>
                  <a:srgbClr val="333366"/>
                </a:solidFill>
              </a:endParaRPr>
            </a:p>
          </p:txBody>
        </p:sp>
        <p:pic>
          <p:nvPicPr>
            <p:cNvPr id="220" name="Picture 32" descr="dellser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03860" y="2868956"/>
              <a:ext cx="1115445" cy="232384"/>
            </a:xfrm>
            <a:prstGeom prst="rect">
              <a:avLst/>
            </a:prstGeom>
            <a:noFill/>
            <a:ln w="9525">
              <a:noFill/>
              <a:miter lim="800000"/>
              <a:headEnd/>
              <a:tailEnd/>
            </a:ln>
            <a:effectLst>
              <a:outerShdw blurRad="50800" dist="38100" dir="2700000" algn="tl" rotWithShape="0">
                <a:srgbClr val="000000">
                  <a:alpha val="43000"/>
                </a:srgbClr>
              </a:outerShdw>
            </a:effectLst>
          </p:spPr>
        </p:pic>
        <p:sp>
          <p:nvSpPr>
            <p:cNvPr id="256" name="Can 255"/>
            <p:cNvSpPr/>
            <p:nvPr/>
          </p:nvSpPr>
          <p:spPr bwMode="auto">
            <a:xfrm>
              <a:off x="1928440" y="2844139"/>
              <a:ext cx="276546" cy="266822"/>
            </a:xfrm>
            <a:prstGeom prst="can">
              <a:avLst>
                <a:gd name="adj" fmla="val 26274"/>
              </a:avLst>
            </a:prstGeom>
            <a:ln>
              <a:solidFill>
                <a:srgbClr val="3892D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marL="228600" indent="-228600">
                <a:spcBef>
                  <a:spcPct val="20000"/>
                </a:spcBef>
                <a:buClr>
                  <a:srgbClr val="6699CC"/>
                </a:buClr>
                <a:buFontTx/>
                <a:buChar char="•"/>
                <a:tabLst>
                  <a:tab pos="571500" algn="l"/>
                </a:tabLst>
                <a:defRPr/>
              </a:pPr>
              <a:endParaRPr lang="en-US" sz="1100" dirty="0">
                <a:solidFill>
                  <a:srgbClr val="333366"/>
                </a:solidFill>
              </a:endParaRPr>
            </a:p>
          </p:txBody>
        </p:sp>
        <p:sp>
          <p:nvSpPr>
            <p:cNvPr id="257" name="Can 256"/>
            <p:cNvSpPr/>
            <p:nvPr/>
          </p:nvSpPr>
          <p:spPr bwMode="auto">
            <a:xfrm>
              <a:off x="1718568" y="2883071"/>
              <a:ext cx="276546" cy="266822"/>
            </a:xfrm>
            <a:prstGeom prst="can">
              <a:avLst>
                <a:gd name="adj" fmla="val 26274"/>
              </a:avLst>
            </a:prstGeom>
            <a:ln>
              <a:solidFill>
                <a:srgbClr val="3892D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marL="228600" indent="-228600">
                <a:spcBef>
                  <a:spcPct val="20000"/>
                </a:spcBef>
                <a:buClr>
                  <a:srgbClr val="6699CC"/>
                </a:buClr>
                <a:buFontTx/>
                <a:buChar char="•"/>
                <a:tabLst>
                  <a:tab pos="571500" algn="l"/>
                </a:tabLst>
                <a:defRPr/>
              </a:pPr>
              <a:endParaRPr lang="en-US" sz="1100" dirty="0">
                <a:solidFill>
                  <a:srgbClr val="333366"/>
                </a:solidFill>
              </a:endParaRPr>
            </a:p>
          </p:txBody>
        </p:sp>
        <p:pic>
          <p:nvPicPr>
            <p:cNvPr id="218" name="Picture 217" descr="Untitled-cpu.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2015" y="3002367"/>
              <a:ext cx="326718" cy="205987"/>
            </a:xfrm>
            <a:prstGeom prst="rect">
              <a:avLst/>
            </a:prstGeom>
          </p:spPr>
        </p:pic>
      </p:grpSp>
      <p:grpSp>
        <p:nvGrpSpPr>
          <p:cNvPr id="258" name="Group 257"/>
          <p:cNvGrpSpPr/>
          <p:nvPr/>
        </p:nvGrpSpPr>
        <p:grpSpPr>
          <a:xfrm>
            <a:off x="241721" y="3758533"/>
            <a:ext cx="2177631" cy="671859"/>
            <a:chOff x="241719" y="2735545"/>
            <a:chExt cx="2177631" cy="671858"/>
          </a:xfrm>
        </p:grpSpPr>
        <p:sp>
          <p:nvSpPr>
            <p:cNvPr id="259" name="TextBox 78"/>
            <p:cNvSpPr txBox="1">
              <a:spLocks noChangeArrowheads="1"/>
            </p:cNvSpPr>
            <p:nvPr/>
          </p:nvSpPr>
          <p:spPr bwMode="auto">
            <a:xfrm>
              <a:off x="241719" y="3161182"/>
              <a:ext cx="2177631" cy="246221"/>
            </a:xfrm>
            <a:prstGeom prst="rect">
              <a:avLst/>
            </a:prstGeom>
            <a:noFill/>
            <a:ln w="9525">
              <a:noFill/>
              <a:miter lim="800000"/>
              <a:headEnd/>
              <a:tailEnd/>
            </a:ln>
          </p:spPr>
          <p:txBody>
            <a:bodyPr wrap="square">
              <a:spAutoFit/>
            </a:bodyPr>
            <a:lstStyle/>
            <a:p>
              <a:pPr algn="ctr"/>
              <a:r>
                <a:rPr lang="en-US" sz="1000" dirty="0" smtClean="0"/>
                <a:t>Data Node + Compute Node</a:t>
              </a:r>
              <a:endParaRPr lang="en-US" sz="1000" dirty="0"/>
            </a:p>
          </p:txBody>
        </p:sp>
        <p:sp>
          <p:nvSpPr>
            <p:cNvPr id="260" name="Can 259"/>
            <p:cNvSpPr/>
            <p:nvPr/>
          </p:nvSpPr>
          <p:spPr bwMode="auto">
            <a:xfrm>
              <a:off x="1779924" y="2735545"/>
              <a:ext cx="276546" cy="266822"/>
            </a:xfrm>
            <a:prstGeom prst="can">
              <a:avLst>
                <a:gd name="adj" fmla="val 26274"/>
              </a:avLst>
            </a:prstGeom>
            <a:ln>
              <a:solidFill>
                <a:srgbClr val="3892D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marL="228600" indent="-228600">
                <a:spcBef>
                  <a:spcPct val="20000"/>
                </a:spcBef>
                <a:buClr>
                  <a:srgbClr val="6699CC"/>
                </a:buClr>
                <a:buFontTx/>
                <a:buChar char="•"/>
                <a:tabLst>
                  <a:tab pos="571500" algn="l"/>
                </a:tabLst>
                <a:defRPr/>
              </a:pPr>
              <a:endParaRPr lang="en-US" sz="1100" dirty="0">
                <a:solidFill>
                  <a:srgbClr val="333366"/>
                </a:solidFill>
              </a:endParaRPr>
            </a:p>
          </p:txBody>
        </p:sp>
        <p:sp>
          <p:nvSpPr>
            <p:cNvPr id="263" name="Can 262"/>
            <p:cNvSpPr/>
            <p:nvPr/>
          </p:nvSpPr>
          <p:spPr bwMode="auto">
            <a:xfrm>
              <a:off x="1570052" y="2774477"/>
              <a:ext cx="276546" cy="266822"/>
            </a:xfrm>
            <a:prstGeom prst="can">
              <a:avLst>
                <a:gd name="adj" fmla="val 26274"/>
              </a:avLst>
            </a:prstGeom>
            <a:ln>
              <a:solidFill>
                <a:srgbClr val="3892D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marL="228600" indent="-228600">
                <a:spcBef>
                  <a:spcPct val="20000"/>
                </a:spcBef>
                <a:buClr>
                  <a:srgbClr val="6699CC"/>
                </a:buClr>
                <a:buFontTx/>
                <a:buChar char="•"/>
                <a:tabLst>
                  <a:tab pos="571500" algn="l"/>
                </a:tabLst>
                <a:defRPr/>
              </a:pPr>
              <a:endParaRPr lang="en-US" sz="1100" dirty="0">
                <a:solidFill>
                  <a:srgbClr val="333366"/>
                </a:solidFill>
              </a:endParaRPr>
            </a:p>
          </p:txBody>
        </p:sp>
        <p:pic>
          <p:nvPicPr>
            <p:cNvPr id="264" name="Picture 32" descr="dellser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03860" y="2868956"/>
              <a:ext cx="1115445" cy="232384"/>
            </a:xfrm>
            <a:prstGeom prst="rect">
              <a:avLst/>
            </a:prstGeom>
            <a:noFill/>
            <a:ln w="9525">
              <a:noFill/>
              <a:miter lim="800000"/>
              <a:headEnd/>
              <a:tailEnd/>
            </a:ln>
            <a:effectLst>
              <a:outerShdw blurRad="50800" dist="38100" dir="2700000" algn="tl" rotWithShape="0">
                <a:srgbClr val="000000">
                  <a:alpha val="43000"/>
                </a:srgbClr>
              </a:outerShdw>
            </a:effectLst>
          </p:spPr>
        </p:pic>
        <p:sp>
          <p:nvSpPr>
            <p:cNvPr id="265" name="Can 264"/>
            <p:cNvSpPr/>
            <p:nvPr/>
          </p:nvSpPr>
          <p:spPr bwMode="auto">
            <a:xfrm>
              <a:off x="1928440" y="2844139"/>
              <a:ext cx="276546" cy="266822"/>
            </a:xfrm>
            <a:prstGeom prst="can">
              <a:avLst>
                <a:gd name="adj" fmla="val 26274"/>
              </a:avLst>
            </a:prstGeom>
            <a:ln>
              <a:solidFill>
                <a:srgbClr val="3892D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marL="228600" indent="-228600">
                <a:spcBef>
                  <a:spcPct val="20000"/>
                </a:spcBef>
                <a:buClr>
                  <a:srgbClr val="6699CC"/>
                </a:buClr>
                <a:buFontTx/>
                <a:buChar char="•"/>
                <a:tabLst>
                  <a:tab pos="571500" algn="l"/>
                </a:tabLst>
                <a:defRPr/>
              </a:pPr>
              <a:endParaRPr lang="en-US" sz="1100" dirty="0">
                <a:solidFill>
                  <a:srgbClr val="333366"/>
                </a:solidFill>
              </a:endParaRPr>
            </a:p>
          </p:txBody>
        </p:sp>
        <p:sp>
          <p:nvSpPr>
            <p:cNvPr id="266" name="Can 265"/>
            <p:cNvSpPr/>
            <p:nvPr/>
          </p:nvSpPr>
          <p:spPr bwMode="auto">
            <a:xfrm>
              <a:off x="1718568" y="2883071"/>
              <a:ext cx="276546" cy="266822"/>
            </a:xfrm>
            <a:prstGeom prst="can">
              <a:avLst>
                <a:gd name="adj" fmla="val 26274"/>
              </a:avLst>
            </a:prstGeom>
            <a:ln>
              <a:solidFill>
                <a:srgbClr val="3892D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marL="228600" indent="-228600">
                <a:spcBef>
                  <a:spcPct val="20000"/>
                </a:spcBef>
                <a:buClr>
                  <a:srgbClr val="6699CC"/>
                </a:buClr>
                <a:buFontTx/>
                <a:buChar char="•"/>
                <a:tabLst>
                  <a:tab pos="571500" algn="l"/>
                </a:tabLst>
                <a:defRPr/>
              </a:pPr>
              <a:endParaRPr lang="en-US" sz="1100" dirty="0">
                <a:solidFill>
                  <a:srgbClr val="333366"/>
                </a:solidFill>
              </a:endParaRPr>
            </a:p>
          </p:txBody>
        </p:sp>
        <p:pic>
          <p:nvPicPr>
            <p:cNvPr id="268" name="Picture 267" descr="Untitled-cpu.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2015" y="3002367"/>
              <a:ext cx="326718" cy="205987"/>
            </a:xfrm>
            <a:prstGeom prst="rect">
              <a:avLst/>
            </a:prstGeom>
          </p:spPr>
        </p:pic>
      </p:grpSp>
      <p:grpSp>
        <p:nvGrpSpPr>
          <p:cNvPr id="269" name="Group 268"/>
          <p:cNvGrpSpPr/>
          <p:nvPr/>
        </p:nvGrpSpPr>
        <p:grpSpPr>
          <a:xfrm>
            <a:off x="2400721" y="2735546"/>
            <a:ext cx="2177631" cy="671859"/>
            <a:chOff x="241719" y="2735545"/>
            <a:chExt cx="2177631" cy="671858"/>
          </a:xfrm>
        </p:grpSpPr>
        <p:sp>
          <p:nvSpPr>
            <p:cNvPr id="270" name="TextBox 78"/>
            <p:cNvSpPr txBox="1">
              <a:spLocks noChangeArrowheads="1"/>
            </p:cNvSpPr>
            <p:nvPr/>
          </p:nvSpPr>
          <p:spPr bwMode="auto">
            <a:xfrm>
              <a:off x="241719" y="3161182"/>
              <a:ext cx="2177631" cy="246221"/>
            </a:xfrm>
            <a:prstGeom prst="rect">
              <a:avLst/>
            </a:prstGeom>
            <a:noFill/>
            <a:ln w="9525">
              <a:noFill/>
              <a:miter lim="800000"/>
              <a:headEnd/>
              <a:tailEnd/>
            </a:ln>
          </p:spPr>
          <p:txBody>
            <a:bodyPr wrap="square">
              <a:spAutoFit/>
            </a:bodyPr>
            <a:lstStyle/>
            <a:p>
              <a:pPr algn="ctr"/>
              <a:r>
                <a:rPr lang="en-US" sz="1000" dirty="0" smtClean="0"/>
                <a:t>Data Node + Compute Node</a:t>
              </a:r>
              <a:endParaRPr lang="en-US" sz="1000" dirty="0"/>
            </a:p>
          </p:txBody>
        </p:sp>
        <p:sp>
          <p:nvSpPr>
            <p:cNvPr id="283" name="Can 282"/>
            <p:cNvSpPr/>
            <p:nvPr/>
          </p:nvSpPr>
          <p:spPr bwMode="auto">
            <a:xfrm>
              <a:off x="1779924" y="2735545"/>
              <a:ext cx="276546" cy="266822"/>
            </a:xfrm>
            <a:prstGeom prst="can">
              <a:avLst>
                <a:gd name="adj" fmla="val 26274"/>
              </a:avLst>
            </a:prstGeom>
            <a:ln>
              <a:solidFill>
                <a:srgbClr val="3892D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marL="228600" indent="-228600">
                <a:spcBef>
                  <a:spcPct val="20000"/>
                </a:spcBef>
                <a:buClr>
                  <a:srgbClr val="6699CC"/>
                </a:buClr>
                <a:buFontTx/>
                <a:buChar char="•"/>
                <a:tabLst>
                  <a:tab pos="571500" algn="l"/>
                </a:tabLst>
                <a:defRPr/>
              </a:pPr>
              <a:endParaRPr lang="en-US" sz="1100" dirty="0">
                <a:solidFill>
                  <a:srgbClr val="333366"/>
                </a:solidFill>
              </a:endParaRPr>
            </a:p>
          </p:txBody>
        </p:sp>
        <p:sp>
          <p:nvSpPr>
            <p:cNvPr id="284" name="Can 283"/>
            <p:cNvSpPr/>
            <p:nvPr/>
          </p:nvSpPr>
          <p:spPr bwMode="auto">
            <a:xfrm>
              <a:off x="1570052" y="2774477"/>
              <a:ext cx="276546" cy="266822"/>
            </a:xfrm>
            <a:prstGeom prst="can">
              <a:avLst>
                <a:gd name="adj" fmla="val 26274"/>
              </a:avLst>
            </a:prstGeom>
            <a:ln>
              <a:solidFill>
                <a:srgbClr val="3892D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marL="228600" indent="-228600">
                <a:spcBef>
                  <a:spcPct val="20000"/>
                </a:spcBef>
                <a:buClr>
                  <a:srgbClr val="6699CC"/>
                </a:buClr>
                <a:buFontTx/>
                <a:buChar char="•"/>
                <a:tabLst>
                  <a:tab pos="571500" algn="l"/>
                </a:tabLst>
                <a:defRPr/>
              </a:pPr>
              <a:endParaRPr lang="en-US" sz="1100" dirty="0">
                <a:solidFill>
                  <a:srgbClr val="333366"/>
                </a:solidFill>
              </a:endParaRPr>
            </a:p>
          </p:txBody>
        </p:sp>
        <p:pic>
          <p:nvPicPr>
            <p:cNvPr id="285" name="Picture 32" descr="dellser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03860" y="2868956"/>
              <a:ext cx="1115445" cy="232384"/>
            </a:xfrm>
            <a:prstGeom prst="rect">
              <a:avLst/>
            </a:prstGeom>
            <a:noFill/>
            <a:ln w="9525">
              <a:noFill/>
              <a:miter lim="800000"/>
              <a:headEnd/>
              <a:tailEnd/>
            </a:ln>
            <a:effectLst>
              <a:outerShdw blurRad="50800" dist="38100" dir="2700000" algn="tl" rotWithShape="0">
                <a:srgbClr val="000000">
                  <a:alpha val="43000"/>
                </a:srgbClr>
              </a:outerShdw>
            </a:effectLst>
          </p:spPr>
        </p:pic>
        <p:sp>
          <p:nvSpPr>
            <p:cNvPr id="287" name="Can 286"/>
            <p:cNvSpPr/>
            <p:nvPr/>
          </p:nvSpPr>
          <p:spPr bwMode="auto">
            <a:xfrm>
              <a:off x="1928440" y="2844139"/>
              <a:ext cx="276546" cy="266822"/>
            </a:xfrm>
            <a:prstGeom prst="can">
              <a:avLst>
                <a:gd name="adj" fmla="val 26274"/>
              </a:avLst>
            </a:prstGeom>
            <a:ln>
              <a:solidFill>
                <a:srgbClr val="3892D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marL="228600" indent="-228600">
                <a:spcBef>
                  <a:spcPct val="20000"/>
                </a:spcBef>
                <a:buClr>
                  <a:srgbClr val="6699CC"/>
                </a:buClr>
                <a:buFontTx/>
                <a:buChar char="•"/>
                <a:tabLst>
                  <a:tab pos="571500" algn="l"/>
                </a:tabLst>
                <a:defRPr/>
              </a:pPr>
              <a:endParaRPr lang="en-US" sz="1100" dirty="0">
                <a:solidFill>
                  <a:srgbClr val="333366"/>
                </a:solidFill>
              </a:endParaRPr>
            </a:p>
          </p:txBody>
        </p:sp>
        <p:sp>
          <p:nvSpPr>
            <p:cNvPr id="289" name="Can 288"/>
            <p:cNvSpPr/>
            <p:nvPr/>
          </p:nvSpPr>
          <p:spPr bwMode="auto">
            <a:xfrm>
              <a:off x="1718568" y="2883071"/>
              <a:ext cx="276546" cy="266822"/>
            </a:xfrm>
            <a:prstGeom prst="can">
              <a:avLst>
                <a:gd name="adj" fmla="val 26274"/>
              </a:avLst>
            </a:prstGeom>
            <a:ln>
              <a:solidFill>
                <a:srgbClr val="3892D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marL="228600" indent="-228600">
                <a:spcBef>
                  <a:spcPct val="20000"/>
                </a:spcBef>
                <a:buClr>
                  <a:srgbClr val="6699CC"/>
                </a:buClr>
                <a:buFontTx/>
                <a:buChar char="•"/>
                <a:tabLst>
                  <a:tab pos="571500" algn="l"/>
                </a:tabLst>
                <a:defRPr/>
              </a:pPr>
              <a:endParaRPr lang="en-US" sz="1100" dirty="0">
                <a:solidFill>
                  <a:srgbClr val="333366"/>
                </a:solidFill>
              </a:endParaRPr>
            </a:p>
          </p:txBody>
        </p:sp>
        <p:pic>
          <p:nvPicPr>
            <p:cNvPr id="290" name="Picture 289" descr="Untitled-cpu.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2015" y="3002367"/>
              <a:ext cx="326718" cy="205987"/>
            </a:xfrm>
            <a:prstGeom prst="rect">
              <a:avLst/>
            </a:prstGeom>
          </p:spPr>
        </p:pic>
      </p:grpSp>
      <p:grpSp>
        <p:nvGrpSpPr>
          <p:cNvPr id="291" name="Group 290"/>
          <p:cNvGrpSpPr/>
          <p:nvPr/>
        </p:nvGrpSpPr>
        <p:grpSpPr>
          <a:xfrm>
            <a:off x="2400721" y="3758533"/>
            <a:ext cx="2177631" cy="671859"/>
            <a:chOff x="241719" y="2735545"/>
            <a:chExt cx="2177631" cy="671858"/>
          </a:xfrm>
        </p:grpSpPr>
        <p:sp>
          <p:nvSpPr>
            <p:cNvPr id="292" name="TextBox 78"/>
            <p:cNvSpPr txBox="1">
              <a:spLocks noChangeArrowheads="1"/>
            </p:cNvSpPr>
            <p:nvPr/>
          </p:nvSpPr>
          <p:spPr bwMode="auto">
            <a:xfrm>
              <a:off x="241719" y="3161182"/>
              <a:ext cx="2177631" cy="246221"/>
            </a:xfrm>
            <a:prstGeom prst="rect">
              <a:avLst/>
            </a:prstGeom>
            <a:noFill/>
            <a:ln w="9525">
              <a:noFill/>
              <a:miter lim="800000"/>
              <a:headEnd/>
              <a:tailEnd/>
            </a:ln>
          </p:spPr>
          <p:txBody>
            <a:bodyPr wrap="square">
              <a:spAutoFit/>
            </a:bodyPr>
            <a:lstStyle/>
            <a:p>
              <a:pPr algn="ctr"/>
              <a:r>
                <a:rPr lang="en-US" sz="1000" dirty="0" smtClean="0"/>
                <a:t>Data Node + Compute Node</a:t>
              </a:r>
              <a:endParaRPr lang="en-US" sz="1000" dirty="0"/>
            </a:p>
          </p:txBody>
        </p:sp>
        <p:sp>
          <p:nvSpPr>
            <p:cNvPr id="293" name="Can 292"/>
            <p:cNvSpPr/>
            <p:nvPr/>
          </p:nvSpPr>
          <p:spPr bwMode="auto">
            <a:xfrm>
              <a:off x="1779924" y="2735545"/>
              <a:ext cx="276546" cy="266822"/>
            </a:xfrm>
            <a:prstGeom prst="can">
              <a:avLst>
                <a:gd name="adj" fmla="val 26274"/>
              </a:avLst>
            </a:prstGeom>
            <a:ln>
              <a:solidFill>
                <a:srgbClr val="3892D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marL="228600" indent="-228600">
                <a:spcBef>
                  <a:spcPct val="20000"/>
                </a:spcBef>
                <a:buClr>
                  <a:srgbClr val="6699CC"/>
                </a:buClr>
                <a:buFontTx/>
                <a:buChar char="•"/>
                <a:tabLst>
                  <a:tab pos="571500" algn="l"/>
                </a:tabLst>
                <a:defRPr/>
              </a:pPr>
              <a:endParaRPr lang="en-US" sz="1100" dirty="0">
                <a:solidFill>
                  <a:srgbClr val="333366"/>
                </a:solidFill>
              </a:endParaRPr>
            </a:p>
          </p:txBody>
        </p:sp>
        <p:sp>
          <p:nvSpPr>
            <p:cNvPr id="294" name="Can 293"/>
            <p:cNvSpPr/>
            <p:nvPr/>
          </p:nvSpPr>
          <p:spPr bwMode="auto">
            <a:xfrm>
              <a:off x="1570052" y="2774477"/>
              <a:ext cx="276546" cy="266822"/>
            </a:xfrm>
            <a:prstGeom prst="can">
              <a:avLst>
                <a:gd name="adj" fmla="val 26274"/>
              </a:avLst>
            </a:prstGeom>
            <a:ln>
              <a:solidFill>
                <a:srgbClr val="3892D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marL="228600" indent="-228600">
                <a:spcBef>
                  <a:spcPct val="20000"/>
                </a:spcBef>
                <a:buClr>
                  <a:srgbClr val="6699CC"/>
                </a:buClr>
                <a:buFontTx/>
                <a:buChar char="•"/>
                <a:tabLst>
                  <a:tab pos="571500" algn="l"/>
                </a:tabLst>
                <a:defRPr/>
              </a:pPr>
              <a:endParaRPr lang="en-US" sz="1100" dirty="0">
                <a:solidFill>
                  <a:srgbClr val="333366"/>
                </a:solidFill>
              </a:endParaRPr>
            </a:p>
          </p:txBody>
        </p:sp>
        <p:pic>
          <p:nvPicPr>
            <p:cNvPr id="295" name="Picture 32" descr="dellser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03860" y="2868956"/>
              <a:ext cx="1115445" cy="232384"/>
            </a:xfrm>
            <a:prstGeom prst="rect">
              <a:avLst/>
            </a:prstGeom>
            <a:noFill/>
            <a:ln w="9525">
              <a:noFill/>
              <a:miter lim="800000"/>
              <a:headEnd/>
              <a:tailEnd/>
            </a:ln>
            <a:effectLst>
              <a:outerShdw blurRad="50800" dist="38100" dir="2700000" algn="tl" rotWithShape="0">
                <a:srgbClr val="000000">
                  <a:alpha val="43000"/>
                </a:srgbClr>
              </a:outerShdw>
            </a:effectLst>
          </p:spPr>
        </p:pic>
        <p:sp>
          <p:nvSpPr>
            <p:cNvPr id="296" name="Can 295"/>
            <p:cNvSpPr/>
            <p:nvPr/>
          </p:nvSpPr>
          <p:spPr bwMode="auto">
            <a:xfrm>
              <a:off x="1928440" y="2844139"/>
              <a:ext cx="276546" cy="266822"/>
            </a:xfrm>
            <a:prstGeom prst="can">
              <a:avLst>
                <a:gd name="adj" fmla="val 26274"/>
              </a:avLst>
            </a:prstGeom>
            <a:ln>
              <a:solidFill>
                <a:srgbClr val="3892D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marL="228600" indent="-228600">
                <a:spcBef>
                  <a:spcPct val="20000"/>
                </a:spcBef>
                <a:buClr>
                  <a:srgbClr val="6699CC"/>
                </a:buClr>
                <a:buFontTx/>
                <a:buChar char="•"/>
                <a:tabLst>
                  <a:tab pos="571500" algn="l"/>
                </a:tabLst>
                <a:defRPr/>
              </a:pPr>
              <a:endParaRPr lang="en-US" sz="1100" dirty="0">
                <a:solidFill>
                  <a:srgbClr val="333366"/>
                </a:solidFill>
              </a:endParaRPr>
            </a:p>
          </p:txBody>
        </p:sp>
        <p:sp>
          <p:nvSpPr>
            <p:cNvPr id="297" name="Can 296"/>
            <p:cNvSpPr/>
            <p:nvPr/>
          </p:nvSpPr>
          <p:spPr bwMode="auto">
            <a:xfrm>
              <a:off x="1718568" y="2883071"/>
              <a:ext cx="276546" cy="266822"/>
            </a:xfrm>
            <a:prstGeom prst="can">
              <a:avLst>
                <a:gd name="adj" fmla="val 26274"/>
              </a:avLst>
            </a:prstGeom>
            <a:ln>
              <a:solidFill>
                <a:srgbClr val="3892D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marL="228600" indent="-228600">
                <a:spcBef>
                  <a:spcPct val="20000"/>
                </a:spcBef>
                <a:buClr>
                  <a:srgbClr val="6699CC"/>
                </a:buClr>
                <a:buFontTx/>
                <a:buChar char="•"/>
                <a:tabLst>
                  <a:tab pos="571500" algn="l"/>
                </a:tabLst>
                <a:defRPr/>
              </a:pPr>
              <a:endParaRPr lang="en-US" sz="1100" dirty="0">
                <a:solidFill>
                  <a:srgbClr val="333366"/>
                </a:solidFill>
              </a:endParaRPr>
            </a:p>
          </p:txBody>
        </p:sp>
        <p:pic>
          <p:nvPicPr>
            <p:cNvPr id="313" name="Picture 312" descr="Untitled-cpu.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2015" y="3002367"/>
              <a:ext cx="326718" cy="205987"/>
            </a:xfrm>
            <a:prstGeom prst="rect">
              <a:avLst/>
            </a:prstGeom>
          </p:spPr>
        </p:pic>
      </p:grpSp>
      <p:grpSp>
        <p:nvGrpSpPr>
          <p:cNvPr id="314" name="Group 313"/>
          <p:cNvGrpSpPr/>
          <p:nvPr/>
        </p:nvGrpSpPr>
        <p:grpSpPr>
          <a:xfrm>
            <a:off x="4547021" y="2735546"/>
            <a:ext cx="2177631" cy="671859"/>
            <a:chOff x="241719" y="2735545"/>
            <a:chExt cx="2177631" cy="671858"/>
          </a:xfrm>
        </p:grpSpPr>
        <p:sp>
          <p:nvSpPr>
            <p:cNvPr id="315" name="TextBox 78"/>
            <p:cNvSpPr txBox="1">
              <a:spLocks noChangeArrowheads="1"/>
            </p:cNvSpPr>
            <p:nvPr/>
          </p:nvSpPr>
          <p:spPr bwMode="auto">
            <a:xfrm>
              <a:off x="241719" y="3161182"/>
              <a:ext cx="2177631" cy="246221"/>
            </a:xfrm>
            <a:prstGeom prst="rect">
              <a:avLst/>
            </a:prstGeom>
            <a:noFill/>
            <a:ln w="9525">
              <a:noFill/>
              <a:miter lim="800000"/>
              <a:headEnd/>
              <a:tailEnd/>
            </a:ln>
          </p:spPr>
          <p:txBody>
            <a:bodyPr wrap="square">
              <a:spAutoFit/>
            </a:bodyPr>
            <a:lstStyle/>
            <a:p>
              <a:pPr algn="ctr"/>
              <a:r>
                <a:rPr lang="en-US" sz="1000" dirty="0" smtClean="0"/>
                <a:t>Data Node + Compute Node</a:t>
              </a:r>
              <a:endParaRPr lang="en-US" sz="1000" dirty="0"/>
            </a:p>
          </p:txBody>
        </p:sp>
        <p:sp>
          <p:nvSpPr>
            <p:cNvPr id="325" name="Can 324"/>
            <p:cNvSpPr/>
            <p:nvPr/>
          </p:nvSpPr>
          <p:spPr bwMode="auto">
            <a:xfrm>
              <a:off x="1779924" y="2735545"/>
              <a:ext cx="276546" cy="266822"/>
            </a:xfrm>
            <a:prstGeom prst="can">
              <a:avLst>
                <a:gd name="adj" fmla="val 26274"/>
              </a:avLst>
            </a:prstGeom>
            <a:ln>
              <a:solidFill>
                <a:srgbClr val="3892D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marL="228600" indent="-228600">
                <a:spcBef>
                  <a:spcPct val="20000"/>
                </a:spcBef>
                <a:buClr>
                  <a:srgbClr val="6699CC"/>
                </a:buClr>
                <a:buFontTx/>
                <a:buChar char="•"/>
                <a:tabLst>
                  <a:tab pos="571500" algn="l"/>
                </a:tabLst>
                <a:defRPr/>
              </a:pPr>
              <a:endParaRPr lang="en-US" sz="1100" dirty="0">
                <a:solidFill>
                  <a:srgbClr val="333366"/>
                </a:solidFill>
              </a:endParaRPr>
            </a:p>
          </p:txBody>
        </p:sp>
        <p:sp>
          <p:nvSpPr>
            <p:cNvPr id="326" name="Can 325"/>
            <p:cNvSpPr/>
            <p:nvPr/>
          </p:nvSpPr>
          <p:spPr bwMode="auto">
            <a:xfrm>
              <a:off x="1570052" y="2774477"/>
              <a:ext cx="276546" cy="266822"/>
            </a:xfrm>
            <a:prstGeom prst="can">
              <a:avLst>
                <a:gd name="adj" fmla="val 26274"/>
              </a:avLst>
            </a:prstGeom>
            <a:ln>
              <a:solidFill>
                <a:srgbClr val="3892D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marL="228600" indent="-228600">
                <a:spcBef>
                  <a:spcPct val="20000"/>
                </a:spcBef>
                <a:buClr>
                  <a:srgbClr val="6699CC"/>
                </a:buClr>
                <a:buFontTx/>
                <a:buChar char="•"/>
                <a:tabLst>
                  <a:tab pos="571500" algn="l"/>
                </a:tabLst>
                <a:defRPr/>
              </a:pPr>
              <a:endParaRPr lang="en-US" sz="1100" dirty="0">
                <a:solidFill>
                  <a:srgbClr val="333366"/>
                </a:solidFill>
              </a:endParaRPr>
            </a:p>
          </p:txBody>
        </p:sp>
        <p:pic>
          <p:nvPicPr>
            <p:cNvPr id="327" name="Picture 32" descr="dellser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03860" y="2868956"/>
              <a:ext cx="1115445" cy="232384"/>
            </a:xfrm>
            <a:prstGeom prst="rect">
              <a:avLst/>
            </a:prstGeom>
            <a:noFill/>
            <a:ln w="9525">
              <a:noFill/>
              <a:miter lim="800000"/>
              <a:headEnd/>
              <a:tailEnd/>
            </a:ln>
            <a:effectLst>
              <a:outerShdw blurRad="50800" dist="38100" dir="2700000" algn="tl" rotWithShape="0">
                <a:srgbClr val="000000">
                  <a:alpha val="43000"/>
                </a:srgbClr>
              </a:outerShdw>
            </a:effectLst>
          </p:spPr>
        </p:pic>
        <p:sp>
          <p:nvSpPr>
            <p:cNvPr id="328" name="Can 327"/>
            <p:cNvSpPr/>
            <p:nvPr/>
          </p:nvSpPr>
          <p:spPr bwMode="auto">
            <a:xfrm>
              <a:off x="1928440" y="2844139"/>
              <a:ext cx="276546" cy="266822"/>
            </a:xfrm>
            <a:prstGeom prst="can">
              <a:avLst>
                <a:gd name="adj" fmla="val 26274"/>
              </a:avLst>
            </a:prstGeom>
            <a:ln>
              <a:solidFill>
                <a:srgbClr val="3892D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marL="228600" indent="-228600">
                <a:spcBef>
                  <a:spcPct val="20000"/>
                </a:spcBef>
                <a:buClr>
                  <a:srgbClr val="6699CC"/>
                </a:buClr>
                <a:buFontTx/>
                <a:buChar char="•"/>
                <a:tabLst>
                  <a:tab pos="571500" algn="l"/>
                </a:tabLst>
                <a:defRPr/>
              </a:pPr>
              <a:endParaRPr lang="en-US" sz="1100" dirty="0">
                <a:solidFill>
                  <a:srgbClr val="333366"/>
                </a:solidFill>
              </a:endParaRPr>
            </a:p>
          </p:txBody>
        </p:sp>
        <p:sp>
          <p:nvSpPr>
            <p:cNvPr id="329" name="Can 328"/>
            <p:cNvSpPr/>
            <p:nvPr/>
          </p:nvSpPr>
          <p:spPr bwMode="auto">
            <a:xfrm>
              <a:off x="1718568" y="2883071"/>
              <a:ext cx="276546" cy="266822"/>
            </a:xfrm>
            <a:prstGeom prst="can">
              <a:avLst>
                <a:gd name="adj" fmla="val 26274"/>
              </a:avLst>
            </a:prstGeom>
            <a:ln>
              <a:solidFill>
                <a:srgbClr val="3892D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marL="228600" indent="-228600">
                <a:spcBef>
                  <a:spcPct val="20000"/>
                </a:spcBef>
                <a:buClr>
                  <a:srgbClr val="6699CC"/>
                </a:buClr>
                <a:buFontTx/>
                <a:buChar char="•"/>
                <a:tabLst>
                  <a:tab pos="571500" algn="l"/>
                </a:tabLst>
                <a:defRPr/>
              </a:pPr>
              <a:endParaRPr lang="en-US" sz="1100" dirty="0">
                <a:solidFill>
                  <a:srgbClr val="333366"/>
                </a:solidFill>
              </a:endParaRPr>
            </a:p>
          </p:txBody>
        </p:sp>
        <p:pic>
          <p:nvPicPr>
            <p:cNvPr id="330" name="Picture 329" descr="Untitled-cpu.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2015" y="3002367"/>
              <a:ext cx="326718" cy="205987"/>
            </a:xfrm>
            <a:prstGeom prst="rect">
              <a:avLst/>
            </a:prstGeom>
          </p:spPr>
        </p:pic>
      </p:grpSp>
      <p:grpSp>
        <p:nvGrpSpPr>
          <p:cNvPr id="331" name="Group 330"/>
          <p:cNvGrpSpPr/>
          <p:nvPr/>
        </p:nvGrpSpPr>
        <p:grpSpPr>
          <a:xfrm>
            <a:off x="4547021" y="3758533"/>
            <a:ext cx="2177631" cy="671859"/>
            <a:chOff x="241719" y="2735545"/>
            <a:chExt cx="2177631" cy="671858"/>
          </a:xfrm>
        </p:grpSpPr>
        <p:sp>
          <p:nvSpPr>
            <p:cNvPr id="332" name="TextBox 78"/>
            <p:cNvSpPr txBox="1">
              <a:spLocks noChangeArrowheads="1"/>
            </p:cNvSpPr>
            <p:nvPr/>
          </p:nvSpPr>
          <p:spPr bwMode="auto">
            <a:xfrm>
              <a:off x="241719" y="3161182"/>
              <a:ext cx="2177631" cy="246221"/>
            </a:xfrm>
            <a:prstGeom prst="rect">
              <a:avLst/>
            </a:prstGeom>
            <a:noFill/>
            <a:ln w="9525">
              <a:noFill/>
              <a:miter lim="800000"/>
              <a:headEnd/>
              <a:tailEnd/>
            </a:ln>
          </p:spPr>
          <p:txBody>
            <a:bodyPr wrap="square">
              <a:spAutoFit/>
            </a:bodyPr>
            <a:lstStyle/>
            <a:p>
              <a:pPr algn="ctr"/>
              <a:r>
                <a:rPr lang="en-US" sz="1000" dirty="0" smtClean="0"/>
                <a:t>Data Node + Compute Node</a:t>
              </a:r>
              <a:endParaRPr lang="en-US" sz="1000" dirty="0"/>
            </a:p>
          </p:txBody>
        </p:sp>
        <p:sp>
          <p:nvSpPr>
            <p:cNvPr id="333" name="Can 332"/>
            <p:cNvSpPr/>
            <p:nvPr/>
          </p:nvSpPr>
          <p:spPr bwMode="auto">
            <a:xfrm>
              <a:off x="1779924" y="2735545"/>
              <a:ext cx="276546" cy="266822"/>
            </a:xfrm>
            <a:prstGeom prst="can">
              <a:avLst>
                <a:gd name="adj" fmla="val 26274"/>
              </a:avLst>
            </a:prstGeom>
            <a:ln>
              <a:solidFill>
                <a:srgbClr val="3892D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marL="228600" indent="-228600">
                <a:spcBef>
                  <a:spcPct val="20000"/>
                </a:spcBef>
                <a:buClr>
                  <a:srgbClr val="6699CC"/>
                </a:buClr>
                <a:buFontTx/>
                <a:buChar char="•"/>
                <a:tabLst>
                  <a:tab pos="571500" algn="l"/>
                </a:tabLst>
                <a:defRPr/>
              </a:pPr>
              <a:endParaRPr lang="en-US" sz="1100" dirty="0">
                <a:solidFill>
                  <a:srgbClr val="333366"/>
                </a:solidFill>
              </a:endParaRPr>
            </a:p>
          </p:txBody>
        </p:sp>
        <p:sp>
          <p:nvSpPr>
            <p:cNvPr id="334" name="Can 333"/>
            <p:cNvSpPr/>
            <p:nvPr/>
          </p:nvSpPr>
          <p:spPr bwMode="auto">
            <a:xfrm>
              <a:off x="1570052" y="2774477"/>
              <a:ext cx="276546" cy="266822"/>
            </a:xfrm>
            <a:prstGeom prst="can">
              <a:avLst>
                <a:gd name="adj" fmla="val 26274"/>
              </a:avLst>
            </a:prstGeom>
            <a:ln>
              <a:solidFill>
                <a:srgbClr val="3892D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marL="228600" indent="-228600">
                <a:spcBef>
                  <a:spcPct val="20000"/>
                </a:spcBef>
                <a:buClr>
                  <a:srgbClr val="6699CC"/>
                </a:buClr>
                <a:buFontTx/>
                <a:buChar char="•"/>
                <a:tabLst>
                  <a:tab pos="571500" algn="l"/>
                </a:tabLst>
                <a:defRPr/>
              </a:pPr>
              <a:endParaRPr lang="en-US" sz="1100" dirty="0">
                <a:solidFill>
                  <a:srgbClr val="333366"/>
                </a:solidFill>
              </a:endParaRPr>
            </a:p>
          </p:txBody>
        </p:sp>
        <p:pic>
          <p:nvPicPr>
            <p:cNvPr id="335" name="Picture 32" descr="dellser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03860" y="2868956"/>
              <a:ext cx="1115445" cy="232384"/>
            </a:xfrm>
            <a:prstGeom prst="rect">
              <a:avLst/>
            </a:prstGeom>
            <a:noFill/>
            <a:ln w="9525">
              <a:noFill/>
              <a:miter lim="800000"/>
              <a:headEnd/>
              <a:tailEnd/>
            </a:ln>
            <a:effectLst>
              <a:outerShdw blurRad="50800" dist="38100" dir="2700000" algn="tl" rotWithShape="0">
                <a:srgbClr val="000000">
                  <a:alpha val="43000"/>
                </a:srgbClr>
              </a:outerShdw>
            </a:effectLst>
          </p:spPr>
        </p:pic>
        <p:sp>
          <p:nvSpPr>
            <p:cNvPr id="336" name="Can 335"/>
            <p:cNvSpPr/>
            <p:nvPr/>
          </p:nvSpPr>
          <p:spPr bwMode="auto">
            <a:xfrm>
              <a:off x="1928440" y="2844139"/>
              <a:ext cx="276546" cy="266822"/>
            </a:xfrm>
            <a:prstGeom prst="can">
              <a:avLst>
                <a:gd name="adj" fmla="val 26274"/>
              </a:avLst>
            </a:prstGeom>
            <a:ln>
              <a:solidFill>
                <a:srgbClr val="3892D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marL="228600" indent="-228600">
                <a:spcBef>
                  <a:spcPct val="20000"/>
                </a:spcBef>
                <a:buClr>
                  <a:srgbClr val="6699CC"/>
                </a:buClr>
                <a:buFontTx/>
                <a:buChar char="•"/>
                <a:tabLst>
                  <a:tab pos="571500" algn="l"/>
                </a:tabLst>
                <a:defRPr/>
              </a:pPr>
              <a:endParaRPr lang="en-US" sz="1100" dirty="0">
                <a:solidFill>
                  <a:srgbClr val="333366"/>
                </a:solidFill>
              </a:endParaRPr>
            </a:p>
          </p:txBody>
        </p:sp>
        <p:sp>
          <p:nvSpPr>
            <p:cNvPr id="337" name="Can 336"/>
            <p:cNvSpPr/>
            <p:nvPr/>
          </p:nvSpPr>
          <p:spPr bwMode="auto">
            <a:xfrm>
              <a:off x="1718568" y="2883071"/>
              <a:ext cx="276546" cy="266822"/>
            </a:xfrm>
            <a:prstGeom prst="can">
              <a:avLst>
                <a:gd name="adj" fmla="val 26274"/>
              </a:avLst>
            </a:prstGeom>
            <a:ln>
              <a:solidFill>
                <a:srgbClr val="3892D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marL="228600" indent="-228600">
                <a:spcBef>
                  <a:spcPct val="20000"/>
                </a:spcBef>
                <a:buClr>
                  <a:srgbClr val="6699CC"/>
                </a:buClr>
                <a:buFontTx/>
                <a:buChar char="•"/>
                <a:tabLst>
                  <a:tab pos="571500" algn="l"/>
                </a:tabLst>
                <a:defRPr/>
              </a:pPr>
              <a:endParaRPr lang="en-US" sz="1100" dirty="0">
                <a:solidFill>
                  <a:srgbClr val="333366"/>
                </a:solidFill>
              </a:endParaRPr>
            </a:p>
          </p:txBody>
        </p:sp>
        <p:pic>
          <p:nvPicPr>
            <p:cNvPr id="338" name="Picture 337" descr="Untitled-cpu.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2015" y="3002367"/>
              <a:ext cx="326718" cy="205987"/>
            </a:xfrm>
            <a:prstGeom prst="rect">
              <a:avLst/>
            </a:prstGeom>
          </p:spPr>
        </p:pic>
      </p:grpSp>
      <p:pic>
        <p:nvPicPr>
          <p:cNvPr id="89" name="Picture 2" descr="http://www.trainingetc.com/Images/Hor_RGB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6388" y="910231"/>
            <a:ext cx="1065296" cy="301992"/>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http://www.radoop.eu/wp-content/uploads/cloudera_press_release.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874" r="16874"/>
          <a:stretch/>
        </p:blipFill>
        <p:spPr bwMode="auto">
          <a:xfrm>
            <a:off x="1003211" y="856528"/>
            <a:ext cx="794578" cy="34573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6" descr="http://emcplus.typepad.com/.a/6a0168e71ada4c970c019104db2f3c970c-800wi"/>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0787" t="39401" r="30484" b="40100"/>
          <a:stretch/>
        </p:blipFill>
        <p:spPr bwMode="auto">
          <a:xfrm>
            <a:off x="1977303" y="1012076"/>
            <a:ext cx="846834" cy="1900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google.de/url?source=imgres&amp;ct=tbn&amp;q=http://rahulurs.com/sap/wp-content/uploads/2013/12/hana.jpg&amp;sa=X&amp;ei=yHiiVJitBIWdNu_xg6AP&amp;ved=0CAUQ8wc&amp;usg=AFQjCNH1BJ0gDipr0IF4dUpVs0JIm5TJiQ"/>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12460" y="844283"/>
            <a:ext cx="1212147" cy="4024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asitconf.org/casitconf12/wp-content/uploads/2012/01/logo_splunk_white_high.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91688" y="833863"/>
            <a:ext cx="1552203" cy="452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012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2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2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8" grpId="0" animBg="1"/>
      <p:bldP spid="302" grpId="0" animBg="1"/>
      <p:bldP spid="303" grpId="0"/>
      <p:bldP spid="305" grpId="0" animBg="1"/>
      <p:bldP spid="317" grpId="0" animBg="1"/>
      <p:bldP spid="318" grpId="0"/>
      <p:bldP spid="320" grpId="0" animBg="1"/>
      <p:bldP spid="321" grpId="0"/>
      <p:bldP spid="323" grpId="0" animBg="1"/>
      <p:bldP spid="324" grpId="0"/>
      <p:bldP spid="278" grpId="0" animBg="1"/>
      <p:bldP spid="279" grpId="0"/>
      <p:bldP spid="198" grpId="0" animBg="1"/>
      <p:bldP spid="199" grpId="0" animBg="1"/>
      <p:bldP spid="200" grpId="0" animBg="1"/>
      <p:bldP spid="201" grpId="0" animBg="1"/>
      <p:bldP spid="300" grpId="0"/>
      <p:bldP spid="306" grpId="0"/>
      <p:bldP spid="309" grpId="0"/>
      <p:bldP spid="312" grpId="0"/>
      <p:bldP spid="2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prstGeom prst="rect">
            <a:avLst/>
          </a:prstGeom>
        </p:spPr>
        <p:txBody>
          <a:bodyPr>
            <a:noAutofit/>
          </a:bodyPr>
          <a:lstStyle/>
          <a:p>
            <a:pPr algn="l"/>
            <a:r>
              <a:rPr lang="en-US" sz="2400" dirty="0" err="1" smtClean="0">
                <a:solidFill>
                  <a:srgbClr val="002060"/>
                </a:solidFill>
              </a:rPr>
              <a:t>Klassische</a:t>
            </a:r>
            <a:r>
              <a:rPr lang="en-US" sz="2400" dirty="0" smtClean="0">
                <a:solidFill>
                  <a:srgbClr val="002060"/>
                </a:solidFill>
              </a:rPr>
              <a:t> </a:t>
            </a:r>
            <a:r>
              <a:rPr lang="en-US" sz="2400" dirty="0">
                <a:solidFill>
                  <a:srgbClr val="002060"/>
                </a:solidFill>
              </a:rPr>
              <a:t>Hadoop </a:t>
            </a:r>
            <a:r>
              <a:rPr lang="en-US" sz="2400" dirty="0" err="1">
                <a:solidFill>
                  <a:srgbClr val="002060"/>
                </a:solidFill>
              </a:rPr>
              <a:t>Architektur</a:t>
            </a:r>
            <a:endParaRPr lang="en-US" sz="2400" dirty="0">
              <a:solidFill>
                <a:srgbClr val="00206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60605800"/>
              </p:ext>
            </p:extLst>
          </p:nvPr>
        </p:nvGraphicFramePr>
        <p:xfrm>
          <a:off x="1187624" y="712516"/>
          <a:ext cx="6699471" cy="3228522"/>
        </p:xfrm>
        <a:graphic>
          <a:graphicData uri="http://schemas.openxmlformats.org/drawingml/2006/table">
            <a:tbl>
              <a:tblPr firstRow="1" bandRow="1">
                <a:tableStyleId>{6E25E649-3F16-4E02-A733-19D2CDBF48F0}</a:tableStyleId>
              </a:tblPr>
              <a:tblGrid>
                <a:gridCol w="6699471"/>
              </a:tblGrid>
              <a:tr h="559085">
                <a:tc>
                  <a:txBody>
                    <a:bodyPr/>
                    <a:lstStyle/>
                    <a:p>
                      <a:pPr marL="285750" marR="0" lvl="0" indent="-285750" algn="l" defTabSz="914400" rtl="0" eaLnBrk="1" fontAlgn="auto" latinLnBrk="0" hangingPunct="1">
                        <a:lnSpc>
                          <a:spcPct val="100000"/>
                        </a:lnSpc>
                        <a:spcBef>
                          <a:spcPts val="1200"/>
                        </a:spcBef>
                        <a:spcAft>
                          <a:spcPts val="0"/>
                        </a:spcAft>
                        <a:buClr>
                          <a:srgbClr val="3892D0"/>
                        </a:buClr>
                        <a:buSzPct val="200000"/>
                        <a:buFont typeface="Arial" panose="020B0604020202020204" pitchFamily="34" charset="0"/>
                        <a:buChar char="•"/>
                        <a:tabLst/>
                        <a:defRPr/>
                      </a:pPr>
                      <a:r>
                        <a:rPr kumimoji="0" lang="en-US" sz="1400" b="1" i="0" u="none" strike="noStrike" kern="1200" cap="none" spc="0" normalizeH="0" baseline="0" noProof="0" dirty="0" err="1" smtClean="0">
                          <a:ln>
                            <a:noFill/>
                          </a:ln>
                          <a:solidFill>
                            <a:schemeClr val="tx1"/>
                          </a:solidFill>
                          <a:effectLst/>
                          <a:uLnTx/>
                          <a:uFillTx/>
                          <a:latin typeface="MetaNormalLF-Roman"/>
                          <a:ea typeface="+mn-ea"/>
                          <a:cs typeface="+mn-cs"/>
                        </a:rPr>
                        <a:t>dedizierte</a:t>
                      </a:r>
                      <a:r>
                        <a:rPr kumimoji="0" lang="en-US" sz="1400" b="1" i="0" u="none" strike="noStrike" kern="1200" cap="none" spc="0" normalizeH="0" baseline="0" noProof="0" dirty="0" smtClean="0">
                          <a:ln>
                            <a:noFill/>
                          </a:ln>
                          <a:solidFill>
                            <a:schemeClr val="tx1"/>
                          </a:solidFill>
                          <a:effectLst/>
                          <a:uLnTx/>
                          <a:uFillTx/>
                          <a:latin typeface="MetaNormalLF-Roman"/>
                          <a:ea typeface="+mn-ea"/>
                          <a:cs typeface="+mn-cs"/>
                        </a:rPr>
                        <a:t>  </a:t>
                      </a:r>
                      <a:r>
                        <a:rPr kumimoji="0" lang="en-US" sz="1400" b="1" i="0" u="none" strike="noStrike" kern="1200" cap="none" spc="0" normalizeH="0" baseline="0" noProof="0" dirty="0" err="1" smtClean="0">
                          <a:ln>
                            <a:noFill/>
                          </a:ln>
                          <a:solidFill>
                            <a:schemeClr val="tx1"/>
                          </a:solidFill>
                          <a:effectLst/>
                          <a:uLnTx/>
                          <a:uFillTx/>
                          <a:latin typeface="MetaNormalLF-Roman"/>
                          <a:ea typeface="+mn-ea"/>
                          <a:cs typeface="+mn-cs"/>
                        </a:rPr>
                        <a:t>Serverumgebung</a:t>
                      </a:r>
                      <a:r>
                        <a:rPr kumimoji="0" lang="en-US" sz="1400" b="1" i="0" u="none" strike="noStrike" kern="1200" cap="none" spc="0" normalizeH="0" baseline="0" noProof="0" dirty="0" smtClean="0">
                          <a:ln>
                            <a:noFill/>
                          </a:ln>
                          <a:solidFill>
                            <a:schemeClr val="tx1"/>
                          </a:solidFill>
                          <a:effectLst/>
                          <a:uLnTx/>
                          <a:uFillTx/>
                          <a:latin typeface="MetaNormalLF-Roman"/>
                          <a:ea typeface="+mn-ea"/>
                          <a:cs typeface="+mn-cs"/>
                        </a:rPr>
                        <a:t> </a:t>
                      </a:r>
                      <a:r>
                        <a:rPr kumimoji="0" lang="en-US" sz="1400" b="1" i="0" u="none" strike="noStrike" kern="1200" cap="none" spc="0" normalizeH="0" baseline="0" noProof="0" dirty="0" err="1" smtClean="0">
                          <a:ln>
                            <a:noFill/>
                          </a:ln>
                          <a:solidFill>
                            <a:schemeClr val="tx1"/>
                          </a:solidFill>
                          <a:effectLst/>
                          <a:uLnTx/>
                          <a:uFillTx/>
                          <a:latin typeface="MetaNormalLF-Roman"/>
                          <a:ea typeface="+mn-ea"/>
                          <a:cs typeface="+mn-cs"/>
                        </a:rPr>
                        <a:t>mit</a:t>
                      </a:r>
                      <a:r>
                        <a:rPr kumimoji="0" lang="en-US" sz="1400" b="1" i="0" u="none" strike="noStrike" kern="1200" cap="none" spc="0" normalizeH="0" baseline="0" noProof="0" dirty="0" smtClean="0">
                          <a:ln>
                            <a:noFill/>
                          </a:ln>
                          <a:solidFill>
                            <a:schemeClr val="tx1"/>
                          </a:solidFill>
                          <a:effectLst/>
                          <a:uLnTx/>
                          <a:uFillTx/>
                          <a:latin typeface="MetaNormalLF-Roman"/>
                          <a:ea typeface="+mn-ea"/>
                          <a:cs typeface="+mn-cs"/>
                        </a:rPr>
                        <a:t> </a:t>
                      </a:r>
                      <a:r>
                        <a:rPr kumimoji="0" lang="en-US" sz="1400" b="1" i="0" u="none" strike="noStrike" kern="1200" cap="none" spc="0" normalizeH="0" baseline="0" noProof="0" dirty="0" err="1" smtClean="0">
                          <a:ln>
                            <a:noFill/>
                          </a:ln>
                          <a:solidFill>
                            <a:schemeClr val="tx1"/>
                          </a:solidFill>
                          <a:effectLst/>
                          <a:uLnTx/>
                          <a:uFillTx/>
                          <a:latin typeface="MetaNormalLF-Roman"/>
                          <a:ea typeface="+mn-ea"/>
                          <a:cs typeface="+mn-cs"/>
                        </a:rPr>
                        <a:t>lokalem</a:t>
                      </a:r>
                      <a:r>
                        <a:rPr kumimoji="0" lang="en-US" sz="1400" b="1" i="0" u="none" strike="noStrike" kern="1200" cap="none" spc="0" normalizeH="0" baseline="0" noProof="0" dirty="0" smtClean="0">
                          <a:ln>
                            <a:noFill/>
                          </a:ln>
                          <a:solidFill>
                            <a:schemeClr val="tx1"/>
                          </a:solidFill>
                          <a:effectLst/>
                          <a:uLnTx/>
                          <a:uFillTx/>
                          <a:latin typeface="MetaNormalLF-Roman"/>
                          <a:ea typeface="+mn-ea"/>
                          <a:cs typeface="+mn-cs"/>
                        </a:rPr>
                        <a:t> Storage </a:t>
                      </a:r>
                    </a:p>
                    <a:p>
                      <a:pPr marL="742950" marR="0" lvl="1" indent="-285750" algn="l" defTabSz="914400" rtl="0" eaLnBrk="1" fontAlgn="auto" latinLnBrk="0" hangingPunct="1">
                        <a:lnSpc>
                          <a:spcPct val="100000"/>
                        </a:lnSpc>
                        <a:spcBef>
                          <a:spcPts val="1200"/>
                        </a:spcBef>
                        <a:spcAft>
                          <a:spcPts val="0"/>
                        </a:spcAft>
                        <a:buClr>
                          <a:srgbClr val="3892D0"/>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etaNormalLF-Roman"/>
                          <a:ea typeface="+mn-ea"/>
                          <a:cs typeface="+mn-cs"/>
                        </a:rPr>
                        <a:t>Hardware und </a:t>
                      </a:r>
                      <a:r>
                        <a:rPr kumimoji="0" lang="en-US" sz="1200" b="0" i="0" u="none" strike="noStrike" kern="1200" cap="none" spc="0" normalizeH="0" baseline="0" noProof="0" dirty="0" err="1" smtClean="0">
                          <a:ln>
                            <a:noFill/>
                          </a:ln>
                          <a:solidFill>
                            <a:schemeClr val="tx1"/>
                          </a:solidFill>
                          <a:effectLst/>
                          <a:uLnTx/>
                          <a:uFillTx/>
                          <a:latin typeface="MetaNormalLF-Roman"/>
                          <a:ea typeface="+mn-ea"/>
                          <a:cs typeface="+mn-cs"/>
                        </a:rPr>
                        <a:t>Kapazität</a:t>
                      </a:r>
                      <a:r>
                        <a:rPr kumimoji="0" lang="en-US" sz="1200" b="0" i="0" u="none" strike="noStrike" kern="1200" cap="none" spc="0" normalizeH="0" baseline="0" noProof="0" dirty="0" smtClean="0">
                          <a:ln>
                            <a:noFill/>
                          </a:ln>
                          <a:solidFill>
                            <a:schemeClr val="tx1"/>
                          </a:solidFill>
                          <a:effectLst/>
                          <a:uLnTx/>
                          <a:uFillTx/>
                          <a:latin typeface="MetaNormalLF-Roman"/>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etaNormalLF-Roman"/>
                          <a:ea typeface="+mn-ea"/>
                          <a:cs typeface="+mn-cs"/>
                        </a:rPr>
                        <a:t>nur</a:t>
                      </a:r>
                      <a:r>
                        <a:rPr kumimoji="0" lang="en-US" sz="1200" b="0" i="0" u="none" strike="noStrike" kern="1200" cap="none" spc="0" normalizeH="0" baseline="0" noProof="0" dirty="0" smtClean="0">
                          <a:ln>
                            <a:noFill/>
                          </a:ln>
                          <a:solidFill>
                            <a:schemeClr val="tx1"/>
                          </a:solidFill>
                          <a:effectLst/>
                          <a:uLnTx/>
                          <a:uFillTx/>
                          <a:latin typeface="MetaNormalLF-Roman"/>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etaNormalLF-Roman"/>
                          <a:ea typeface="+mn-ea"/>
                          <a:cs typeface="+mn-cs"/>
                        </a:rPr>
                        <a:t>für</a:t>
                      </a:r>
                      <a:r>
                        <a:rPr kumimoji="0" lang="en-US" sz="1200" b="0" i="0" u="none" strike="noStrike" kern="1200" cap="none" spc="0" normalizeH="0" baseline="0" noProof="0" dirty="0" smtClean="0">
                          <a:ln>
                            <a:noFill/>
                          </a:ln>
                          <a:solidFill>
                            <a:schemeClr val="tx1"/>
                          </a:solidFill>
                          <a:effectLst/>
                          <a:uLnTx/>
                          <a:uFillTx/>
                          <a:latin typeface="MetaNormalLF-Roman"/>
                          <a:ea typeface="+mn-ea"/>
                          <a:cs typeface="+mn-cs"/>
                        </a:rPr>
                        <a:t> Hadoop </a:t>
                      </a:r>
                      <a:r>
                        <a:rPr kumimoji="0" lang="en-US" sz="1200" b="0" i="0" u="none" strike="noStrike" kern="1200" cap="none" spc="0" normalizeH="0" baseline="0" noProof="0" dirty="0" err="1" smtClean="0">
                          <a:ln>
                            <a:noFill/>
                          </a:ln>
                          <a:solidFill>
                            <a:schemeClr val="tx1"/>
                          </a:solidFill>
                          <a:effectLst/>
                          <a:uLnTx/>
                          <a:uFillTx/>
                          <a:latin typeface="MetaNormalLF-Roman"/>
                          <a:ea typeface="+mn-ea"/>
                          <a:cs typeface="+mn-cs"/>
                        </a:rPr>
                        <a:t>Daten</a:t>
                      </a:r>
                      <a:r>
                        <a:rPr kumimoji="0" lang="en-US" sz="1200" b="0" i="0" u="none" strike="noStrike" kern="1200" cap="none" spc="0" normalizeH="0" baseline="0" noProof="0" dirty="0" smtClean="0">
                          <a:ln>
                            <a:noFill/>
                          </a:ln>
                          <a:solidFill>
                            <a:schemeClr val="tx1"/>
                          </a:solidFill>
                          <a:effectLst/>
                          <a:uLnTx/>
                          <a:uFillTx/>
                          <a:latin typeface="MetaNormalLF-Roman"/>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etaNormalLF-Roman"/>
                          <a:ea typeface="+mn-ea"/>
                          <a:cs typeface="+mn-cs"/>
                        </a:rPr>
                        <a:t>gedacht</a:t>
                      </a:r>
                      <a:endParaRPr kumimoji="0" lang="en-US" sz="1200" b="0" i="0" u="none" strike="noStrike" kern="1200" cap="none" spc="0" normalizeH="0" baseline="0" noProof="0" dirty="0" smtClean="0">
                        <a:ln>
                          <a:noFill/>
                        </a:ln>
                        <a:solidFill>
                          <a:schemeClr val="tx1"/>
                        </a:solidFill>
                        <a:effectLst/>
                        <a:uLnTx/>
                        <a:uFillTx/>
                        <a:latin typeface="MetaNormalLF-Roman"/>
                        <a:ea typeface="+mn-ea"/>
                        <a:cs typeface="+mn-cs"/>
                      </a:endParaRPr>
                    </a:p>
                  </a:txBody>
                  <a:tcPr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865432">
                <a:tc>
                  <a:txBody>
                    <a:bodyPr/>
                    <a:lstStyle/>
                    <a:p>
                      <a:pPr marL="342900" marR="0" lvl="0" indent="-342900" algn="l" defTabSz="914400" rtl="0" eaLnBrk="1" fontAlgn="auto" latinLnBrk="0" hangingPunct="1">
                        <a:lnSpc>
                          <a:spcPct val="100000"/>
                        </a:lnSpc>
                        <a:spcBef>
                          <a:spcPts val="1200"/>
                        </a:spcBef>
                        <a:spcAft>
                          <a:spcPts val="0"/>
                        </a:spcAft>
                        <a:buClr>
                          <a:srgbClr val="3892D0"/>
                        </a:buClr>
                        <a:buSzPct val="200000"/>
                        <a:buFont typeface="Arial" panose="020B0604020202020204" pitchFamily="34" charset="0"/>
                        <a:buChar char="•"/>
                        <a:tabLst/>
                        <a:defRPr/>
                      </a:pPr>
                      <a:r>
                        <a:rPr kumimoji="0" lang="en-US" sz="1400" b="1" i="0" u="none" strike="noStrike" kern="1200" cap="none" spc="0" normalizeH="0" baseline="0" noProof="0" dirty="0" err="1" smtClean="0">
                          <a:ln>
                            <a:noFill/>
                          </a:ln>
                          <a:solidFill>
                            <a:schemeClr val="tx1"/>
                          </a:solidFill>
                          <a:effectLst/>
                          <a:uLnTx/>
                          <a:uFillTx/>
                          <a:latin typeface="MetaNormalLF-Roman"/>
                          <a:ea typeface="+mn-ea"/>
                          <a:cs typeface="+mn-cs"/>
                        </a:rPr>
                        <a:t>Effizienz</a:t>
                      </a:r>
                      <a:endParaRPr kumimoji="0" lang="en-US" sz="1400" b="1" i="0" u="none" strike="noStrike" kern="1200" cap="none" spc="0" normalizeH="0" baseline="0" noProof="0" dirty="0" smtClean="0">
                        <a:ln>
                          <a:noFill/>
                        </a:ln>
                        <a:solidFill>
                          <a:schemeClr val="tx1"/>
                        </a:solidFill>
                        <a:effectLst/>
                        <a:uLnTx/>
                        <a:uFillTx/>
                        <a:latin typeface="MetaNormalLF-Roman"/>
                        <a:ea typeface="+mn-ea"/>
                        <a:cs typeface="+mn-cs"/>
                      </a:endParaRPr>
                    </a:p>
                    <a:p>
                      <a:pPr marL="742950" marR="0" lvl="1" indent="-285750" algn="l" defTabSz="914400" rtl="0" eaLnBrk="1" fontAlgn="auto" latinLnBrk="0" hangingPunct="1">
                        <a:lnSpc>
                          <a:spcPct val="100000"/>
                        </a:lnSpc>
                        <a:spcBef>
                          <a:spcPts val="1200"/>
                        </a:spcBef>
                        <a:spcAft>
                          <a:spcPts val="0"/>
                        </a:spcAft>
                        <a:buClr>
                          <a:srgbClr val="3892D0"/>
                        </a:buClr>
                        <a:buSzTx/>
                        <a:buFont typeface="Arial" panose="020B0604020202020204" pitchFamily="34" charset="0"/>
                        <a:buChar char="•"/>
                        <a:tabLst/>
                        <a:defRPr/>
                      </a:pPr>
                      <a:r>
                        <a:rPr kumimoji="0" lang="en-US" sz="1200" b="0" i="0" u="none" strike="noStrike" kern="1200" cap="none" spc="0" normalizeH="0" baseline="0" noProof="0" dirty="0" err="1" smtClean="0">
                          <a:ln>
                            <a:noFill/>
                          </a:ln>
                          <a:solidFill>
                            <a:schemeClr val="tx1"/>
                          </a:solidFill>
                          <a:effectLst/>
                          <a:uLnTx/>
                          <a:uFillTx/>
                          <a:latin typeface="MetaNormalLF-Roman"/>
                          <a:ea typeface="+mn-ea"/>
                          <a:cs typeface="+mn-cs"/>
                        </a:rPr>
                        <a:t>schlechte</a:t>
                      </a:r>
                      <a:r>
                        <a:rPr kumimoji="0" lang="en-US" sz="1200" b="0" i="0" u="none" strike="noStrike" kern="1200" cap="none" spc="0" normalizeH="0" baseline="0" noProof="0" dirty="0" smtClean="0">
                          <a:ln>
                            <a:noFill/>
                          </a:ln>
                          <a:solidFill>
                            <a:schemeClr val="tx1"/>
                          </a:solidFill>
                          <a:effectLst/>
                          <a:uLnTx/>
                          <a:uFillTx/>
                          <a:latin typeface="MetaNormalLF-Roman"/>
                          <a:ea typeface="+mn-ea"/>
                          <a:cs typeface="+mn-cs"/>
                        </a:rPr>
                        <a:t> CPU </a:t>
                      </a:r>
                      <a:r>
                        <a:rPr kumimoji="0" lang="en-US" sz="1200" b="0" i="0" u="none" strike="noStrike" kern="1200" cap="none" spc="0" normalizeH="0" baseline="0" noProof="0" dirty="0" err="1" smtClean="0">
                          <a:ln>
                            <a:noFill/>
                          </a:ln>
                          <a:solidFill>
                            <a:schemeClr val="tx1"/>
                          </a:solidFill>
                          <a:effectLst/>
                          <a:uLnTx/>
                          <a:uFillTx/>
                          <a:latin typeface="MetaNormalLF-Roman"/>
                          <a:ea typeface="+mn-ea"/>
                          <a:cs typeface="+mn-cs"/>
                        </a:rPr>
                        <a:t>Auslastung</a:t>
                      </a:r>
                      <a:r>
                        <a:rPr kumimoji="0" lang="en-US" sz="1200" b="0" i="0" u="none" strike="noStrike" kern="1200" cap="none" spc="0" normalizeH="0" baseline="0" noProof="0" dirty="0" smtClean="0">
                          <a:ln>
                            <a:noFill/>
                          </a:ln>
                          <a:solidFill>
                            <a:schemeClr val="tx1"/>
                          </a:solidFill>
                          <a:effectLst/>
                          <a:uLnTx/>
                          <a:uFillTx/>
                          <a:latin typeface="MetaNormalLF-Roman"/>
                          <a:ea typeface="+mn-ea"/>
                          <a:cs typeface="+mn-cs"/>
                        </a:rPr>
                        <a:t> da auf </a:t>
                      </a:r>
                      <a:r>
                        <a:rPr kumimoji="0" lang="en-US" sz="1200" b="0" i="0" u="none" strike="noStrike" kern="1200" cap="none" spc="0" normalizeH="0" baseline="0" noProof="0" dirty="0" err="1" smtClean="0">
                          <a:ln>
                            <a:noFill/>
                          </a:ln>
                          <a:solidFill>
                            <a:schemeClr val="tx1"/>
                          </a:solidFill>
                          <a:effectLst/>
                          <a:uLnTx/>
                          <a:uFillTx/>
                          <a:latin typeface="MetaNormalLF-Roman"/>
                          <a:ea typeface="+mn-ea"/>
                          <a:cs typeface="+mn-cs"/>
                        </a:rPr>
                        <a:t>Lastspitzen</a:t>
                      </a:r>
                      <a:r>
                        <a:rPr kumimoji="0" lang="en-US" sz="1200" b="0" i="0" u="none" strike="noStrike" kern="1200" cap="none" spc="0" normalizeH="0" baseline="0" noProof="0" dirty="0" smtClean="0">
                          <a:ln>
                            <a:noFill/>
                          </a:ln>
                          <a:solidFill>
                            <a:schemeClr val="tx1"/>
                          </a:solidFill>
                          <a:effectLst/>
                          <a:uLnTx/>
                          <a:uFillTx/>
                          <a:latin typeface="MetaNormalLF-Roman"/>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etaNormalLF-Roman"/>
                          <a:ea typeface="+mn-ea"/>
                          <a:cs typeface="+mn-cs"/>
                        </a:rPr>
                        <a:t>zugeschnitten</a:t>
                      </a:r>
                      <a:endParaRPr kumimoji="0" lang="en-US" sz="1200" b="0" i="0" u="none" strike="noStrike" kern="1200" cap="none" spc="0" normalizeH="0" baseline="0" noProof="0" dirty="0" smtClean="0">
                        <a:ln>
                          <a:noFill/>
                        </a:ln>
                        <a:solidFill>
                          <a:schemeClr val="tx1"/>
                        </a:solidFill>
                        <a:effectLst/>
                        <a:uLnTx/>
                        <a:uFillTx/>
                        <a:latin typeface="MetaNormalLF-Roman"/>
                        <a:ea typeface="+mn-ea"/>
                        <a:cs typeface="+mn-cs"/>
                      </a:endParaRPr>
                    </a:p>
                    <a:p>
                      <a:pPr marL="742950" marR="0" lvl="1" indent="-285750" algn="l" defTabSz="914400" rtl="0" eaLnBrk="1" fontAlgn="auto" latinLnBrk="0" hangingPunct="1">
                        <a:lnSpc>
                          <a:spcPct val="100000"/>
                        </a:lnSpc>
                        <a:spcBef>
                          <a:spcPts val="1200"/>
                        </a:spcBef>
                        <a:spcAft>
                          <a:spcPts val="0"/>
                        </a:spcAft>
                        <a:buClr>
                          <a:srgbClr val="3892D0"/>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etaNormalLF-Roman"/>
                          <a:ea typeface="+mn-ea"/>
                          <a:cs typeface="+mn-cs"/>
                        </a:rPr>
                        <a:t>3-fach </a:t>
                      </a:r>
                      <a:r>
                        <a:rPr kumimoji="0" lang="en-US" sz="1200" b="0" i="0" u="none" strike="noStrike" kern="1200" cap="none" spc="0" normalizeH="0" baseline="0" noProof="0" dirty="0" err="1" smtClean="0">
                          <a:ln>
                            <a:noFill/>
                          </a:ln>
                          <a:solidFill>
                            <a:schemeClr val="tx1"/>
                          </a:solidFill>
                          <a:effectLst/>
                          <a:uLnTx/>
                          <a:uFillTx/>
                          <a:latin typeface="MetaNormalLF-Roman"/>
                          <a:ea typeface="+mn-ea"/>
                          <a:cs typeface="+mn-cs"/>
                        </a:rPr>
                        <a:t>Spiegelung</a:t>
                      </a:r>
                      <a:r>
                        <a:rPr kumimoji="0" lang="en-US" sz="1200" b="0" i="0" u="none" strike="noStrike" kern="1200" cap="none" spc="0" normalizeH="0" baseline="0" noProof="0" dirty="0" smtClean="0">
                          <a:ln>
                            <a:noFill/>
                          </a:ln>
                          <a:solidFill>
                            <a:schemeClr val="tx1"/>
                          </a:solidFill>
                          <a:effectLst/>
                          <a:uLnTx/>
                          <a:uFillTx/>
                          <a:latin typeface="MetaNormalLF-Roman"/>
                          <a:ea typeface="+mn-ea"/>
                          <a:cs typeface="+mn-cs"/>
                        </a:rPr>
                        <a:t> (300% </a:t>
                      </a:r>
                      <a:r>
                        <a:rPr kumimoji="0" lang="en-US" sz="1200" b="0" i="0" u="none" strike="noStrike" kern="1200" cap="none" spc="0" normalizeH="0" baseline="0" noProof="0" dirty="0" err="1" smtClean="0">
                          <a:ln>
                            <a:noFill/>
                          </a:ln>
                          <a:solidFill>
                            <a:schemeClr val="tx1"/>
                          </a:solidFill>
                          <a:effectLst/>
                          <a:uLnTx/>
                          <a:uFillTx/>
                          <a:latin typeface="MetaNormalLF-Roman"/>
                          <a:ea typeface="+mn-ea"/>
                          <a:cs typeface="+mn-cs"/>
                        </a:rPr>
                        <a:t>Brutto</a:t>
                      </a:r>
                      <a:r>
                        <a:rPr kumimoji="0" lang="en-US" sz="1200" b="0" i="0" u="none" strike="noStrike" kern="1200" cap="none" spc="0" normalizeH="0" baseline="0" noProof="0" dirty="0" smtClean="0">
                          <a:ln>
                            <a:noFill/>
                          </a:ln>
                          <a:solidFill>
                            <a:schemeClr val="tx1"/>
                          </a:solidFill>
                          <a:effectLst/>
                          <a:uLnTx/>
                          <a:uFillTx/>
                          <a:latin typeface="MetaNormalLF-Roman"/>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etaNormalLF-Roman"/>
                          <a:ea typeface="+mn-ea"/>
                          <a:cs typeface="+mn-cs"/>
                        </a:rPr>
                        <a:t>durch</a:t>
                      </a:r>
                      <a:r>
                        <a:rPr kumimoji="0" lang="en-US" sz="1200" b="0" i="0" u="none" strike="noStrike" kern="1200" cap="none" spc="0" normalizeH="0" baseline="0" noProof="0" dirty="0" smtClean="0">
                          <a:ln>
                            <a:noFill/>
                          </a:ln>
                          <a:solidFill>
                            <a:schemeClr val="tx1"/>
                          </a:solidFill>
                          <a:effectLst/>
                          <a:uLnTx/>
                          <a:uFillTx/>
                          <a:latin typeface="MetaNormalLF-Roman"/>
                          <a:ea typeface="+mn-ea"/>
                          <a:cs typeface="+mn-cs"/>
                        </a:rPr>
                        <a:t> Hadoop </a:t>
                      </a:r>
                      <a:r>
                        <a:rPr kumimoji="0" lang="en-US" sz="1200" b="0" i="0" u="none" strike="noStrike" kern="1200" cap="none" spc="0" normalizeH="0" baseline="0" noProof="0" dirty="0" err="1" smtClean="0">
                          <a:ln>
                            <a:noFill/>
                          </a:ln>
                          <a:solidFill>
                            <a:schemeClr val="tx1"/>
                          </a:solidFill>
                          <a:effectLst/>
                          <a:uLnTx/>
                          <a:uFillTx/>
                          <a:latin typeface="MetaNormalLF-Roman"/>
                          <a:ea typeface="+mn-ea"/>
                          <a:cs typeface="+mn-cs"/>
                        </a:rPr>
                        <a:t>Architektur</a:t>
                      </a:r>
                      <a:endParaRPr kumimoji="0" lang="en-US" sz="1200" b="0" i="0" u="none" strike="noStrike" kern="1200" cap="none" spc="0" normalizeH="0" baseline="0" noProof="0" dirty="0" smtClean="0">
                        <a:ln>
                          <a:noFill/>
                        </a:ln>
                        <a:solidFill>
                          <a:schemeClr val="tx1"/>
                        </a:solidFill>
                        <a:effectLst/>
                        <a:uLnTx/>
                        <a:uFillTx/>
                        <a:latin typeface="MetaNormalLF-Roman"/>
                        <a:ea typeface="+mn-ea"/>
                        <a:cs typeface="+mn-cs"/>
                      </a:endParaRPr>
                    </a:p>
                  </a:txBody>
                  <a:tcPr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66744">
                <a:tc>
                  <a:txBody>
                    <a:bodyPr/>
                    <a:lstStyle/>
                    <a:p>
                      <a:pPr marL="342900" marR="0" lvl="0" indent="-342900" algn="l" defTabSz="914400" rtl="0" eaLnBrk="1" fontAlgn="auto" latinLnBrk="0" hangingPunct="1">
                        <a:lnSpc>
                          <a:spcPct val="100000"/>
                        </a:lnSpc>
                        <a:spcBef>
                          <a:spcPts val="1200"/>
                        </a:spcBef>
                        <a:spcAft>
                          <a:spcPts val="0"/>
                        </a:spcAft>
                        <a:buClr>
                          <a:srgbClr val="3892D0"/>
                        </a:buClr>
                        <a:buSzPct val="200000"/>
                        <a:buFont typeface="Arial" panose="020B0604020202020204" pitchFamily="34" charset="0"/>
                        <a:buChar char="•"/>
                        <a:tabLst/>
                        <a:defRPr/>
                      </a:pPr>
                      <a:r>
                        <a:rPr kumimoji="0" lang="en-US" sz="1400" b="1" i="0" u="none" strike="noStrike" kern="1200" cap="none" spc="0" normalizeH="0" baseline="0" noProof="0" dirty="0" err="1" smtClean="0">
                          <a:ln>
                            <a:noFill/>
                          </a:ln>
                          <a:solidFill>
                            <a:schemeClr val="tx1"/>
                          </a:solidFill>
                          <a:effectLst/>
                          <a:uLnTx/>
                          <a:uFillTx/>
                          <a:latin typeface="MetaNormalLF-Roman"/>
                          <a:ea typeface="+mn-ea"/>
                          <a:cs typeface="+mn-cs"/>
                        </a:rPr>
                        <a:t>Skalierungsmöglichkeiten</a:t>
                      </a:r>
                      <a:endParaRPr kumimoji="0" lang="en-US" sz="1400" b="1" i="0" u="none" strike="noStrike" kern="1200" cap="none" spc="0" normalizeH="0" baseline="0" noProof="0" dirty="0" smtClean="0">
                        <a:ln>
                          <a:noFill/>
                        </a:ln>
                        <a:solidFill>
                          <a:schemeClr val="tx1"/>
                        </a:solidFill>
                        <a:effectLst/>
                        <a:uLnTx/>
                        <a:uFillTx/>
                        <a:latin typeface="MetaNormalLF-Roman"/>
                        <a:ea typeface="+mn-ea"/>
                        <a:cs typeface="+mn-cs"/>
                      </a:endParaRPr>
                    </a:p>
                    <a:p>
                      <a:pPr marL="742950" marR="0" lvl="1" indent="-285750" algn="l" defTabSz="914400" rtl="0" eaLnBrk="1" fontAlgn="auto" latinLnBrk="0" hangingPunct="1">
                        <a:lnSpc>
                          <a:spcPct val="100000"/>
                        </a:lnSpc>
                        <a:spcBef>
                          <a:spcPts val="1200"/>
                        </a:spcBef>
                        <a:spcAft>
                          <a:spcPts val="0"/>
                        </a:spcAft>
                        <a:buClr>
                          <a:srgbClr val="3892D0"/>
                        </a:buClr>
                        <a:buSzTx/>
                        <a:buFont typeface="Arial" panose="020B0604020202020204" pitchFamily="34" charset="0"/>
                        <a:buChar char="•"/>
                        <a:tabLst/>
                        <a:defRPr/>
                      </a:pPr>
                      <a:r>
                        <a:rPr kumimoji="0" lang="en-US" sz="1200" b="0" i="0" u="none" strike="noStrike" kern="1200" cap="none" spc="0" normalizeH="0" baseline="0" noProof="0" dirty="0" err="1" smtClean="0">
                          <a:ln>
                            <a:noFill/>
                          </a:ln>
                          <a:solidFill>
                            <a:schemeClr val="tx1"/>
                          </a:solidFill>
                          <a:effectLst/>
                          <a:uLnTx/>
                          <a:uFillTx/>
                          <a:latin typeface="MetaNormalLF-Roman"/>
                          <a:ea typeface="+mn-ea"/>
                          <a:cs typeface="+mn-cs"/>
                        </a:rPr>
                        <a:t>starres</a:t>
                      </a:r>
                      <a:r>
                        <a:rPr kumimoji="0" lang="en-US" sz="1200" b="0" i="0" u="none" strike="noStrike" kern="1200" cap="none" spc="0" normalizeH="0" baseline="0" noProof="0" dirty="0" smtClean="0">
                          <a:ln>
                            <a:noFill/>
                          </a:ln>
                          <a:solidFill>
                            <a:schemeClr val="tx1"/>
                          </a:solidFill>
                          <a:effectLst/>
                          <a:uLnTx/>
                          <a:uFillTx/>
                          <a:latin typeface="MetaNormalLF-Roman"/>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etaNormalLF-Roman"/>
                          <a:ea typeface="+mn-ea"/>
                          <a:cs typeface="+mn-cs"/>
                        </a:rPr>
                        <a:t>Verhältnis</a:t>
                      </a:r>
                      <a:r>
                        <a:rPr kumimoji="0" lang="en-US" sz="1200" b="0" i="0" u="none" strike="noStrike" kern="1200" cap="none" spc="0" normalizeH="0" baseline="0" noProof="0" dirty="0" smtClean="0">
                          <a:ln>
                            <a:noFill/>
                          </a:ln>
                          <a:solidFill>
                            <a:schemeClr val="tx1"/>
                          </a:solidFill>
                          <a:effectLst/>
                          <a:uLnTx/>
                          <a:uFillTx/>
                          <a:latin typeface="MetaNormalLF-Roman"/>
                          <a:ea typeface="+mn-ea"/>
                          <a:cs typeface="+mn-cs"/>
                        </a:rPr>
                        <a:t> von Compute Node </a:t>
                      </a:r>
                      <a:r>
                        <a:rPr kumimoji="0" lang="en-US" sz="1200" b="0" i="0" u="none" strike="noStrike" kern="1200" cap="none" spc="0" normalizeH="0" baseline="0" noProof="0" dirty="0" err="1" smtClean="0">
                          <a:ln>
                            <a:noFill/>
                          </a:ln>
                          <a:solidFill>
                            <a:schemeClr val="tx1"/>
                          </a:solidFill>
                          <a:effectLst/>
                          <a:uLnTx/>
                          <a:uFillTx/>
                          <a:latin typeface="MetaNormalLF-Roman"/>
                          <a:ea typeface="+mn-ea"/>
                          <a:cs typeface="+mn-cs"/>
                        </a:rPr>
                        <a:t>zu</a:t>
                      </a:r>
                      <a:r>
                        <a:rPr kumimoji="0" lang="en-US" sz="1200" b="0" i="0" u="none" strike="noStrike" kern="1200" cap="none" spc="0" normalizeH="0" baseline="0" noProof="0" dirty="0" smtClean="0">
                          <a:ln>
                            <a:noFill/>
                          </a:ln>
                          <a:solidFill>
                            <a:schemeClr val="tx1"/>
                          </a:solidFill>
                          <a:effectLst/>
                          <a:uLnTx/>
                          <a:uFillTx/>
                          <a:latin typeface="MetaNormalLF-Roman"/>
                          <a:ea typeface="+mn-ea"/>
                          <a:cs typeface="+mn-cs"/>
                        </a:rPr>
                        <a:t> Data Node </a:t>
                      </a:r>
                      <a:endParaRPr kumimoji="0" lang="en-US" sz="1100" b="0" i="0" u="none" strike="noStrike" kern="1200" cap="none" spc="0" normalizeH="0" baseline="0" noProof="0" dirty="0" smtClean="0">
                        <a:ln>
                          <a:noFill/>
                        </a:ln>
                        <a:solidFill>
                          <a:schemeClr val="tx1"/>
                        </a:solidFill>
                        <a:effectLst/>
                        <a:uLnTx/>
                        <a:uFillTx/>
                        <a:latin typeface="MetaNormalLF-Roman"/>
                        <a:ea typeface="+mn-ea"/>
                        <a:cs typeface="+mn-cs"/>
                      </a:endParaRPr>
                    </a:p>
                  </a:txBody>
                  <a:tcPr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041582">
                <a:tc>
                  <a:txBody>
                    <a:bodyPr/>
                    <a:lstStyle/>
                    <a:p>
                      <a:pPr marL="342900" marR="0" lvl="0" indent="-342900" algn="l" defTabSz="914400" rtl="0" eaLnBrk="1" fontAlgn="auto" latinLnBrk="0" hangingPunct="1">
                        <a:lnSpc>
                          <a:spcPct val="100000"/>
                        </a:lnSpc>
                        <a:spcBef>
                          <a:spcPts val="1200"/>
                        </a:spcBef>
                        <a:spcAft>
                          <a:spcPts val="0"/>
                        </a:spcAft>
                        <a:buClr>
                          <a:srgbClr val="3892D0"/>
                        </a:buClr>
                        <a:buSzPct val="200000"/>
                        <a:buFont typeface="Arial" panose="020B0604020202020204" pitchFamily="34" charset="0"/>
                        <a:buChar char="•"/>
                        <a:tabLst/>
                        <a:defRPr/>
                      </a:pPr>
                      <a:r>
                        <a:rPr kumimoji="0" lang="en-US" sz="1400" b="1" i="0" u="none" strike="noStrike" kern="1200" cap="none" spc="0" normalizeH="0" baseline="0" noProof="0" dirty="0" smtClean="0">
                          <a:ln>
                            <a:noFill/>
                          </a:ln>
                          <a:solidFill>
                            <a:schemeClr val="tx1"/>
                          </a:solidFill>
                          <a:effectLst/>
                          <a:uLnTx/>
                          <a:uFillTx/>
                          <a:latin typeface="MetaNormalLF-Roman"/>
                          <a:ea typeface="+mn-ea"/>
                          <a:cs typeface="+mn-cs"/>
                        </a:rPr>
                        <a:t>Enterprise Class </a:t>
                      </a:r>
                      <a:r>
                        <a:rPr kumimoji="0" lang="en-US" sz="1400" b="1" i="0" u="none" strike="noStrike" kern="1200" cap="none" spc="0" normalizeH="0" baseline="0" noProof="0" dirty="0" err="1" smtClean="0">
                          <a:ln>
                            <a:noFill/>
                          </a:ln>
                          <a:solidFill>
                            <a:schemeClr val="tx1"/>
                          </a:solidFill>
                          <a:effectLst/>
                          <a:uLnTx/>
                          <a:uFillTx/>
                          <a:latin typeface="MetaNormalLF-Roman"/>
                          <a:ea typeface="+mn-ea"/>
                          <a:cs typeface="+mn-cs"/>
                        </a:rPr>
                        <a:t>Dienste</a:t>
                      </a:r>
                      <a:endParaRPr kumimoji="0" lang="en-US" sz="1400" b="1" i="0" u="none" strike="noStrike" kern="1200" cap="none" spc="0" normalizeH="0" baseline="0" noProof="0" dirty="0" smtClean="0">
                        <a:ln>
                          <a:noFill/>
                        </a:ln>
                        <a:solidFill>
                          <a:schemeClr val="tx1"/>
                        </a:solidFill>
                        <a:effectLst/>
                        <a:uLnTx/>
                        <a:uFillTx/>
                        <a:latin typeface="MetaNormalLF-Roman"/>
                        <a:ea typeface="+mn-ea"/>
                        <a:cs typeface="+mn-cs"/>
                      </a:endParaRPr>
                    </a:p>
                    <a:p>
                      <a:pPr marL="742950" marR="0" lvl="1" indent="-285750" algn="l" defTabSz="914400" rtl="0" eaLnBrk="1" fontAlgn="auto" latinLnBrk="0" hangingPunct="1">
                        <a:lnSpc>
                          <a:spcPct val="100000"/>
                        </a:lnSpc>
                        <a:spcBef>
                          <a:spcPts val="1200"/>
                        </a:spcBef>
                        <a:spcAft>
                          <a:spcPts val="0"/>
                        </a:spcAft>
                        <a:buClr>
                          <a:srgbClr val="3892D0"/>
                        </a:buClr>
                        <a:buSzTx/>
                        <a:buFont typeface="Arial" panose="020B0604020202020204" pitchFamily="34" charset="0"/>
                        <a:buChar char="•"/>
                        <a:tabLst/>
                        <a:defRPr/>
                      </a:pPr>
                      <a:r>
                        <a:rPr kumimoji="0" lang="en-US" sz="1200" b="0" i="0" u="none" strike="noStrike" kern="1200" cap="none" spc="0" normalizeH="0" baseline="0" noProof="0" dirty="0" err="1" smtClean="0">
                          <a:ln>
                            <a:noFill/>
                          </a:ln>
                          <a:solidFill>
                            <a:schemeClr val="tx1"/>
                          </a:solidFill>
                          <a:effectLst/>
                          <a:uLnTx/>
                          <a:uFillTx/>
                          <a:latin typeface="MetaNormalLF-Roman"/>
                          <a:ea typeface="+mn-ea"/>
                          <a:cs typeface="+mn-cs"/>
                        </a:rPr>
                        <a:t>Fehlende</a:t>
                      </a:r>
                      <a:r>
                        <a:rPr kumimoji="0" lang="en-US" sz="1200" b="0" i="0" u="none" strike="noStrike" kern="1200" cap="none" spc="0" normalizeH="0" baseline="0" noProof="0" dirty="0" smtClean="0">
                          <a:ln>
                            <a:noFill/>
                          </a:ln>
                          <a:solidFill>
                            <a:schemeClr val="tx1"/>
                          </a:solidFill>
                          <a:effectLst/>
                          <a:uLnTx/>
                          <a:uFillTx/>
                          <a:latin typeface="MetaNormalLF-Roman"/>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etaNormalLF-Roman"/>
                          <a:ea typeface="+mn-ea"/>
                          <a:cs typeface="+mn-cs"/>
                        </a:rPr>
                        <a:t>Datensicherungskonzepte</a:t>
                      </a:r>
                      <a:r>
                        <a:rPr kumimoji="0" lang="en-US" sz="1200" b="0" i="0" u="none" strike="noStrike" kern="1200" cap="none" spc="0" normalizeH="0" baseline="0" noProof="0" dirty="0" smtClean="0">
                          <a:ln>
                            <a:noFill/>
                          </a:ln>
                          <a:solidFill>
                            <a:schemeClr val="tx1"/>
                          </a:solidFill>
                          <a:effectLst/>
                          <a:uLnTx/>
                          <a:uFillTx/>
                          <a:latin typeface="MetaNormalLF-Roman"/>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etaNormalLF-Roman"/>
                          <a:ea typeface="+mn-ea"/>
                          <a:cs typeface="+mn-cs"/>
                        </a:rPr>
                        <a:t>wie</a:t>
                      </a:r>
                      <a:r>
                        <a:rPr kumimoji="0" lang="en-US" sz="1200" b="0" i="0" u="none" strike="noStrike" kern="1200" cap="none" spc="0" normalizeH="0" baseline="0" noProof="0" dirty="0" smtClean="0">
                          <a:ln>
                            <a:noFill/>
                          </a:ln>
                          <a:solidFill>
                            <a:schemeClr val="tx1"/>
                          </a:solidFill>
                          <a:effectLst/>
                          <a:uLnTx/>
                          <a:uFillTx/>
                          <a:latin typeface="MetaNormalLF-Roman"/>
                          <a:ea typeface="+mn-ea"/>
                          <a:cs typeface="+mn-cs"/>
                        </a:rPr>
                        <a:t> Snapshots, </a:t>
                      </a:r>
                      <a:r>
                        <a:rPr kumimoji="0" lang="en-US" sz="1200" b="0" i="0" u="none" strike="noStrike" kern="1200" cap="none" spc="0" normalizeH="0" baseline="0" noProof="0" dirty="0" err="1" smtClean="0">
                          <a:ln>
                            <a:noFill/>
                          </a:ln>
                          <a:solidFill>
                            <a:schemeClr val="tx1"/>
                          </a:solidFill>
                          <a:effectLst/>
                          <a:uLnTx/>
                          <a:uFillTx/>
                          <a:latin typeface="MetaNormalLF-Roman"/>
                          <a:ea typeface="+mn-ea"/>
                          <a:cs typeface="+mn-cs"/>
                        </a:rPr>
                        <a:t>Replikation</a:t>
                      </a:r>
                      <a:r>
                        <a:rPr kumimoji="0" lang="en-US" sz="1200" b="0" i="0" u="none" strike="noStrike" kern="1200" cap="none" spc="0" normalizeH="0" baseline="0" noProof="0" dirty="0" smtClean="0">
                          <a:ln>
                            <a:noFill/>
                          </a:ln>
                          <a:solidFill>
                            <a:schemeClr val="tx1"/>
                          </a:solidFill>
                          <a:effectLst/>
                          <a:uLnTx/>
                          <a:uFillTx/>
                          <a:latin typeface="MetaNormalLF-Roman"/>
                          <a:ea typeface="+mn-ea"/>
                          <a:cs typeface="+mn-cs"/>
                        </a:rPr>
                        <a:t>, Backup</a:t>
                      </a:r>
                    </a:p>
                    <a:p>
                      <a:pPr marL="742950" marR="0" lvl="1" indent="-285750" algn="l" defTabSz="914400" rtl="0" eaLnBrk="1" fontAlgn="auto" latinLnBrk="0" hangingPunct="1">
                        <a:lnSpc>
                          <a:spcPct val="100000"/>
                        </a:lnSpc>
                        <a:spcBef>
                          <a:spcPts val="1200"/>
                        </a:spcBef>
                        <a:spcAft>
                          <a:spcPts val="0"/>
                        </a:spcAft>
                        <a:buClr>
                          <a:srgbClr val="3892D0"/>
                        </a:buClr>
                        <a:buSzTx/>
                        <a:buFont typeface="Arial" panose="020B0604020202020204" pitchFamily="34" charset="0"/>
                        <a:buChar char="•"/>
                        <a:tabLst/>
                        <a:defRPr/>
                      </a:pPr>
                      <a:r>
                        <a:rPr kumimoji="0" lang="de-DE" sz="1200" b="0" i="0" u="none" strike="noStrike" kern="1200" cap="none" spc="0" normalizeH="0" baseline="0" noProof="0" dirty="0" smtClean="0">
                          <a:ln>
                            <a:noFill/>
                          </a:ln>
                          <a:solidFill>
                            <a:schemeClr val="tx1"/>
                          </a:solidFill>
                          <a:effectLst/>
                          <a:uLnTx/>
                          <a:uFillTx/>
                          <a:latin typeface="MetaNormalLF-Roman"/>
                          <a:ea typeface="+mn-ea"/>
                          <a:cs typeface="+mn-cs"/>
                        </a:rPr>
                        <a:t>Keine logische Trennung von Mandanten</a:t>
                      </a:r>
                      <a:endParaRPr kumimoji="0" lang="en-US" sz="1200" b="0" i="0" u="none" strike="noStrike" kern="1200" cap="none" spc="0" normalizeH="0" baseline="0" noProof="0" dirty="0" smtClean="0">
                        <a:ln>
                          <a:noFill/>
                        </a:ln>
                        <a:solidFill>
                          <a:schemeClr val="tx1"/>
                        </a:solidFill>
                        <a:effectLst/>
                        <a:uLnTx/>
                        <a:uFillTx/>
                        <a:latin typeface="MetaNormalLF-Roman"/>
                        <a:ea typeface="+mn-ea"/>
                        <a:cs typeface="+mn-cs"/>
                      </a:endParaRPr>
                    </a:p>
                  </a:txBody>
                  <a:tcPr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268422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3370" name="Straight Connector 143369"/>
          <p:cNvCxnSpPr>
            <a:endCxn id="118" idx="2"/>
          </p:cNvCxnSpPr>
          <p:nvPr/>
        </p:nvCxnSpPr>
        <p:spPr>
          <a:xfrm>
            <a:off x="1443868" y="3535822"/>
            <a:ext cx="5295833" cy="1518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3375" name="Title 1"/>
          <p:cNvSpPr txBox="1">
            <a:spLocks/>
          </p:cNvSpPr>
          <p:nvPr/>
        </p:nvSpPr>
        <p:spPr bwMode="auto">
          <a:xfrm>
            <a:off x="457202" y="85726"/>
            <a:ext cx="8229601" cy="242888"/>
          </a:xfrm>
          <a:prstGeom prst="rect">
            <a:avLst/>
          </a:prstGeom>
          <a:noFill/>
          <a:ln w="9525">
            <a:noFill/>
            <a:miter lim="800000"/>
            <a:headEnd/>
            <a:tailEnd/>
          </a:ln>
        </p:spPr>
        <p:txBody>
          <a:bodyPr/>
          <a:lstStyle/>
          <a:p>
            <a:pPr eaLnBrk="0" hangingPunct="0"/>
            <a:endParaRPr lang="en-US" sz="3200" dirty="0">
              <a:solidFill>
                <a:srgbClr val="2C95DD"/>
              </a:solidFill>
            </a:endParaRPr>
          </a:p>
        </p:txBody>
      </p:sp>
      <p:sp>
        <p:nvSpPr>
          <p:cNvPr id="286" name="Rectangle 285"/>
          <p:cNvSpPr/>
          <p:nvPr/>
        </p:nvSpPr>
        <p:spPr bwMode="auto">
          <a:xfrm>
            <a:off x="6739701" y="1320202"/>
            <a:ext cx="1862295" cy="869009"/>
          </a:xfrm>
          <a:prstGeom prst="rect">
            <a:avLst/>
          </a:pr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a:lstStyle/>
          <a:p>
            <a:pPr marL="228600" indent="-228600">
              <a:spcBef>
                <a:spcPct val="20000"/>
              </a:spcBef>
              <a:buClr>
                <a:srgbClr val="6699CC"/>
              </a:buClr>
              <a:buFontTx/>
              <a:buChar char="•"/>
              <a:tabLst>
                <a:tab pos="571500" algn="l"/>
              </a:tabLst>
              <a:defRPr/>
            </a:pPr>
            <a:endParaRPr lang="en-US" sz="1400" kern="0" dirty="0">
              <a:solidFill>
                <a:srgbClr val="333366"/>
              </a:solidFill>
            </a:endParaRPr>
          </a:p>
        </p:txBody>
      </p:sp>
      <p:cxnSp>
        <p:nvCxnSpPr>
          <p:cNvPr id="280" name="Straight Connector 279"/>
          <p:cNvCxnSpPr/>
          <p:nvPr/>
        </p:nvCxnSpPr>
        <p:spPr>
          <a:xfrm>
            <a:off x="1429628" y="3102827"/>
            <a:ext cx="0" cy="87918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3589890" y="3200514"/>
            <a:ext cx="0" cy="87918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5750153" y="3053983"/>
            <a:ext cx="0" cy="87918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8" name="Flowchart: Merge 97"/>
          <p:cNvSpPr>
            <a:spLocks noChangeArrowheads="1"/>
          </p:cNvSpPr>
          <p:nvPr/>
        </p:nvSpPr>
        <p:spPr bwMode="auto">
          <a:xfrm>
            <a:off x="482389" y="2193708"/>
            <a:ext cx="6182821" cy="371839"/>
          </a:xfrm>
          <a:prstGeom prst="flowChartMerge">
            <a:avLst/>
          </a:prstGeom>
          <a:gradFill rotWithShape="1">
            <a:gsLst>
              <a:gs pos="0">
                <a:schemeClr val="tx2">
                  <a:lumMod val="20000"/>
                  <a:lumOff val="80000"/>
                  <a:alpha val="40000"/>
                </a:schemeClr>
              </a:gs>
              <a:gs pos="100000">
                <a:schemeClr val="tx2">
                  <a:alpha val="53000"/>
                </a:schemeClr>
              </a:gs>
            </a:gsLst>
            <a:lin ang="5400000"/>
          </a:gradFill>
          <a:ln w="9525">
            <a:noFill/>
            <a:miter lim="800000"/>
            <a:headEnd/>
            <a:tailEnd/>
          </a:ln>
          <a:effectLst/>
        </p:spPr>
        <p:txBody>
          <a:bodyPr anchor="ctr"/>
          <a:lstStyle/>
          <a:p>
            <a:pPr algn="ctr">
              <a:defRPr/>
            </a:pPr>
            <a:endParaRPr lang="en-US" dirty="0">
              <a:solidFill>
                <a:schemeClr val="lt1"/>
              </a:solidFill>
              <a:ea typeface="+mn-ea"/>
            </a:endParaRPr>
          </a:p>
        </p:txBody>
      </p:sp>
      <p:sp>
        <p:nvSpPr>
          <p:cNvPr id="143362" name="TextBox 65"/>
          <p:cNvSpPr txBox="1">
            <a:spLocks noChangeArrowheads="1"/>
          </p:cNvSpPr>
          <p:nvPr/>
        </p:nvSpPr>
        <p:spPr bwMode="auto">
          <a:xfrm>
            <a:off x="561643" y="3416153"/>
            <a:ext cx="1041602" cy="261610"/>
          </a:xfrm>
          <a:prstGeom prst="rect">
            <a:avLst/>
          </a:prstGeom>
          <a:noFill/>
          <a:ln w="9525">
            <a:noFill/>
            <a:miter lim="800000"/>
            <a:headEnd/>
            <a:tailEnd/>
          </a:ln>
        </p:spPr>
        <p:txBody>
          <a:bodyPr>
            <a:spAutoFit/>
          </a:bodyPr>
          <a:lstStyle/>
          <a:p>
            <a:r>
              <a:rPr lang="en-US" sz="1100" b="1" i="1" dirty="0">
                <a:solidFill>
                  <a:schemeClr val="tx2"/>
                </a:solidFill>
              </a:rPr>
              <a:t>Ethernet</a:t>
            </a:r>
          </a:p>
        </p:txBody>
      </p:sp>
      <p:sp>
        <p:nvSpPr>
          <p:cNvPr id="96" name="Rectangle 95"/>
          <p:cNvSpPr/>
          <p:nvPr/>
        </p:nvSpPr>
        <p:spPr bwMode="auto">
          <a:xfrm>
            <a:off x="317716" y="1320202"/>
            <a:ext cx="6347495" cy="869009"/>
          </a:xfrm>
          <a:prstGeom prst="rect">
            <a:avLst/>
          </a:pr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a:lstStyle/>
          <a:p>
            <a:pPr marL="228600" indent="-228600">
              <a:spcBef>
                <a:spcPct val="20000"/>
              </a:spcBef>
              <a:buClr>
                <a:srgbClr val="6699CC"/>
              </a:buClr>
              <a:buFontTx/>
              <a:buChar char="•"/>
              <a:tabLst>
                <a:tab pos="571500" algn="l"/>
              </a:tabLst>
              <a:defRPr/>
            </a:pPr>
            <a:endParaRPr lang="en-US" sz="1400" kern="0" dirty="0">
              <a:solidFill>
                <a:srgbClr val="333366"/>
              </a:solidFill>
            </a:endParaRPr>
          </a:p>
        </p:txBody>
      </p:sp>
      <p:sp>
        <p:nvSpPr>
          <p:cNvPr id="299" name="Rectangle 298"/>
          <p:cNvSpPr/>
          <p:nvPr/>
        </p:nvSpPr>
        <p:spPr bwMode="auto">
          <a:xfrm>
            <a:off x="403864" y="1369046"/>
            <a:ext cx="1713311" cy="355605"/>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marL="228600" indent="-228600">
              <a:spcBef>
                <a:spcPct val="20000"/>
              </a:spcBef>
              <a:buClr>
                <a:srgbClr val="6699CC"/>
              </a:buClr>
              <a:buFontTx/>
              <a:buChar char="•"/>
              <a:tabLst>
                <a:tab pos="571500" algn="l"/>
              </a:tabLst>
              <a:defRPr/>
            </a:pPr>
            <a:endParaRPr lang="en-US" sz="1400" kern="0" dirty="0">
              <a:solidFill>
                <a:srgbClr val="333366"/>
              </a:solidFill>
            </a:endParaRPr>
          </a:p>
        </p:txBody>
      </p:sp>
      <p:sp>
        <p:nvSpPr>
          <p:cNvPr id="300" name="TextBox 299"/>
          <p:cNvSpPr txBox="1"/>
          <p:nvPr/>
        </p:nvSpPr>
        <p:spPr>
          <a:xfrm>
            <a:off x="408568" y="1431431"/>
            <a:ext cx="1713311" cy="30777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de-DE" sz="1400" kern="0" dirty="0" err="1" smtClean="0">
                <a:solidFill>
                  <a:srgbClr val="000000"/>
                </a:solidFill>
              </a:rPr>
              <a:t>Sqoop</a:t>
            </a:r>
            <a:endParaRPr lang="en-US" sz="1400" kern="0" dirty="0">
              <a:solidFill>
                <a:srgbClr val="000000"/>
              </a:solidFill>
            </a:endParaRPr>
          </a:p>
        </p:txBody>
      </p:sp>
      <p:sp>
        <p:nvSpPr>
          <p:cNvPr id="302" name="Rectangle 301"/>
          <p:cNvSpPr/>
          <p:nvPr/>
        </p:nvSpPr>
        <p:spPr bwMode="auto">
          <a:xfrm>
            <a:off x="403864" y="1759795"/>
            <a:ext cx="2085769" cy="355605"/>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marL="228600" indent="-228600">
              <a:spcBef>
                <a:spcPct val="20000"/>
              </a:spcBef>
              <a:buClr>
                <a:srgbClr val="6699CC"/>
              </a:buClr>
              <a:buFontTx/>
              <a:buChar char="•"/>
              <a:tabLst>
                <a:tab pos="571500" algn="l"/>
              </a:tabLst>
              <a:defRPr/>
            </a:pPr>
            <a:endParaRPr lang="en-US" sz="1400" kern="0" dirty="0">
              <a:solidFill>
                <a:srgbClr val="333366"/>
              </a:solidFill>
            </a:endParaRPr>
          </a:p>
        </p:txBody>
      </p:sp>
      <p:sp>
        <p:nvSpPr>
          <p:cNvPr id="303" name="TextBox 302"/>
          <p:cNvSpPr txBox="1"/>
          <p:nvPr/>
        </p:nvSpPr>
        <p:spPr>
          <a:xfrm>
            <a:off x="403860" y="1808954"/>
            <a:ext cx="2085770" cy="30777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1400" kern="0" dirty="0" smtClean="0">
                <a:solidFill>
                  <a:srgbClr val="000000"/>
                </a:solidFill>
              </a:rPr>
              <a:t>PIG</a:t>
            </a:r>
            <a:endParaRPr lang="en-US" sz="1400" kern="0" dirty="0">
              <a:solidFill>
                <a:srgbClr val="000000"/>
              </a:solidFill>
            </a:endParaRPr>
          </a:p>
        </p:txBody>
      </p:sp>
      <p:sp>
        <p:nvSpPr>
          <p:cNvPr id="305" name="Rectangle 304"/>
          <p:cNvSpPr/>
          <p:nvPr/>
        </p:nvSpPr>
        <p:spPr bwMode="auto">
          <a:xfrm>
            <a:off x="2245625" y="1369046"/>
            <a:ext cx="1638819" cy="355605"/>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marL="228600" indent="-228600">
              <a:spcBef>
                <a:spcPct val="20000"/>
              </a:spcBef>
              <a:buClr>
                <a:srgbClr val="6699CC"/>
              </a:buClr>
              <a:buFontTx/>
              <a:buChar char="•"/>
              <a:tabLst>
                <a:tab pos="571500" algn="l"/>
              </a:tabLst>
              <a:defRPr/>
            </a:pPr>
            <a:endParaRPr lang="en-US" sz="1400" kern="0" dirty="0">
              <a:solidFill>
                <a:srgbClr val="333366"/>
              </a:solidFill>
            </a:endParaRPr>
          </a:p>
        </p:txBody>
      </p:sp>
      <p:sp>
        <p:nvSpPr>
          <p:cNvPr id="306" name="TextBox 305"/>
          <p:cNvSpPr txBox="1"/>
          <p:nvPr/>
        </p:nvSpPr>
        <p:spPr>
          <a:xfrm>
            <a:off x="2245624" y="1418204"/>
            <a:ext cx="1638819" cy="30777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1400" kern="0" dirty="0" smtClean="0">
                <a:solidFill>
                  <a:srgbClr val="000000"/>
                </a:solidFill>
              </a:rPr>
              <a:t>Mahout</a:t>
            </a:r>
            <a:endParaRPr lang="en-US" sz="1400" kern="0" dirty="0">
              <a:solidFill>
                <a:srgbClr val="000000"/>
              </a:solidFill>
            </a:endParaRPr>
          </a:p>
        </p:txBody>
      </p:sp>
      <p:sp>
        <p:nvSpPr>
          <p:cNvPr id="308" name="Rectangle 307"/>
          <p:cNvSpPr/>
          <p:nvPr/>
        </p:nvSpPr>
        <p:spPr bwMode="auto">
          <a:xfrm>
            <a:off x="4004654" y="1369046"/>
            <a:ext cx="1266360" cy="355605"/>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marL="228600" indent="-228600">
              <a:spcBef>
                <a:spcPct val="20000"/>
              </a:spcBef>
              <a:buClr>
                <a:srgbClr val="6699CC"/>
              </a:buClr>
              <a:buFontTx/>
              <a:buChar char="•"/>
              <a:tabLst>
                <a:tab pos="571500" algn="l"/>
              </a:tabLst>
              <a:defRPr/>
            </a:pPr>
            <a:endParaRPr lang="en-US" sz="1400" kern="0" dirty="0">
              <a:solidFill>
                <a:srgbClr val="333366"/>
              </a:solidFill>
            </a:endParaRPr>
          </a:p>
        </p:txBody>
      </p:sp>
      <p:sp>
        <p:nvSpPr>
          <p:cNvPr id="309" name="TextBox 308"/>
          <p:cNvSpPr txBox="1"/>
          <p:nvPr/>
        </p:nvSpPr>
        <p:spPr>
          <a:xfrm>
            <a:off x="4020749" y="1431432"/>
            <a:ext cx="1266360" cy="30777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1400" kern="0" dirty="0" smtClean="0">
                <a:solidFill>
                  <a:srgbClr val="000000"/>
                </a:solidFill>
              </a:rPr>
              <a:t>Hive</a:t>
            </a:r>
            <a:endParaRPr lang="en-US" sz="1400" kern="0" dirty="0">
              <a:solidFill>
                <a:srgbClr val="000000"/>
              </a:solidFill>
            </a:endParaRPr>
          </a:p>
        </p:txBody>
      </p:sp>
      <p:sp>
        <p:nvSpPr>
          <p:cNvPr id="311" name="Rectangle 310"/>
          <p:cNvSpPr/>
          <p:nvPr/>
        </p:nvSpPr>
        <p:spPr bwMode="auto">
          <a:xfrm>
            <a:off x="5398848" y="1369046"/>
            <a:ext cx="1187213" cy="355605"/>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marL="228600" indent="-228600">
              <a:spcBef>
                <a:spcPct val="20000"/>
              </a:spcBef>
              <a:buClr>
                <a:srgbClr val="6699CC"/>
              </a:buClr>
              <a:buFontTx/>
              <a:buChar char="•"/>
              <a:tabLst>
                <a:tab pos="571500" algn="l"/>
              </a:tabLst>
              <a:defRPr/>
            </a:pPr>
            <a:endParaRPr lang="en-US" sz="1400" kern="0" dirty="0">
              <a:solidFill>
                <a:srgbClr val="333366"/>
              </a:solidFill>
            </a:endParaRPr>
          </a:p>
        </p:txBody>
      </p:sp>
      <p:sp>
        <p:nvSpPr>
          <p:cNvPr id="312" name="TextBox 311"/>
          <p:cNvSpPr txBox="1"/>
          <p:nvPr/>
        </p:nvSpPr>
        <p:spPr>
          <a:xfrm>
            <a:off x="5412239" y="1431430"/>
            <a:ext cx="1187213" cy="30777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1400" kern="0" dirty="0" err="1" smtClean="0">
                <a:solidFill>
                  <a:srgbClr val="000000"/>
                </a:solidFill>
              </a:rPr>
              <a:t>HBase</a:t>
            </a:r>
            <a:endParaRPr lang="en-US" sz="1400" kern="0" dirty="0">
              <a:solidFill>
                <a:srgbClr val="000000"/>
              </a:solidFill>
            </a:endParaRPr>
          </a:p>
        </p:txBody>
      </p:sp>
      <p:sp>
        <p:nvSpPr>
          <p:cNvPr id="317" name="Rectangle 316"/>
          <p:cNvSpPr/>
          <p:nvPr/>
        </p:nvSpPr>
        <p:spPr bwMode="auto">
          <a:xfrm>
            <a:off x="2640941" y="1759795"/>
            <a:ext cx="1862294" cy="355605"/>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marL="228600" indent="-228600">
              <a:spcBef>
                <a:spcPct val="20000"/>
              </a:spcBef>
              <a:buClr>
                <a:srgbClr val="6699CC"/>
              </a:buClr>
              <a:buFontTx/>
              <a:buChar char="•"/>
              <a:tabLst>
                <a:tab pos="571500" algn="l"/>
              </a:tabLst>
              <a:defRPr/>
            </a:pPr>
            <a:endParaRPr lang="en-US" sz="1400" kern="0">
              <a:solidFill>
                <a:srgbClr val="333366"/>
              </a:solidFill>
            </a:endParaRPr>
          </a:p>
        </p:txBody>
      </p:sp>
      <p:sp>
        <p:nvSpPr>
          <p:cNvPr id="318" name="TextBox 317"/>
          <p:cNvSpPr txBox="1"/>
          <p:nvPr/>
        </p:nvSpPr>
        <p:spPr>
          <a:xfrm>
            <a:off x="2640940" y="1808954"/>
            <a:ext cx="1862294" cy="30777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1400" kern="0" dirty="0" smtClean="0">
                <a:solidFill>
                  <a:srgbClr val="000000"/>
                </a:solidFill>
              </a:rPr>
              <a:t>Job Tracker</a:t>
            </a:r>
            <a:endParaRPr lang="en-US" sz="1400" kern="0" dirty="0">
              <a:solidFill>
                <a:srgbClr val="000000"/>
              </a:solidFill>
            </a:endParaRPr>
          </a:p>
        </p:txBody>
      </p:sp>
      <p:sp>
        <p:nvSpPr>
          <p:cNvPr id="320" name="Rectangle 319"/>
          <p:cNvSpPr/>
          <p:nvPr/>
        </p:nvSpPr>
        <p:spPr bwMode="auto">
          <a:xfrm>
            <a:off x="4653931" y="1759795"/>
            <a:ext cx="1936787" cy="355605"/>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marL="228600" indent="-228600">
              <a:spcBef>
                <a:spcPct val="20000"/>
              </a:spcBef>
              <a:buClr>
                <a:srgbClr val="6699CC"/>
              </a:buClr>
              <a:buFontTx/>
              <a:buChar char="•"/>
              <a:tabLst>
                <a:tab pos="571500" algn="l"/>
              </a:tabLst>
              <a:defRPr/>
            </a:pPr>
            <a:endParaRPr lang="en-US" sz="1400" kern="0">
              <a:solidFill>
                <a:srgbClr val="333366"/>
              </a:solidFill>
            </a:endParaRPr>
          </a:p>
        </p:txBody>
      </p:sp>
      <p:sp>
        <p:nvSpPr>
          <p:cNvPr id="321" name="TextBox 320"/>
          <p:cNvSpPr txBox="1"/>
          <p:nvPr/>
        </p:nvSpPr>
        <p:spPr>
          <a:xfrm>
            <a:off x="4653930" y="1808954"/>
            <a:ext cx="1936787" cy="30777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1400" kern="0" dirty="0" smtClean="0">
                <a:solidFill>
                  <a:srgbClr val="000000"/>
                </a:solidFill>
              </a:rPr>
              <a:t>Task Tracker</a:t>
            </a:r>
            <a:endParaRPr lang="en-US" sz="1400" kern="0" dirty="0">
              <a:solidFill>
                <a:srgbClr val="000000"/>
              </a:solidFill>
            </a:endParaRPr>
          </a:p>
        </p:txBody>
      </p:sp>
      <p:sp>
        <p:nvSpPr>
          <p:cNvPr id="323" name="Rectangle 322"/>
          <p:cNvSpPr/>
          <p:nvPr/>
        </p:nvSpPr>
        <p:spPr bwMode="auto">
          <a:xfrm>
            <a:off x="6814194" y="1759795"/>
            <a:ext cx="1713311" cy="355605"/>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228600" indent="-228600">
              <a:spcBef>
                <a:spcPct val="20000"/>
              </a:spcBef>
              <a:buClr>
                <a:srgbClr val="6699CC"/>
              </a:buClr>
              <a:buFontTx/>
              <a:buChar char="•"/>
              <a:tabLst>
                <a:tab pos="571500" algn="l"/>
              </a:tabLst>
              <a:defRPr/>
            </a:pPr>
            <a:endParaRPr lang="en-US" sz="1400" kern="0">
              <a:solidFill>
                <a:srgbClr val="333366"/>
              </a:solidFill>
            </a:endParaRPr>
          </a:p>
        </p:txBody>
      </p:sp>
      <p:sp>
        <p:nvSpPr>
          <p:cNvPr id="324" name="TextBox 323"/>
          <p:cNvSpPr txBox="1"/>
          <p:nvPr/>
        </p:nvSpPr>
        <p:spPr>
          <a:xfrm>
            <a:off x="6814193" y="1808954"/>
            <a:ext cx="1713311" cy="30777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1400" kern="0" dirty="0" err="1" smtClean="0">
                <a:solidFill>
                  <a:srgbClr val="000000"/>
                </a:solidFill>
              </a:rPr>
              <a:t>DataNode</a:t>
            </a:r>
            <a:endParaRPr lang="en-US" sz="1400" kern="0" dirty="0">
              <a:solidFill>
                <a:srgbClr val="000000"/>
              </a:solidFill>
            </a:endParaRPr>
          </a:p>
        </p:txBody>
      </p:sp>
      <p:sp>
        <p:nvSpPr>
          <p:cNvPr id="132" name="Rectangle 131"/>
          <p:cNvSpPr/>
          <p:nvPr/>
        </p:nvSpPr>
        <p:spPr bwMode="auto">
          <a:xfrm>
            <a:off x="367677" y="2681303"/>
            <a:ext cx="1925958" cy="696516"/>
          </a:xfrm>
          <a:prstGeom prst="rect">
            <a:avLst/>
          </a:prstGeom>
          <a:gradFill>
            <a:gsLst>
              <a:gs pos="0">
                <a:schemeClr val="dk1">
                  <a:tint val="37000"/>
                  <a:satMod val="300000"/>
                </a:schemeClr>
              </a:gs>
              <a:gs pos="100000">
                <a:srgbClr val="F3F3F3"/>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marL="228600" indent="-228600">
              <a:spcBef>
                <a:spcPct val="20000"/>
              </a:spcBef>
              <a:buClr>
                <a:srgbClr val="6699CC"/>
              </a:buClr>
              <a:buFontTx/>
              <a:buChar char="•"/>
              <a:tabLst>
                <a:tab pos="571500" algn="l"/>
              </a:tabLst>
            </a:pPr>
            <a:endParaRPr lang="en-US" sz="1400" kern="0">
              <a:solidFill>
                <a:srgbClr val="333366"/>
              </a:solidFill>
            </a:endParaRPr>
          </a:p>
        </p:txBody>
      </p:sp>
      <p:sp>
        <p:nvSpPr>
          <p:cNvPr id="143425" name="TextBox 78"/>
          <p:cNvSpPr txBox="1">
            <a:spLocks noChangeArrowheads="1"/>
          </p:cNvSpPr>
          <p:nvPr/>
        </p:nvSpPr>
        <p:spPr bwMode="auto">
          <a:xfrm>
            <a:off x="408567" y="3111452"/>
            <a:ext cx="1862296" cy="261610"/>
          </a:xfrm>
          <a:prstGeom prst="rect">
            <a:avLst/>
          </a:prstGeom>
          <a:noFill/>
          <a:ln w="9525">
            <a:noFill/>
            <a:miter lim="800000"/>
            <a:headEnd/>
            <a:tailEnd/>
          </a:ln>
        </p:spPr>
        <p:txBody>
          <a:bodyPr wrap="square">
            <a:spAutoFit/>
          </a:bodyPr>
          <a:lstStyle/>
          <a:p>
            <a:pPr algn="ctr"/>
            <a:r>
              <a:rPr lang="en-US" sz="1100" dirty="0" smtClean="0"/>
              <a:t>Compute Node</a:t>
            </a:r>
            <a:endParaRPr lang="en-US" sz="1100" dirty="0"/>
          </a:p>
        </p:txBody>
      </p:sp>
      <p:pic>
        <p:nvPicPr>
          <p:cNvPr id="92" name="Picture 32" descr="dellser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84152" y="2836892"/>
            <a:ext cx="1215122" cy="223570"/>
          </a:xfrm>
          <a:prstGeom prst="rect">
            <a:avLst/>
          </a:prstGeom>
          <a:noFill/>
          <a:ln w="9525">
            <a:noFill/>
            <a:miter lim="800000"/>
            <a:headEnd/>
            <a:tailEnd/>
          </a:ln>
          <a:effectLst>
            <a:outerShdw blurRad="50800" dist="38100" dir="2700000" algn="tl" rotWithShape="0">
              <a:srgbClr val="000000">
                <a:alpha val="43000"/>
              </a:srgbClr>
            </a:outerShdw>
          </a:effectLst>
        </p:spPr>
      </p:pic>
      <p:grpSp>
        <p:nvGrpSpPr>
          <p:cNvPr id="2" name="Group 1"/>
          <p:cNvGrpSpPr/>
          <p:nvPr/>
        </p:nvGrpSpPr>
        <p:grpSpPr>
          <a:xfrm>
            <a:off x="1756319" y="2783006"/>
            <a:ext cx="436426" cy="296213"/>
            <a:chOff x="1710647" y="2760921"/>
            <a:chExt cx="521443" cy="353917"/>
          </a:xfrm>
        </p:grpSpPr>
        <p:pic>
          <p:nvPicPr>
            <p:cNvPr id="30" name="Picture 29" descr="Untitled-cpu.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9631" y="2760921"/>
              <a:ext cx="372459" cy="207386"/>
            </a:xfrm>
            <a:prstGeom prst="rect">
              <a:avLst/>
            </a:prstGeom>
          </p:spPr>
        </p:pic>
        <p:pic>
          <p:nvPicPr>
            <p:cNvPr id="130" name="Picture 129" descr="Untitled-cpu.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0647" y="2809765"/>
              <a:ext cx="372459" cy="207386"/>
            </a:xfrm>
            <a:prstGeom prst="rect">
              <a:avLst/>
            </a:prstGeom>
          </p:spPr>
        </p:pic>
        <p:pic>
          <p:nvPicPr>
            <p:cNvPr id="131" name="Picture 130" descr="Untitled-cpu.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9631" y="2858608"/>
              <a:ext cx="372459" cy="207386"/>
            </a:xfrm>
            <a:prstGeom prst="rect">
              <a:avLst/>
            </a:prstGeom>
          </p:spPr>
        </p:pic>
        <p:pic>
          <p:nvPicPr>
            <p:cNvPr id="133" name="Picture 132" descr="Untitled-cpu.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0647" y="2907452"/>
              <a:ext cx="372459" cy="207386"/>
            </a:xfrm>
            <a:prstGeom prst="rect">
              <a:avLst/>
            </a:prstGeom>
          </p:spPr>
        </p:pic>
      </p:grpSp>
      <p:sp>
        <p:nvSpPr>
          <p:cNvPr id="139" name="Rectangle 138"/>
          <p:cNvSpPr/>
          <p:nvPr/>
        </p:nvSpPr>
        <p:spPr bwMode="auto">
          <a:xfrm>
            <a:off x="2527940" y="2681303"/>
            <a:ext cx="1925958" cy="696516"/>
          </a:xfrm>
          <a:prstGeom prst="rect">
            <a:avLst/>
          </a:prstGeom>
          <a:gradFill>
            <a:gsLst>
              <a:gs pos="0">
                <a:schemeClr val="dk1">
                  <a:tint val="37000"/>
                  <a:satMod val="300000"/>
                </a:schemeClr>
              </a:gs>
              <a:gs pos="100000">
                <a:srgbClr val="F3F3F3"/>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marL="228600" indent="-228600">
              <a:spcBef>
                <a:spcPct val="20000"/>
              </a:spcBef>
              <a:buClr>
                <a:srgbClr val="6699CC"/>
              </a:buClr>
              <a:buFontTx/>
              <a:buChar char="•"/>
              <a:tabLst>
                <a:tab pos="571500" algn="l"/>
              </a:tabLst>
            </a:pPr>
            <a:endParaRPr lang="en-US" sz="1400" kern="0">
              <a:solidFill>
                <a:srgbClr val="333366"/>
              </a:solidFill>
            </a:endParaRPr>
          </a:p>
        </p:txBody>
      </p:sp>
      <p:sp>
        <p:nvSpPr>
          <p:cNvPr id="140" name="TextBox 78"/>
          <p:cNvSpPr txBox="1">
            <a:spLocks noChangeArrowheads="1"/>
          </p:cNvSpPr>
          <p:nvPr/>
        </p:nvSpPr>
        <p:spPr bwMode="auto">
          <a:xfrm>
            <a:off x="2568830" y="3111452"/>
            <a:ext cx="1862296" cy="261610"/>
          </a:xfrm>
          <a:prstGeom prst="rect">
            <a:avLst/>
          </a:prstGeom>
          <a:noFill/>
          <a:ln w="9525">
            <a:noFill/>
            <a:miter lim="800000"/>
            <a:headEnd/>
            <a:tailEnd/>
          </a:ln>
        </p:spPr>
        <p:txBody>
          <a:bodyPr wrap="square">
            <a:spAutoFit/>
          </a:bodyPr>
          <a:lstStyle/>
          <a:p>
            <a:pPr algn="ctr"/>
            <a:r>
              <a:rPr lang="en-US" sz="1100" dirty="0" smtClean="0"/>
              <a:t>Compute Node</a:t>
            </a:r>
            <a:endParaRPr lang="en-US" sz="1100" dirty="0"/>
          </a:p>
        </p:txBody>
      </p:sp>
      <p:pic>
        <p:nvPicPr>
          <p:cNvPr id="141" name="Picture 32" descr="dellser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644415" y="2836892"/>
            <a:ext cx="1215122" cy="223570"/>
          </a:xfrm>
          <a:prstGeom prst="rect">
            <a:avLst/>
          </a:prstGeom>
          <a:noFill/>
          <a:ln w="9525">
            <a:noFill/>
            <a:miter lim="800000"/>
            <a:headEnd/>
            <a:tailEnd/>
          </a:ln>
          <a:effectLst>
            <a:outerShdw blurRad="50800" dist="38100" dir="2700000" algn="tl" rotWithShape="0">
              <a:srgbClr val="000000">
                <a:alpha val="43000"/>
              </a:srgbClr>
            </a:outerShdw>
          </a:effectLst>
        </p:spPr>
      </p:pic>
      <p:grpSp>
        <p:nvGrpSpPr>
          <p:cNvPr id="7" name="Group 6"/>
          <p:cNvGrpSpPr/>
          <p:nvPr/>
        </p:nvGrpSpPr>
        <p:grpSpPr>
          <a:xfrm>
            <a:off x="3916582" y="2783006"/>
            <a:ext cx="436426" cy="296213"/>
            <a:chOff x="3870910" y="2760921"/>
            <a:chExt cx="521443" cy="353917"/>
          </a:xfrm>
        </p:grpSpPr>
        <p:pic>
          <p:nvPicPr>
            <p:cNvPr id="142" name="Picture 141" descr="Untitled-cpu.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9894" y="2760921"/>
              <a:ext cx="372459" cy="207386"/>
            </a:xfrm>
            <a:prstGeom prst="rect">
              <a:avLst/>
            </a:prstGeom>
          </p:spPr>
        </p:pic>
        <p:pic>
          <p:nvPicPr>
            <p:cNvPr id="136" name="Picture 135" descr="Untitled-cpu.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0910" y="2809765"/>
              <a:ext cx="372459" cy="207386"/>
            </a:xfrm>
            <a:prstGeom prst="rect">
              <a:avLst/>
            </a:prstGeom>
          </p:spPr>
        </p:pic>
        <p:pic>
          <p:nvPicPr>
            <p:cNvPr id="137" name="Picture 136" descr="Untitled-cpu.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9894" y="2858608"/>
              <a:ext cx="372459" cy="207386"/>
            </a:xfrm>
            <a:prstGeom prst="rect">
              <a:avLst/>
            </a:prstGeom>
          </p:spPr>
        </p:pic>
        <p:pic>
          <p:nvPicPr>
            <p:cNvPr id="138" name="Picture 137" descr="Untitled-cpu.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0910" y="2907452"/>
              <a:ext cx="372459" cy="207386"/>
            </a:xfrm>
            <a:prstGeom prst="rect">
              <a:avLst/>
            </a:prstGeom>
          </p:spPr>
        </p:pic>
      </p:grpSp>
      <p:sp>
        <p:nvSpPr>
          <p:cNvPr id="148" name="Rectangle 147"/>
          <p:cNvSpPr/>
          <p:nvPr/>
        </p:nvSpPr>
        <p:spPr bwMode="auto">
          <a:xfrm>
            <a:off x="4688202" y="2681303"/>
            <a:ext cx="1925958" cy="696516"/>
          </a:xfrm>
          <a:prstGeom prst="rect">
            <a:avLst/>
          </a:prstGeom>
          <a:gradFill>
            <a:gsLst>
              <a:gs pos="0">
                <a:schemeClr val="dk1">
                  <a:tint val="37000"/>
                  <a:satMod val="300000"/>
                </a:schemeClr>
              </a:gs>
              <a:gs pos="100000">
                <a:srgbClr val="F3F3F3"/>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marL="228600" indent="-228600">
              <a:spcBef>
                <a:spcPct val="20000"/>
              </a:spcBef>
              <a:buClr>
                <a:srgbClr val="6699CC"/>
              </a:buClr>
              <a:buFontTx/>
              <a:buChar char="•"/>
              <a:tabLst>
                <a:tab pos="571500" algn="l"/>
              </a:tabLst>
            </a:pPr>
            <a:endParaRPr lang="en-US" sz="1400" kern="0">
              <a:solidFill>
                <a:srgbClr val="333366"/>
              </a:solidFill>
            </a:endParaRPr>
          </a:p>
        </p:txBody>
      </p:sp>
      <p:sp>
        <p:nvSpPr>
          <p:cNvPr id="149" name="TextBox 78"/>
          <p:cNvSpPr txBox="1">
            <a:spLocks noChangeArrowheads="1"/>
          </p:cNvSpPr>
          <p:nvPr/>
        </p:nvSpPr>
        <p:spPr bwMode="auto">
          <a:xfrm>
            <a:off x="4729092" y="3111452"/>
            <a:ext cx="1862296" cy="261610"/>
          </a:xfrm>
          <a:prstGeom prst="rect">
            <a:avLst/>
          </a:prstGeom>
          <a:noFill/>
          <a:ln w="9525">
            <a:noFill/>
            <a:miter lim="800000"/>
            <a:headEnd/>
            <a:tailEnd/>
          </a:ln>
        </p:spPr>
        <p:txBody>
          <a:bodyPr wrap="square">
            <a:spAutoFit/>
          </a:bodyPr>
          <a:lstStyle/>
          <a:p>
            <a:pPr algn="ctr"/>
            <a:r>
              <a:rPr lang="en-US" sz="1100" dirty="0" smtClean="0"/>
              <a:t>Compute Node</a:t>
            </a:r>
            <a:endParaRPr lang="en-US" sz="1100" dirty="0"/>
          </a:p>
        </p:txBody>
      </p:sp>
      <p:pic>
        <p:nvPicPr>
          <p:cNvPr id="150" name="Picture 32" descr="dellser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804677" y="2836892"/>
            <a:ext cx="1215122" cy="223570"/>
          </a:xfrm>
          <a:prstGeom prst="rect">
            <a:avLst/>
          </a:prstGeom>
          <a:noFill/>
          <a:ln w="9525">
            <a:noFill/>
            <a:miter lim="800000"/>
            <a:headEnd/>
            <a:tailEnd/>
          </a:ln>
          <a:effectLst>
            <a:outerShdw blurRad="50800" dist="38100" dir="2700000" algn="tl" rotWithShape="0">
              <a:srgbClr val="000000">
                <a:alpha val="43000"/>
              </a:srgbClr>
            </a:outerShdw>
          </a:effectLst>
        </p:spPr>
      </p:pic>
      <p:grpSp>
        <p:nvGrpSpPr>
          <p:cNvPr id="8" name="Group 7"/>
          <p:cNvGrpSpPr/>
          <p:nvPr/>
        </p:nvGrpSpPr>
        <p:grpSpPr>
          <a:xfrm>
            <a:off x="6076844" y="2783006"/>
            <a:ext cx="436426" cy="296213"/>
            <a:chOff x="6031172" y="2760921"/>
            <a:chExt cx="521443" cy="353917"/>
          </a:xfrm>
        </p:grpSpPr>
        <p:pic>
          <p:nvPicPr>
            <p:cNvPr id="151" name="Picture 150" descr="Untitled-cpu.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0156" y="2760921"/>
              <a:ext cx="372459" cy="207386"/>
            </a:xfrm>
            <a:prstGeom prst="rect">
              <a:avLst/>
            </a:prstGeom>
          </p:spPr>
        </p:pic>
        <p:pic>
          <p:nvPicPr>
            <p:cNvPr id="145" name="Picture 144" descr="Untitled-cpu.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1172" y="2809765"/>
              <a:ext cx="372459" cy="207386"/>
            </a:xfrm>
            <a:prstGeom prst="rect">
              <a:avLst/>
            </a:prstGeom>
          </p:spPr>
        </p:pic>
        <p:pic>
          <p:nvPicPr>
            <p:cNvPr id="146" name="Picture 145" descr="Untitled-cpu.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0156" y="2858608"/>
              <a:ext cx="372459" cy="207386"/>
            </a:xfrm>
            <a:prstGeom prst="rect">
              <a:avLst/>
            </a:prstGeom>
          </p:spPr>
        </p:pic>
        <p:pic>
          <p:nvPicPr>
            <p:cNvPr id="147" name="Picture 146" descr="Untitled-cpu.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1172" y="2907452"/>
              <a:ext cx="372459" cy="207386"/>
            </a:xfrm>
            <a:prstGeom prst="rect">
              <a:avLst/>
            </a:prstGeom>
          </p:spPr>
        </p:pic>
      </p:grpSp>
      <p:sp>
        <p:nvSpPr>
          <p:cNvPr id="158" name="Rectangle 157"/>
          <p:cNvSpPr/>
          <p:nvPr/>
        </p:nvSpPr>
        <p:spPr bwMode="auto">
          <a:xfrm>
            <a:off x="4688202" y="3707018"/>
            <a:ext cx="1925958" cy="696516"/>
          </a:xfrm>
          <a:prstGeom prst="rect">
            <a:avLst/>
          </a:prstGeom>
          <a:gradFill>
            <a:gsLst>
              <a:gs pos="0">
                <a:schemeClr val="dk1">
                  <a:tint val="37000"/>
                  <a:satMod val="300000"/>
                </a:schemeClr>
              </a:gs>
              <a:gs pos="100000">
                <a:srgbClr val="F3F3F3"/>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marL="228600" indent="-228600">
              <a:spcBef>
                <a:spcPct val="20000"/>
              </a:spcBef>
              <a:buClr>
                <a:srgbClr val="6699CC"/>
              </a:buClr>
              <a:buFontTx/>
              <a:buChar char="•"/>
              <a:tabLst>
                <a:tab pos="571500" algn="l"/>
              </a:tabLst>
            </a:pPr>
            <a:endParaRPr lang="en-US" sz="1200" kern="0">
              <a:solidFill>
                <a:srgbClr val="333366"/>
              </a:solidFill>
            </a:endParaRPr>
          </a:p>
        </p:txBody>
      </p:sp>
      <p:sp>
        <p:nvSpPr>
          <p:cNvPr id="159" name="TextBox 78"/>
          <p:cNvSpPr txBox="1">
            <a:spLocks noChangeArrowheads="1"/>
          </p:cNvSpPr>
          <p:nvPr/>
        </p:nvSpPr>
        <p:spPr bwMode="auto">
          <a:xfrm>
            <a:off x="4729092" y="4137167"/>
            <a:ext cx="1862296" cy="261610"/>
          </a:xfrm>
          <a:prstGeom prst="rect">
            <a:avLst/>
          </a:prstGeom>
          <a:noFill/>
          <a:ln w="9525">
            <a:noFill/>
            <a:miter lim="800000"/>
            <a:headEnd/>
            <a:tailEnd/>
          </a:ln>
        </p:spPr>
        <p:txBody>
          <a:bodyPr wrap="square">
            <a:spAutoFit/>
          </a:bodyPr>
          <a:lstStyle/>
          <a:p>
            <a:pPr algn="ctr"/>
            <a:r>
              <a:rPr lang="en-US" sz="1100" dirty="0" smtClean="0"/>
              <a:t>Compute Node</a:t>
            </a:r>
            <a:endParaRPr lang="en-US" sz="1100" dirty="0"/>
          </a:p>
        </p:txBody>
      </p:sp>
      <p:pic>
        <p:nvPicPr>
          <p:cNvPr id="160" name="Picture 32" descr="dellser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804677" y="3862607"/>
            <a:ext cx="1215122" cy="223570"/>
          </a:xfrm>
          <a:prstGeom prst="rect">
            <a:avLst/>
          </a:prstGeom>
          <a:noFill/>
          <a:ln w="9525">
            <a:noFill/>
            <a:miter lim="800000"/>
            <a:headEnd/>
            <a:tailEnd/>
          </a:ln>
          <a:effectLst>
            <a:outerShdw blurRad="50800" dist="38100" dir="2700000" algn="tl" rotWithShape="0">
              <a:srgbClr val="000000">
                <a:alpha val="43000"/>
              </a:srgbClr>
            </a:outerShdw>
          </a:effectLst>
        </p:spPr>
      </p:pic>
      <p:grpSp>
        <p:nvGrpSpPr>
          <p:cNvPr id="9" name="Group 8"/>
          <p:cNvGrpSpPr/>
          <p:nvPr/>
        </p:nvGrpSpPr>
        <p:grpSpPr>
          <a:xfrm>
            <a:off x="6076844" y="3808721"/>
            <a:ext cx="436426" cy="296213"/>
            <a:chOff x="6031172" y="3786636"/>
            <a:chExt cx="521443" cy="353917"/>
          </a:xfrm>
        </p:grpSpPr>
        <p:pic>
          <p:nvPicPr>
            <p:cNvPr id="161" name="Picture 160" descr="Untitled-cpu.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0156" y="3786636"/>
              <a:ext cx="372459" cy="207386"/>
            </a:xfrm>
            <a:prstGeom prst="rect">
              <a:avLst/>
            </a:prstGeom>
          </p:spPr>
        </p:pic>
        <p:pic>
          <p:nvPicPr>
            <p:cNvPr id="155" name="Picture 154" descr="Untitled-cpu.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1172" y="3835480"/>
              <a:ext cx="372459" cy="207386"/>
            </a:xfrm>
            <a:prstGeom prst="rect">
              <a:avLst/>
            </a:prstGeom>
          </p:spPr>
        </p:pic>
        <p:pic>
          <p:nvPicPr>
            <p:cNvPr id="156" name="Picture 155" descr="Untitled-cpu.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0156" y="3884323"/>
              <a:ext cx="372459" cy="207386"/>
            </a:xfrm>
            <a:prstGeom prst="rect">
              <a:avLst/>
            </a:prstGeom>
          </p:spPr>
        </p:pic>
        <p:pic>
          <p:nvPicPr>
            <p:cNvPr id="157" name="Picture 156" descr="Untitled-cpu.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1172" y="3933167"/>
              <a:ext cx="372459" cy="207386"/>
            </a:xfrm>
            <a:prstGeom prst="rect">
              <a:avLst/>
            </a:prstGeom>
          </p:spPr>
        </p:pic>
      </p:grpSp>
      <p:sp>
        <p:nvSpPr>
          <p:cNvPr id="167" name="Rectangle 166"/>
          <p:cNvSpPr/>
          <p:nvPr/>
        </p:nvSpPr>
        <p:spPr bwMode="auto">
          <a:xfrm>
            <a:off x="367677" y="3707018"/>
            <a:ext cx="1925958" cy="696516"/>
          </a:xfrm>
          <a:prstGeom prst="rect">
            <a:avLst/>
          </a:prstGeom>
          <a:gradFill>
            <a:gsLst>
              <a:gs pos="0">
                <a:schemeClr val="dk1">
                  <a:tint val="37000"/>
                  <a:satMod val="300000"/>
                </a:schemeClr>
              </a:gs>
              <a:gs pos="100000">
                <a:srgbClr val="F3F3F3"/>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marL="228600" indent="-228600">
              <a:spcBef>
                <a:spcPct val="20000"/>
              </a:spcBef>
              <a:buClr>
                <a:srgbClr val="6699CC"/>
              </a:buClr>
              <a:buFontTx/>
              <a:buChar char="•"/>
              <a:tabLst>
                <a:tab pos="571500" algn="l"/>
              </a:tabLst>
            </a:pPr>
            <a:endParaRPr lang="en-US" sz="1200" kern="0">
              <a:solidFill>
                <a:srgbClr val="333366"/>
              </a:solidFill>
            </a:endParaRPr>
          </a:p>
        </p:txBody>
      </p:sp>
      <p:sp>
        <p:nvSpPr>
          <p:cNvPr id="168" name="TextBox 78"/>
          <p:cNvSpPr txBox="1">
            <a:spLocks noChangeArrowheads="1"/>
          </p:cNvSpPr>
          <p:nvPr/>
        </p:nvSpPr>
        <p:spPr bwMode="auto">
          <a:xfrm>
            <a:off x="408567" y="4137167"/>
            <a:ext cx="1862296" cy="261610"/>
          </a:xfrm>
          <a:prstGeom prst="rect">
            <a:avLst/>
          </a:prstGeom>
          <a:noFill/>
          <a:ln w="9525">
            <a:noFill/>
            <a:miter lim="800000"/>
            <a:headEnd/>
            <a:tailEnd/>
          </a:ln>
        </p:spPr>
        <p:txBody>
          <a:bodyPr wrap="square">
            <a:spAutoFit/>
          </a:bodyPr>
          <a:lstStyle/>
          <a:p>
            <a:pPr algn="ctr"/>
            <a:r>
              <a:rPr lang="en-US" sz="1100" dirty="0" smtClean="0"/>
              <a:t>Compute Node</a:t>
            </a:r>
            <a:endParaRPr lang="en-US" sz="1100" dirty="0"/>
          </a:p>
        </p:txBody>
      </p:sp>
      <p:pic>
        <p:nvPicPr>
          <p:cNvPr id="169" name="Picture 32" descr="dellser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84152" y="3862607"/>
            <a:ext cx="1215122" cy="223570"/>
          </a:xfrm>
          <a:prstGeom prst="rect">
            <a:avLst/>
          </a:prstGeom>
          <a:noFill/>
          <a:ln w="9525">
            <a:noFill/>
            <a:miter lim="800000"/>
            <a:headEnd/>
            <a:tailEnd/>
          </a:ln>
          <a:effectLst>
            <a:outerShdw blurRad="50800" dist="38100" dir="2700000" algn="tl" rotWithShape="0">
              <a:srgbClr val="000000">
                <a:alpha val="43000"/>
              </a:srgbClr>
            </a:outerShdw>
          </a:effectLst>
        </p:spPr>
      </p:pic>
      <p:grpSp>
        <p:nvGrpSpPr>
          <p:cNvPr id="3" name="Group 2"/>
          <p:cNvGrpSpPr/>
          <p:nvPr/>
        </p:nvGrpSpPr>
        <p:grpSpPr>
          <a:xfrm>
            <a:off x="1756319" y="3808721"/>
            <a:ext cx="436426" cy="296213"/>
            <a:chOff x="1710647" y="3786636"/>
            <a:chExt cx="521443" cy="353917"/>
          </a:xfrm>
        </p:grpSpPr>
        <p:pic>
          <p:nvPicPr>
            <p:cNvPr id="170" name="Picture 169" descr="Untitled-cpu.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9631" y="3786636"/>
              <a:ext cx="372459" cy="207386"/>
            </a:xfrm>
            <a:prstGeom prst="rect">
              <a:avLst/>
            </a:prstGeom>
          </p:spPr>
        </p:pic>
        <p:pic>
          <p:nvPicPr>
            <p:cNvPr id="164" name="Picture 163" descr="Untitled-cpu.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0647" y="3835480"/>
              <a:ext cx="372459" cy="207386"/>
            </a:xfrm>
            <a:prstGeom prst="rect">
              <a:avLst/>
            </a:prstGeom>
          </p:spPr>
        </p:pic>
        <p:pic>
          <p:nvPicPr>
            <p:cNvPr id="165" name="Picture 164" descr="Untitled-cpu.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9631" y="3884323"/>
              <a:ext cx="372459" cy="207386"/>
            </a:xfrm>
            <a:prstGeom prst="rect">
              <a:avLst/>
            </a:prstGeom>
          </p:spPr>
        </p:pic>
        <p:pic>
          <p:nvPicPr>
            <p:cNvPr id="166" name="Picture 165" descr="Untitled-cpu.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0647" y="3933167"/>
              <a:ext cx="372459" cy="207386"/>
            </a:xfrm>
            <a:prstGeom prst="rect">
              <a:avLst/>
            </a:prstGeom>
          </p:spPr>
        </p:pic>
      </p:grpSp>
      <p:sp>
        <p:nvSpPr>
          <p:cNvPr id="176" name="Rectangle 175"/>
          <p:cNvSpPr/>
          <p:nvPr/>
        </p:nvSpPr>
        <p:spPr bwMode="auto">
          <a:xfrm>
            <a:off x="2527940" y="3707018"/>
            <a:ext cx="1925958" cy="696516"/>
          </a:xfrm>
          <a:prstGeom prst="rect">
            <a:avLst/>
          </a:prstGeom>
          <a:gradFill>
            <a:gsLst>
              <a:gs pos="0">
                <a:schemeClr val="dk1">
                  <a:tint val="37000"/>
                  <a:satMod val="300000"/>
                </a:schemeClr>
              </a:gs>
              <a:gs pos="100000">
                <a:srgbClr val="F3F3F3"/>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marL="228600" indent="-228600">
              <a:spcBef>
                <a:spcPct val="20000"/>
              </a:spcBef>
              <a:buClr>
                <a:srgbClr val="6699CC"/>
              </a:buClr>
              <a:buFontTx/>
              <a:buChar char="•"/>
              <a:tabLst>
                <a:tab pos="571500" algn="l"/>
              </a:tabLst>
            </a:pPr>
            <a:endParaRPr lang="en-US" sz="1200" kern="0">
              <a:solidFill>
                <a:srgbClr val="333366"/>
              </a:solidFill>
            </a:endParaRPr>
          </a:p>
        </p:txBody>
      </p:sp>
      <p:sp>
        <p:nvSpPr>
          <p:cNvPr id="177" name="TextBox 78"/>
          <p:cNvSpPr txBox="1">
            <a:spLocks noChangeArrowheads="1"/>
          </p:cNvSpPr>
          <p:nvPr/>
        </p:nvSpPr>
        <p:spPr bwMode="auto">
          <a:xfrm>
            <a:off x="2568830" y="4137167"/>
            <a:ext cx="1862296" cy="261610"/>
          </a:xfrm>
          <a:prstGeom prst="rect">
            <a:avLst/>
          </a:prstGeom>
          <a:noFill/>
          <a:ln w="9525">
            <a:noFill/>
            <a:miter lim="800000"/>
            <a:headEnd/>
            <a:tailEnd/>
          </a:ln>
        </p:spPr>
        <p:txBody>
          <a:bodyPr wrap="square">
            <a:spAutoFit/>
          </a:bodyPr>
          <a:lstStyle/>
          <a:p>
            <a:pPr algn="ctr"/>
            <a:r>
              <a:rPr lang="en-US" sz="1100" dirty="0" smtClean="0"/>
              <a:t>Compute Node</a:t>
            </a:r>
            <a:endParaRPr lang="en-US" sz="1100" dirty="0"/>
          </a:p>
        </p:txBody>
      </p:sp>
      <p:pic>
        <p:nvPicPr>
          <p:cNvPr id="178" name="Picture 32" descr="dellser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644415" y="3862607"/>
            <a:ext cx="1215122" cy="223570"/>
          </a:xfrm>
          <a:prstGeom prst="rect">
            <a:avLst/>
          </a:prstGeom>
          <a:noFill/>
          <a:ln w="9525">
            <a:noFill/>
            <a:miter lim="800000"/>
            <a:headEnd/>
            <a:tailEnd/>
          </a:ln>
          <a:effectLst>
            <a:outerShdw blurRad="50800" dist="38100" dir="2700000" algn="tl" rotWithShape="0">
              <a:srgbClr val="000000">
                <a:alpha val="43000"/>
              </a:srgbClr>
            </a:outerShdw>
          </a:effectLst>
        </p:spPr>
      </p:pic>
      <p:grpSp>
        <p:nvGrpSpPr>
          <p:cNvPr id="5" name="Group 4"/>
          <p:cNvGrpSpPr/>
          <p:nvPr/>
        </p:nvGrpSpPr>
        <p:grpSpPr>
          <a:xfrm>
            <a:off x="3916582" y="3808721"/>
            <a:ext cx="436426" cy="296213"/>
            <a:chOff x="3870910" y="3786636"/>
            <a:chExt cx="521443" cy="353917"/>
          </a:xfrm>
        </p:grpSpPr>
        <p:pic>
          <p:nvPicPr>
            <p:cNvPr id="179" name="Picture 178" descr="Untitled-cpu.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9894" y="3786636"/>
              <a:ext cx="372459" cy="207386"/>
            </a:xfrm>
            <a:prstGeom prst="rect">
              <a:avLst/>
            </a:prstGeom>
          </p:spPr>
        </p:pic>
        <p:pic>
          <p:nvPicPr>
            <p:cNvPr id="173" name="Picture 172" descr="Untitled-cpu.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0910" y="3835480"/>
              <a:ext cx="372459" cy="207386"/>
            </a:xfrm>
            <a:prstGeom prst="rect">
              <a:avLst/>
            </a:prstGeom>
          </p:spPr>
        </p:pic>
        <p:pic>
          <p:nvPicPr>
            <p:cNvPr id="174" name="Picture 173" descr="Untitled-cpu.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9894" y="3884323"/>
              <a:ext cx="372459" cy="207386"/>
            </a:xfrm>
            <a:prstGeom prst="rect">
              <a:avLst/>
            </a:prstGeom>
          </p:spPr>
        </p:pic>
        <p:pic>
          <p:nvPicPr>
            <p:cNvPr id="175" name="Picture 174" descr="Untitled-cpu.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0910" y="3933167"/>
              <a:ext cx="372459" cy="207386"/>
            </a:xfrm>
            <a:prstGeom prst="rect">
              <a:avLst/>
            </a:prstGeom>
          </p:spPr>
        </p:pic>
      </p:grpSp>
      <p:sp>
        <p:nvSpPr>
          <p:cNvPr id="278" name="Rectangle 277"/>
          <p:cNvSpPr/>
          <p:nvPr/>
        </p:nvSpPr>
        <p:spPr bwMode="auto">
          <a:xfrm>
            <a:off x="6814194" y="1369045"/>
            <a:ext cx="1713311" cy="355605"/>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228600" indent="-228600">
              <a:spcBef>
                <a:spcPct val="20000"/>
              </a:spcBef>
              <a:buClr>
                <a:srgbClr val="6699CC"/>
              </a:buClr>
              <a:buFontTx/>
              <a:buChar char="•"/>
              <a:tabLst>
                <a:tab pos="571500" algn="l"/>
              </a:tabLst>
              <a:defRPr/>
            </a:pPr>
            <a:endParaRPr lang="en-US" sz="1400" kern="0">
              <a:solidFill>
                <a:srgbClr val="333366"/>
              </a:solidFill>
            </a:endParaRPr>
          </a:p>
        </p:txBody>
      </p:sp>
      <p:sp>
        <p:nvSpPr>
          <p:cNvPr id="279" name="TextBox 278"/>
          <p:cNvSpPr txBox="1"/>
          <p:nvPr/>
        </p:nvSpPr>
        <p:spPr>
          <a:xfrm>
            <a:off x="6814191" y="1418204"/>
            <a:ext cx="1713310" cy="30777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1400" kern="0" dirty="0" err="1" smtClean="0">
                <a:solidFill>
                  <a:srgbClr val="000000"/>
                </a:solidFill>
              </a:rPr>
              <a:t>NameNode</a:t>
            </a:r>
            <a:endParaRPr lang="en-US" sz="1400" kern="0" dirty="0">
              <a:solidFill>
                <a:srgbClr val="000000"/>
              </a:solidFill>
            </a:endParaRPr>
          </a:p>
        </p:txBody>
      </p:sp>
      <p:sp>
        <p:nvSpPr>
          <p:cNvPr id="4" name="Title 3"/>
          <p:cNvSpPr>
            <a:spLocks noGrp="1"/>
          </p:cNvSpPr>
          <p:nvPr>
            <p:ph type="ctrTitle"/>
          </p:nvPr>
        </p:nvSpPr>
        <p:spPr>
          <a:prstGeom prst="rect">
            <a:avLst/>
          </a:prstGeom>
        </p:spPr>
        <p:txBody>
          <a:bodyPr>
            <a:noAutofit/>
          </a:bodyPr>
          <a:lstStyle/>
          <a:p>
            <a:pPr algn="l"/>
            <a:r>
              <a:rPr lang="en-US" sz="2000" dirty="0">
                <a:solidFill>
                  <a:srgbClr val="002060"/>
                </a:solidFill>
              </a:rPr>
              <a:t>Hadoop </a:t>
            </a:r>
            <a:r>
              <a:rPr lang="en-US" sz="2000" dirty="0" err="1">
                <a:solidFill>
                  <a:srgbClr val="002060"/>
                </a:solidFill>
              </a:rPr>
              <a:t>Architektur</a:t>
            </a:r>
            <a:r>
              <a:rPr lang="en-US" sz="2000" dirty="0">
                <a:solidFill>
                  <a:srgbClr val="002060"/>
                </a:solidFill>
              </a:rPr>
              <a:t> </a:t>
            </a:r>
            <a:r>
              <a:rPr lang="en-US" sz="2000" dirty="0" err="1">
                <a:solidFill>
                  <a:srgbClr val="002060"/>
                </a:solidFill>
              </a:rPr>
              <a:t>mit</a:t>
            </a:r>
            <a:r>
              <a:rPr lang="en-US" sz="2000" dirty="0">
                <a:solidFill>
                  <a:srgbClr val="002060"/>
                </a:solidFill>
              </a:rPr>
              <a:t> </a:t>
            </a:r>
            <a:r>
              <a:rPr lang="en-US" sz="2000" dirty="0" err="1">
                <a:solidFill>
                  <a:srgbClr val="002060"/>
                </a:solidFill>
              </a:rPr>
              <a:t>konsolidiertem</a:t>
            </a:r>
            <a:r>
              <a:rPr lang="en-US" sz="2000" dirty="0">
                <a:solidFill>
                  <a:srgbClr val="002060"/>
                </a:solidFill>
              </a:rPr>
              <a:t> HDFS Storage</a:t>
            </a:r>
          </a:p>
        </p:txBody>
      </p:sp>
      <p:sp>
        <p:nvSpPr>
          <p:cNvPr id="118" name="AutoShape 12"/>
          <p:cNvSpPr>
            <a:spLocks noChangeArrowheads="1"/>
          </p:cNvSpPr>
          <p:nvPr/>
        </p:nvSpPr>
        <p:spPr bwMode="auto">
          <a:xfrm>
            <a:off x="6739701" y="2674707"/>
            <a:ext cx="1936785" cy="1752600"/>
          </a:xfrm>
          <a:prstGeom prst="can">
            <a:avLst>
              <a:gd name="adj" fmla="val 11894"/>
            </a:avLst>
          </a:prstGeom>
          <a:gradFill flip="none" rotWithShape="1">
            <a:gsLst>
              <a:gs pos="50000">
                <a:srgbClr val="2C95DD">
                  <a:alpha val="20000"/>
                </a:srgbClr>
              </a:gs>
              <a:gs pos="0">
                <a:schemeClr val="accent1">
                  <a:alpha val="40000"/>
                </a:schemeClr>
              </a:gs>
              <a:gs pos="100000">
                <a:schemeClr val="accent1">
                  <a:alpha val="40000"/>
                </a:schemeClr>
              </a:gs>
            </a:gsLst>
            <a:lin ang="0" scaled="1"/>
            <a:tileRect/>
          </a:gradFill>
          <a:ln w="9525">
            <a:solidFill>
              <a:schemeClr val="tx2">
                <a:lumMod val="40000"/>
                <a:lumOff val="60000"/>
              </a:schemeClr>
            </a:solidFill>
            <a:round/>
            <a:headEnd/>
            <a:tailEnd/>
          </a:ln>
        </p:spPr>
        <p:txBody>
          <a:bodyPr wrap="none" anchor="ctr"/>
          <a:lstStyle/>
          <a:p>
            <a:endParaRPr lang="en-US" sz="1700" dirty="0">
              <a:solidFill>
                <a:srgbClr val="333366"/>
              </a:solidFill>
              <a:latin typeface="Verdana" pitchFamily="34" charset="0"/>
              <a:cs typeface="Verdana" pitchFamily="34" charset="0"/>
            </a:endParaRPr>
          </a:p>
        </p:txBody>
      </p:sp>
      <p:sp>
        <p:nvSpPr>
          <p:cNvPr id="129" name="Flowchart: Merge 97"/>
          <p:cNvSpPr>
            <a:spLocks noChangeArrowheads="1"/>
          </p:cNvSpPr>
          <p:nvPr/>
        </p:nvSpPr>
        <p:spPr bwMode="auto">
          <a:xfrm>
            <a:off x="6739702" y="2193708"/>
            <a:ext cx="1862295" cy="371839"/>
          </a:xfrm>
          <a:prstGeom prst="flowChartMerge">
            <a:avLst/>
          </a:prstGeom>
          <a:gradFill rotWithShape="1">
            <a:gsLst>
              <a:gs pos="0">
                <a:schemeClr val="tx2">
                  <a:lumMod val="20000"/>
                  <a:lumOff val="80000"/>
                  <a:alpha val="40000"/>
                </a:schemeClr>
              </a:gs>
              <a:gs pos="100000">
                <a:schemeClr val="tx2">
                  <a:alpha val="53000"/>
                </a:schemeClr>
              </a:gs>
            </a:gsLst>
            <a:lin ang="5400000"/>
          </a:gradFill>
          <a:ln w="9525">
            <a:noFill/>
            <a:miter lim="800000"/>
            <a:headEnd/>
            <a:tailEnd/>
          </a:ln>
          <a:effectLst/>
        </p:spPr>
        <p:txBody>
          <a:bodyPr anchor="ctr"/>
          <a:lstStyle/>
          <a:p>
            <a:pPr algn="ctr">
              <a:defRPr/>
            </a:pPr>
            <a:endParaRPr lang="en-US">
              <a:solidFill>
                <a:schemeClr val="lt1"/>
              </a:solidFill>
              <a:ea typeface="+mn-ea"/>
            </a:endParaRPr>
          </a:p>
        </p:txBody>
      </p:sp>
      <p:pic>
        <p:nvPicPr>
          <p:cNvPr id="90" name="Picture 32" descr="dellser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312382" y="2925209"/>
            <a:ext cx="1215122" cy="223570"/>
          </a:xfrm>
          <a:prstGeom prst="rect">
            <a:avLst/>
          </a:prstGeom>
          <a:noFill/>
          <a:ln w="9525">
            <a:noFill/>
            <a:miter lim="800000"/>
            <a:headEnd/>
            <a:tailEnd/>
          </a:ln>
          <a:effectLst>
            <a:outerShdw blurRad="50800" dist="38100" dir="2700000" algn="tl" rotWithShape="0">
              <a:srgbClr val="000000">
                <a:alpha val="43000"/>
              </a:srgbClr>
            </a:outerShdw>
          </a:effectLst>
        </p:spPr>
      </p:pic>
      <p:pic>
        <p:nvPicPr>
          <p:cNvPr id="91" name="Picture 32" descr="dellser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312379" y="3264678"/>
            <a:ext cx="1215122" cy="223570"/>
          </a:xfrm>
          <a:prstGeom prst="rect">
            <a:avLst/>
          </a:prstGeom>
          <a:noFill/>
          <a:ln w="9525">
            <a:noFill/>
            <a:miter lim="800000"/>
            <a:headEnd/>
            <a:tailEnd/>
          </a:ln>
          <a:effectLst>
            <a:outerShdw blurRad="50800" dist="38100" dir="2700000" algn="tl" rotWithShape="0">
              <a:srgbClr val="000000">
                <a:alpha val="43000"/>
              </a:srgbClr>
            </a:outerShdw>
          </a:effectLst>
        </p:spPr>
      </p:pic>
      <p:pic>
        <p:nvPicPr>
          <p:cNvPr id="93" name="Picture 32" descr="dellser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312382" y="3635983"/>
            <a:ext cx="1215122" cy="223570"/>
          </a:xfrm>
          <a:prstGeom prst="rect">
            <a:avLst/>
          </a:prstGeom>
          <a:noFill/>
          <a:ln w="9525">
            <a:noFill/>
            <a:miter lim="800000"/>
            <a:headEnd/>
            <a:tailEnd/>
          </a:ln>
          <a:effectLst>
            <a:outerShdw blurRad="50800" dist="38100" dir="2700000" algn="tl" rotWithShape="0">
              <a:srgbClr val="000000">
                <a:alpha val="43000"/>
              </a:srgbClr>
            </a:outerShdw>
          </a:effectLst>
        </p:spPr>
      </p:pic>
      <p:pic>
        <p:nvPicPr>
          <p:cNvPr id="94" name="Picture 32" descr="dellser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312382" y="3986975"/>
            <a:ext cx="1215122" cy="223570"/>
          </a:xfrm>
          <a:prstGeom prst="rect">
            <a:avLst/>
          </a:prstGeom>
          <a:noFill/>
          <a:ln w="9525">
            <a:noFill/>
            <a:miter lim="800000"/>
            <a:headEnd/>
            <a:tailEnd/>
          </a:ln>
          <a:effectLst>
            <a:outerShdw blurRad="50800" dist="38100" dir="2700000" algn="tl" rotWithShape="0">
              <a:srgbClr val="000000">
                <a:alpha val="43000"/>
              </a:srgbClr>
            </a:outerShdw>
          </a:effectLst>
        </p:spPr>
      </p:pic>
      <p:sp>
        <p:nvSpPr>
          <p:cNvPr id="126" name="Left-Right Arrow 125"/>
          <p:cNvSpPr/>
          <p:nvPr/>
        </p:nvSpPr>
        <p:spPr>
          <a:xfrm rot="5400000">
            <a:off x="7775548" y="3448025"/>
            <a:ext cx="1367227" cy="262279"/>
          </a:xfrm>
          <a:prstGeom prst="leftRightArrow">
            <a:avLst>
              <a:gd name="adj1" fmla="val 100000"/>
              <a:gd name="adj2" fmla="val 50000"/>
            </a:avLst>
          </a:prstGeom>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defRPr/>
            </a:pPr>
            <a:r>
              <a:rPr lang="en-US" sz="1200" dirty="0">
                <a:solidFill>
                  <a:schemeClr val="bg1"/>
                </a:solidFill>
              </a:rPr>
              <a:t>d</a:t>
            </a:r>
            <a:r>
              <a:rPr lang="en-US" sz="1200" dirty="0" smtClean="0">
                <a:solidFill>
                  <a:schemeClr val="bg1"/>
                </a:solidFill>
              </a:rPr>
              <a:t>ata node</a:t>
            </a:r>
            <a:endParaRPr lang="en-US" sz="1200" dirty="0">
              <a:solidFill>
                <a:schemeClr val="bg1"/>
              </a:solidFill>
            </a:endParaRPr>
          </a:p>
        </p:txBody>
      </p:sp>
      <p:pic>
        <p:nvPicPr>
          <p:cNvPr id="97" name="Picture 2" descr="http://www.trainingetc.com/Images/Hor_RGB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6388" y="910231"/>
            <a:ext cx="1065296" cy="301992"/>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descr="http://www.radoop.eu/wp-content/uploads/cloudera_press_releas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874" r="16874"/>
          <a:stretch/>
        </p:blipFill>
        <p:spPr bwMode="auto">
          <a:xfrm>
            <a:off x="1003211" y="856528"/>
            <a:ext cx="794578" cy="345734"/>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6" descr="http://emcplus.typepad.com/.a/6a0168e71ada4c970c019104db2f3c970c-800wi"/>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0787" t="39401" r="30484" b="40100"/>
          <a:stretch/>
        </p:blipFill>
        <p:spPr bwMode="auto">
          <a:xfrm>
            <a:off x="1977303" y="1012076"/>
            <a:ext cx="846834" cy="190008"/>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http://www.google.de/url?source=imgres&amp;ct=tbn&amp;q=http://rahulurs.com/sap/wp-content/uploads/2013/12/hana.jpg&amp;sa=X&amp;ei=yHiiVJitBIWdNu_xg6AP&amp;ved=0CAUQ8wc&amp;usg=AFQjCNH1BJ0gDipr0IF4dUpVs0JIm5TJiQ"/>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12460" y="844283"/>
            <a:ext cx="1212147" cy="402415"/>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descr="http://www.casitconf.org/casitconf12/wp-content/uploads/2012/01/logo_splunk_white_high.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1688" y="833863"/>
            <a:ext cx="1552203" cy="452611"/>
          </a:xfrm>
          <a:prstGeom prst="rect">
            <a:avLst/>
          </a:prstGeom>
          <a:noFill/>
          <a:extLst>
            <a:ext uri="{909E8E84-426E-40DD-AFC4-6F175D3DCCD1}">
              <a14:hiddenFill xmlns:a14="http://schemas.microsoft.com/office/drawing/2010/main">
                <a:solidFill>
                  <a:srgbClr val="FFFFFF"/>
                </a:solidFill>
              </a14:hiddenFill>
            </a:ext>
          </a:extLst>
        </p:spPr>
      </p:pic>
      <p:sp>
        <p:nvSpPr>
          <p:cNvPr id="11" name="Left Arrow Callout 10"/>
          <p:cNvSpPr/>
          <p:nvPr/>
        </p:nvSpPr>
        <p:spPr>
          <a:xfrm>
            <a:off x="6626786" y="2839340"/>
            <a:ext cx="354518" cy="1436527"/>
          </a:xfrm>
          <a:prstGeom prst="left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400" dirty="0" smtClean="0"/>
              <a:t>HDFS</a:t>
            </a:r>
            <a:endParaRPr lang="de-DE" sz="1400" dirty="0"/>
          </a:p>
        </p:txBody>
      </p:sp>
      <p:sp>
        <p:nvSpPr>
          <p:cNvPr id="95" name="Left-Right Arrow 94"/>
          <p:cNvSpPr/>
          <p:nvPr/>
        </p:nvSpPr>
        <p:spPr>
          <a:xfrm rot="5400000">
            <a:off x="6589947" y="3441198"/>
            <a:ext cx="1367227" cy="262279"/>
          </a:xfrm>
          <a:prstGeom prst="leftRightArrow">
            <a:avLst>
              <a:gd name="adj1" fmla="val 100000"/>
              <a:gd name="adj2" fmla="val 50000"/>
            </a:avLst>
          </a:prstGeom>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defRPr/>
            </a:pPr>
            <a:r>
              <a:rPr lang="en-US" sz="1200" dirty="0" smtClean="0">
                <a:solidFill>
                  <a:schemeClr val="bg1"/>
                </a:solidFill>
              </a:rPr>
              <a:t>name node</a:t>
            </a:r>
            <a:endParaRPr lang="en-US" sz="1200" dirty="0">
              <a:solidFill>
                <a:schemeClr val="bg1"/>
              </a:solidFill>
            </a:endParaRPr>
          </a:p>
        </p:txBody>
      </p:sp>
    </p:spTree>
    <p:extLst>
      <p:ext uri="{BB962C8B-B14F-4D97-AF65-F5344CB8AC3E}">
        <p14:creationId xmlns:p14="http://schemas.microsoft.com/office/powerpoint/2010/main" val="613144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par>
                                <p:cTn id="8" presetID="10" presetClass="entr" presetSubtype="0"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500"/>
                                        <p:tgtEl>
                                          <p:spTgt spid="90"/>
                                        </p:tgtEl>
                                      </p:cBhvr>
                                    </p:animEffect>
                                  </p:childTnLst>
                                </p:cTn>
                              </p:par>
                              <p:par>
                                <p:cTn id="11" presetID="10" presetClass="entr" presetSubtype="0" fill="hold" nodeType="with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fade">
                                      <p:cBhvr>
                                        <p:cTn id="13" dur="500"/>
                                        <p:tgtEl>
                                          <p:spTgt spid="91"/>
                                        </p:tgtEl>
                                      </p:cBhvr>
                                    </p:animEffect>
                                  </p:childTnLst>
                                </p:cTn>
                              </p:par>
                              <p:par>
                                <p:cTn id="14" presetID="10" presetClass="entr" presetSubtype="0" fill="hold" nodeType="with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fade">
                                      <p:cBhvr>
                                        <p:cTn id="16" dur="500"/>
                                        <p:tgtEl>
                                          <p:spTgt spid="93"/>
                                        </p:tgtEl>
                                      </p:cBhvr>
                                    </p:animEffect>
                                  </p:childTnLst>
                                </p:cTn>
                              </p:par>
                              <p:par>
                                <p:cTn id="17" presetID="10" presetClass="entr" presetSubtype="0" fill="hold" nodeType="with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fade">
                                      <p:cBhvr>
                                        <p:cTn id="19" dur="500"/>
                                        <p:tgtEl>
                                          <p:spTgt spid="9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86"/>
                                        </p:tgtEl>
                                        <p:attrNameLst>
                                          <p:attrName>style.visibility</p:attrName>
                                        </p:attrNameLst>
                                      </p:cBhvr>
                                      <p:to>
                                        <p:strVal val="visible"/>
                                      </p:to>
                                    </p:set>
                                    <p:animEffect transition="in" filter="fade">
                                      <p:cBhvr>
                                        <p:cTn id="37" dur="1000"/>
                                        <p:tgtEl>
                                          <p:spTgt spid="286"/>
                                        </p:tgtEl>
                                      </p:cBhvr>
                                    </p:animEffect>
                                    <p:anim calcmode="lin" valueType="num">
                                      <p:cBhvr>
                                        <p:cTn id="38" dur="1000" fill="hold"/>
                                        <p:tgtEl>
                                          <p:spTgt spid="286"/>
                                        </p:tgtEl>
                                        <p:attrNameLst>
                                          <p:attrName>ppt_x</p:attrName>
                                        </p:attrNameLst>
                                      </p:cBhvr>
                                      <p:tavLst>
                                        <p:tav tm="0">
                                          <p:val>
                                            <p:strVal val="#ppt_x"/>
                                          </p:val>
                                        </p:tav>
                                        <p:tav tm="100000">
                                          <p:val>
                                            <p:strVal val="#ppt_x"/>
                                          </p:val>
                                        </p:tav>
                                      </p:tavLst>
                                    </p:anim>
                                    <p:anim calcmode="lin" valueType="num">
                                      <p:cBhvr>
                                        <p:cTn id="39" dur="1000" fill="hold"/>
                                        <p:tgtEl>
                                          <p:spTgt spid="28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fade">
                                      <p:cBhvr>
                                        <p:cTn id="42" dur="1000"/>
                                        <p:tgtEl>
                                          <p:spTgt spid="98"/>
                                        </p:tgtEl>
                                      </p:cBhvr>
                                    </p:animEffect>
                                    <p:anim calcmode="lin" valueType="num">
                                      <p:cBhvr>
                                        <p:cTn id="43" dur="1000" fill="hold"/>
                                        <p:tgtEl>
                                          <p:spTgt spid="98"/>
                                        </p:tgtEl>
                                        <p:attrNameLst>
                                          <p:attrName>ppt_x</p:attrName>
                                        </p:attrNameLst>
                                      </p:cBhvr>
                                      <p:tavLst>
                                        <p:tav tm="0">
                                          <p:val>
                                            <p:strVal val="#ppt_x"/>
                                          </p:val>
                                        </p:tav>
                                        <p:tav tm="100000">
                                          <p:val>
                                            <p:strVal val="#ppt_x"/>
                                          </p:val>
                                        </p:tav>
                                      </p:tavLst>
                                    </p:anim>
                                    <p:anim calcmode="lin" valueType="num">
                                      <p:cBhvr>
                                        <p:cTn id="44" dur="1000" fill="hold"/>
                                        <p:tgtEl>
                                          <p:spTgt spid="9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fade">
                                      <p:cBhvr>
                                        <p:cTn id="47" dur="1000"/>
                                        <p:tgtEl>
                                          <p:spTgt spid="96"/>
                                        </p:tgtEl>
                                      </p:cBhvr>
                                    </p:animEffect>
                                    <p:anim calcmode="lin" valueType="num">
                                      <p:cBhvr>
                                        <p:cTn id="48" dur="1000" fill="hold"/>
                                        <p:tgtEl>
                                          <p:spTgt spid="96"/>
                                        </p:tgtEl>
                                        <p:attrNameLst>
                                          <p:attrName>ppt_x</p:attrName>
                                        </p:attrNameLst>
                                      </p:cBhvr>
                                      <p:tavLst>
                                        <p:tav tm="0">
                                          <p:val>
                                            <p:strVal val="#ppt_x"/>
                                          </p:val>
                                        </p:tav>
                                        <p:tav tm="100000">
                                          <p:val>
                                            <p:strVal val="#ppt_x"/>
                                          </p:val>
                                        </p:tav>
                                      </p:tavLst>
                                    </p:anim>
                                    <p:anim calcmode="lin" valueType="num">
                                      <p:cBhvr>
                                        <p:cTn id="49" dur="1000" fill="hold"/>
                                        <p:tgtEl>
                                          <p:spTgt spid="9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99"/>
                                        </p:tgtEl>
                                        <p:attrNameLst>
                                          <p:attrName>style.visibility</p:attrName>
                                        </p:attrNameLst>
                                      </p:cBhvr>
                                      <p:to>
                                        <p:strVal val="visible"/>
                                      </p:to>
                                    </p:set>
                                    <p:animEffect transition="in" filter="fade">
                                      <p:cBhvr>
                                        <p:cTn id="52" dur="1000"/>
                                        <p:tgtEl>
                                          <p:spTgt spid="299"/>
                                        </p:tgtEl>
                                      </p:cBhvr>
                                    </p:animEffect>
                                    <p:anim calcmode="lin" valueType="num">
                                      <p:cBhvr>
                                        <p:cTn id="53" dur="1000" fill="hold"/>
                                        <p:tgtEl>
                                          <p:spTgt spid="299"/>
                                        </p:tgtEl>
                                        <p:attrNameLst>
                                          <p:attrName>ppt_x</p:attrName>
                                        </p:attrNameLst>
                                      </p:cBhvr>
                                      <p:tavLst>
                                        <p:tav tm="0">
                                          <p:val>
                                            <p:strVal val="#ppt_x"/>
                                          </p:val>
                                        </p:tav>
                                        <p:tav tm="100000">
                                          <p:val>
                                            <p:strVal val="#ppt_x"/>
                                          </p:val>
                                        </p:tav>
                                      </p:tavLst>
                                    </p:anim>
                                    <p:anim calcmode="lin" valueType="num">
                                      <p:cBhvr>
                                        <p:cTn id="54" dur="1000" fill="hold"/>
                                        <p:tgtEl>
                                          <p:spTgt spid="29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00"/>
                                        </p:tgtEl>
                                        <p:attrNameLst>
                                          <p:attrName>style.visibility</p:attrName>
                                        </p:attrNameLst>
                                      </p:cBhvr>
                                      <p:to>
                                        <p:strVal val="visible"/>
                                      </p:to>
                                    </p:set>
                                    <p:animEffect transition="in" filter="fade">
                                      <p:cBhvr>
                                        <p:cTn id="57" dur="1000"/>
                                        <p:tgtEl>
                                          <p:spTgt spid="300"/>
                                        </p:tgtEl>
                                      </p:cBhvr>
                                    </p:animEffect>
                                    <p:anim calcmode="lin" valueType="num">
                                      <p:cBhvr>
                                        <p:cTn id="58" dur="1000" fill="hold"/>
                                        <p:tgtEl>
                                          <p:spTgt spid="300"/>
                                        </p:tgtEl>
                                        <p:attrNameLst>
                                          <p:attrName>ppt_x</p:attrName>
                                        </p:attrNameLst>
                                      </p:cBhvr>
                                      <p:tavLst>
                                        <p:tav tm="0">
                                          <p:val>
                                            <p:strVal val="#ppt_x"/>
                                          </p:val>
                                        </p:tav>
                                        <p:tav tm="100000">
                                          <p:val>
                                            <p:strVal val="#ppt_x"/>
                                          </p:val>
                                        </p:tav>
                                      </p:tavLst>
                                    </p:anim>
                                    <p:anim calcmode="lin" valueType="num">
                                      <p:cBhvr>
                                        <p:cTn id="59" dur="1000" fill="hold"/>
                                        <p:tgtEl>
                                          <p:spTgt spid="30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02"/>
                                        </p:tgtEl>
                                        <p:attrNameLst>
                                          <p:attrName>style.visibility</p:attrName>
                                        </p:attrNameLst>
                                      </p:cBhvr>
                                      <p:to>
                                        <p:strVal val="visible"/>
                                      </p:to>
                                    </p:set>
                                    <p:animEffect transition="in" filter="fade">
                                      <p:cBhvr>
                                        <p:cTn id="62" dur="1000"/>
                                        <p:tgtEl>
                                          <p:spTgt spid="302"/>
                                        </p:tgtEl>
                                      </p:cBhvr>
                                    </p:animEffect>
                                    <p:anim calcmode="lin" valueType="num">
                                      <p:cBhvr>
                                        <p:cTn id="63" dur="1000" fill="hold"/>
                                        <p:tgtEl>
                                          <p:spTgt spid="302"/>
                                        </p:tgtEl>
                                        <p:attrNameLst>
                                          <p:attrName>ppt_x</p:attrName>
                                        </p:attrNameLst>
                                      </p:cBhvr>
                                      <p:tavLst>
                                        <p:tav tm="0">
                                          <p:val>
                                            <p:strVal val="#ppt_x"/>
                                          </p:val>
                                        </p:tav>
                                        <p:tav tm="100000">
                                          <p:val>
                                            <p:strVal val="#ppt_x"/>
                                          </p:val>
                                        </p:tav>
                                      </p:tavLst>
                                    </p:anim>
                                    <p:anim calcmode="lin" valueType="num">
                                      <p:cBhvr>
                                        <p:cTn id="64" dur="1000" fill="hold"/>
                                        <p:tgtEl>
                                          <p:spTgt spid="30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03"/>
                                        </p:tgtEl>
                                        <p:attrNameLst>
                                          <p:attrName>style.visibility</p:attrName>
                                        </p:attrNameLst>
                                      </p:cBhvr>
                                      <p:to>
                                        <p:strVal val="visible"/>
                                      </p:to>
                                    </p:set>
                                    <p:animEffect transition="in" filter="fade">
                                      <p:cBhvr>
                                        <p:cTn id="67" dur="1000"/>
                                        <p:tgtEl>
                                          <p:spTgt spid="303"/>
                                        </p:tgtEl>
                                      </p:cBhvr>
                                    </p:animEffect>
                                    <p:anim calcmode="lin" valueType="num">
                                      <p:cBhvr>
                                        <p:cTn id="68" dur="1000" fill="hold"/>
                                        <p:tgtEl>
                                          <p:spTgt spid="303"/>
                                        </p:tgtEl>
                                        <p:attrNameLst>
                                          <p:attrName>ppt_x</p:attrName>
                                        </p:attrNameLst>
                                      </p:cBhvr>
                                      <p:tavLst>
                                        <p:tav tm="0">
                                          <p:val>
                                            <p:strVal val="#ppt_x"/>
                                          </p:val>
                                        </p:tav>
                                        <p:tav tm="100000">
                                          <p:val>
                                            <p:strVal val="#ppt_x"/>
                                          </p:val>
                                        </p:tav>
                                      </p:tavLst>
                                    </p:anim>
                                    <p:anim calcmode="lin" valueType="num">
                                      <p:cBhvr>
                                        <p:cTn id="69" dur="1000" fill="hold"/>
                                        <p:tgtEl>
                                          <p:spTgt spid="30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05"/>
                                        </p:tgtEl>
                                        <p:attrNameLst>
                                          <p:attrName>style.visibility</p:attrName>
                                        </p:attrNameLst>
                                      </p:cBhvr>
                                      <p:to>
                                        <p:strVal val="visible"/>
                                      </p:to>
                                    </p:set>
                                    <p:animEffect transition="in" filter="fade">
                                      <p:cBhvr>
                                        <p:cTn id="72" dur="1000"/>
                                        <p:tgtEl>
                                          <p:spTgt spid="305"/>
                                        </p:tgtEl>
                                      </p:cBhvr>
                                    </p:animEffect>
                                    <p:anim calcmode="lin" valueType="num">
                                      <p:cBhvr>
                                        <p:cTn id="73" dur="1000" fill="hold"/>
                                        <p:tgtEl>
                                          <p:spTgt spid="305"/>
                                        </p:tgtEl>
                                        <p:attrNameLst>
                                          <p:attrName>ppt_x</p:attrName>
                                        </p:attrNameLst>
                                      </p:cBhvr>
                                      <p:tavLst>
                                        <p:tav tm="0">
                                          <p:val>
                                            <p:strVal val="#ppt_x"/>
                                          </p:val>
                                        </p:tav>
                                        <p:tav tm="100000">
                                          <p:val>
                                            <p:strVal val="#ppt_x"/>
                                          </p:val>
                                        </p:tav>
                                      </p:tavLst>
                                    </p:anim>
                                    <p:anim calcmode="lin" valueType="num">
                                      <p:cBhvr>
                                        <p:cTn id="74" dur="1000" fill="hold"/>
                                        <p:tgtEl>
                                          <p:spTgt spid="30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6"/>
                                        </p:tgtEl>
                                        <p:attrNameLst>
                                          <p:attrName>style.visibility</p:attrName>
                                        </p:attrNameLst>
                                      </p:cBhvr>
                                      <p:to>
                                        <p:strVal val="visible"/>
                                      </p:to>
                                    </p:set>
                                    <p:animEffect transition="in" filter="fade">
                                      <p:cBhvr>
                                        <p:cTn id="77" dur="1000"/>
                                        <p:tgtEl>
                                          <p:spTgt spid="306"/>
                                        </p:tgtEl>
                                      </p:cBhvr>
                                    </p:animEffect>
                                    <p:anim calcmode="lin" valueType="num">
                                      <p:cBhvr>
                                        <p:cTn id="78" dur="1000" fill="hold"/>
                                        <p:tgtEl>
                                          <p:spTgt spid="306"/>
                                        </p:tgtEl>
                                        <p:attrNameLst>
                                          <p:attrName>ppt_x</p:attrName>
                                        </p:attrNameLst>
                                      </p:cBhvr>
                                      <p:tavLst>
                                        <p:tav tm="0">
                                          <p:val>
                                            <p:strVal val="#ppt_x"/>
                                          </p:val>
                                        </p:tav>
                                        <p:tav tm="100000">
                                          <p:val>
                                            <p:strVal val="#ppt_x"/>
                                          </p:val>
                                        </p:tav>
                                      </p:tavLst>
                                    </p:anim>
                                    <p:anim calcmode="lin" valueType="num">
                                      <p:cBhvr>
                                        <p:cTn id="79" dur="1000" fill="hold"/>
                                        <p:tgtEl>
                                          <p:spTgt spid="30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08"/>
                                        </p:tgtEl>
                                        <p:attrNameLst>
                                          <p:attrName>style.visibility</p:attrName>
                                        </p:attrNameLst>
                                      </p:cBhvr>
                                      <p:to>
                                        <p:strVal val="visible"/>
                                      </p:to>
                                    </p:set>
                                    <p:animEffect transition="in" filter="fade">
                                      <p:cBhvr>
                                        <p:cTn id="82" dur="1000"/>
                                        <p:tgtEl>
                                          <p:spTgt spid="308"/>
                                        </p:tgtEl>
                                      </p:cBhvr>
                                    </p:animEffect>
                                    <p:anim calcmode="lin" valueType="num">
                                      <p:cBhvr>
                                        <p:cTn id="83" dur="1000" fill="hold"/>
                                        <p:tgtEl>
                                          <p:spTgt spid="308"/>
                                        </p:tgtEl>
                                        <p:attrNameLst>
                                          <p:attrName>ppt_x</p:attrName>
                                        </p:attrNameLst>
                                      </p:cBhvr>
                                      <p:tavLst>
                                        <p:tav tm="0">
                                          <p:val>
                                            <p:strVal val="#ppt_x"/>
                                          </p:val>
                                        </p:tav>
                                        <p:tav tm="100000">
                                          <p:val>
                                            <p:strVal val="#ppt_x"/>
                                          </p:val>
                                        </p:tav>
                                      </p:tavLst>
                                    </p:anim>
                                    <p:anim calcmode="lin" valueType="num">
                                      <p:cBhvr>
                                        <p:cTn id="84" dur="1000" fill="hold"/>
                                        <p:tgtEl>
                                          <p:spTgt spid="30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09"/>
                                        </p:tgtEl>
                                        <p:attrNameLst>
                                          <p:attrName>style.visibility</p:attrName>
                                        </p:attrNameLst>
                                      </p:cBhvr>
                                      <p:to>
                                        <p:strVal val="visible"/>
                                      </p:to>
                                    </p:set>
                                    <p:animEffect transition="in" filter="fade">
                                      <p:cBhvr>
                                        <p:cTn id="87" dur="1000"/>
                                        <p:tgtEl>
                                          <p:spTgt spid="309"/>
                                        </p:tgtEl>
                                      </p:cBhvr>
                                    </p:animEffect>
                                    <p:anim calcmode="lin" valueType="num">
                                      <p:cBhvr>
                                        <p:cTn id="88" dur="1000" fill="hold"/>
                                        <p:tgtEl>
                                          <p:spTgt spid="309"/>
                                        </p:tgtEl>
                                        <p:attrNameLst>
                                          <p:attrName>ppt_x</p:attrName>
                                        </p:attrNameLst>
                                      </p:cBhvr>
                                      <p:tavLst>
                                        <p:tav tm="0">
                                          <p:val>
                                            <p:strVal val="#ppt_x"/>
                                          </p:val>
                                        </p:tav>
                                        <p:tav tm="100000">
                                          <p:val>
                                            <p:strVal val="#ppt_x"/>
                                          </p:val>
                                        </p:tav>
                                      </p:tavLst>
                                    </p:anim>
                                    <p:anim calcmode="lin" valueType="num">
                                      <p:cBhvr>
                                        <p:cTn id="89" dur="1000" fill="hold"/>
                                        <p:tgtEl>
                                          <p:spTgt spid="309"/>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11"/>
                                        </p:tgtEl>
                                        <p:attrNameLst>
                                          <p:attrName>style.visibility</p:attrName>
                                        </p:attrNameLst>
                                      </p:cBhvr>
                                      <p:to>
                                        <p:strVal val="visible"/>
                                      </p:to>
                                    </p:set>
                                    <p:animEffect transition="in" filter="fade">
                                      <p:cBhvr>
                                        <p:cTn id="92" dur="1000"/>
                                        <p:tgtEl>
                                          <p:spTgt spid="311"/>
                                        </p:tgtEl>
                                      </p:cBhvr>
                                    </p:animEffect>
                                    <p:anim calcmode="lin" valueType="num">
                                      <p:cBhvr>
                                        <p:cTn id="93" dur="1000" fill="hold"/>
                                        <p:tgtEl>
                                          <p:spTgt spid="311"/>
                                        </p:tgtEl>
                                        <p:attrNameLst>
                                          <p:attrName>ppt_x</p:attrName>
                                        </p:attrNameLst>
                                      </p:cBhvr>
                                      <p:tavLst>
                                        <p:tav tm="0">
                                          <p:val>
                                            <p:strVal val="#ppt_x"/>
                                          </p:val>
                                        </p:tav>
                                        <p:tav tm="100000">
                                          <p:val>
                                            <p:strVal val="#ppt_x"/>
                                          </p:val>
                                        </p:tav>
                                      </p:tavLst>
                                    </p:anim>
                                    <p:anim calcmode="lin" valueType="num">
                                      <p:cBhvr>
                                        <p:cTn id="94" dur="1000" fill="hold"/>
                                        <p:tgtEl>
                                          <p:spTgt spid="311"/>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12"/>
                                        </p:tgtEl>
                                        <p:attrNameLst>
                                          <p:attrName>style.visibility</p:attrName>
                                        </p:attrNameLst>
                                      </p:cBhvr>
                                      <p:to>
                                        <p:strVal val="visible"/>
                                      </p:to>
                                    </p:set>
                                    <p:animEffect transition="in" filter="fade">
                                      <p:cBhvr>
                                        <p:cTn id="97" dur="1000"/>
                                        <p:tgtEl>
                                          <p:spTgt spid="312"/>
                                        </p:tgtEl>
                                      </p:cBhvr>
                                    </p:animEffect>
                                    <p:anim calcmode="lin" valueType="num">
                                      <p:cBhvr>
                                        <p:cTn id="98" dur="1000" fill="hold"/>
                                        <p:tgtEl>
                                          <p:spTgt spid="312"/>
                                        </p:tgtEl>
                                        <p:attrNameLst>
                                          <p:attrName>ppt_x</p:attrName>
                                        </p:attrNameLst>
                                      </p:cBhvr>
                                      <p:tavLst>
                                        <p:tav tm="0">
                                          <p:val>
                                            <p:strVal val="#ppt_x"/>
                                          </p:val>
                                        </p:tav>
                                        <p:tav tm="100000">
                                          <p:val>
                                            <p:strVal val="#ppt_x"/>
                                          </p:val>
                                        </p:tav>
                                      </p:tavLst>
                                    </p:anim>
                                    <p:anim calcmode="lin" valueType="num">
                                      <p:cBhvr>
                                        <p:cTn id="99" dur="1000" fill="hold"/>
                                        <p:tgtEl>
                                          <p:spTgt spid="312"/>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17"/>
                                        </p:tgtEl>
                                        <p:attrNameLst>
                                          <p:attrName>style.visibility</p:attrName>
                                        </p:attrNameLst>
                                      </p:cBhvr>
                                      <p:to>
                                        <p:strVal val="visible"/>
                                      </p:to>
                                    </p:set>
                                    <p:animEffect transition="in" filter="fade">
                                      <p:cBhvr>
                                        <p:cTn id="102" dur="1000"/>
                                        <p:tgtEl>
                                          <p:spTgt spid="317"/>
                                        </p:tgtEl>
                                      </p:cBhvr>
                                    </p:animEffect>
                                    <p:anim calcmode="lin" valueType="num">
                                      <p:cBhvr>
                                        <p:cTn id="103" dur="1000" fill="hold"/>
                                        <p:tgtEl>
                                          <p:spTgt spid="317"/>
                                        </p:tgtEl>
                                        <p:attrNameLst>
                                          <p:attrName>ppt_x</p:attrName>
                                        </p:attrNameLst>
                                      </p:cBhvr>
                                      <p:tavLst>
                                        <p:tav tm="0">
                                          <p:val>
                                            <p:strVal val="#ppt_x"/>
                                          </p:val>
                                        </p:tav>
                                        <p:tav tm="100000">
                                          <p:val>
                                            <p:strVal val="#ppt_x"/>
                                          </p:val>
                                        </p:tav>
                                      </p:tavLst>
                                    </p:anim>
                                    <p:anim calcmode="lin" valueType="num">
                                      <p:cBhvr>
                                        <p:cTn id="104" dur="1000" fill="hold"/>
                                        <p:tgtEl>
                                          <p:spTgt spid="317"/>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318"/>
                                        </p:tgtEl>
                                        <p:attrNameLst>
                                          <p:attrName>style.visibility</p:attrName>
                                        </p:attrNameLst>
                                      </p:cBhvr>
                                      <p:to>
                                        <p:strVal val="visible"/>
                                      </p:to>
                                    </p:set>
                                    <p:animEffect transition="in" filter="fade">
                                      <p:cBhvr>
                                        <p:cTn id="107" dur="1000"/>
                                        <p:tgtEl>
                                          <p:spTgt spid="318"/>
                                        </p:tgtEl>
                                      </p:cBhvr>
                                    </p:animEffect>
                                    <p:anim calcmode="lin" valueType="num">
                                      <p:cBhvr>
                                        <p:cTn id="108" dur="1000" fill="hold"/>
                                        <p:tgtEl>
                                          <p:spTgt spid="318"/>
                                        </p:tgtEl>
                                        <p:attrNameLst>
                                          <p:attrName>ppt_x</p:attrName>
                                        </p:attrNameLst>
                                      </p:cBhvr>
                                      <p:tavLst>
                                        <p:tav tm="0">
                                          <p:val>
                                            <p:strVal val="#ppt_x"/>
                                          </p:val>
                                        </p:tav>
                                        <p:tav tm="100000">
                                          <p:val>
                                            <p:strVal val="#ppt_x"/>
                                          </p:val>
                                        </p:tav>
                                      </p:tavLst>
                                    </p:anim>
                                    <p:anim calcmode="lin" valueType="num">
                                      <p:cBhvr>
                                        <p:cTn id="109" dur="1000" fill="hold"/>
                                        <p:tgtEl>
                                          <p:spTgt spid="318"/>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320"/>
                                        </p:tgtEl>
                                        <p:attrNameLst>
                                          <p:attrName>style.visibility</p:attrName>
                                        </p:attrNameLst>
                                      </p:cBhvr>
                                      <p:to>
                                        <p:strVal val="visible"/>
                                      </p:to>
                                    </p:set>
                                    <p:animEffect transition="in" filter="fade">
                                      <p:cBhvr>
                                        <p:cTn id="112" dur="1000"/>
                                        <p:tgtEl>
                                          <p:spTgt spid="320"/>
                                        </p:tgtEl>
                                      </p:cBhvr>
                                    </p:animEffect>
                                    <p:anim calcmode="lin" valueType="num">
                                      <p:cBhvr>
                                        <p:cTn id="113" dur="1000" fill="hold"/>
                                        <p:tgtEl>
                                          <p:spTgt spid="320"/>
                                        </p:tgtEl>
                                        <p:attrNameLst>
                                          <p:attrName>ppt_x</p:attrName>
                                        </p:attrNameLst>
                                      </p:cBhvr>
                                      <p:tavLst>
                                        <p:tav tm="0">
                                          <p:val>
                                            <p:strVal val="#ppt_x"/>
                                          </p:val>
                                        </p:tav>
                                        <p:tav tm="100000">
                                          <p:val>
                                            <p:strVal val="#ppt_x"/>
                                          </p:val>
                                        </p:tav>
                                      </p:tavLst>
                                    </p:anim>
                                    <p:anim calcmode="lin" valueType="num">
                                      <p:cBhvr>
                                        <p:cTn id="114" dur="1000" fill="hold"/>
                                        <p:tgtEl>
                                          <p:spTgt spid="320"/>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321"/>
                                        </p:tgtEl>
                                        <p:attrNameLst>
                                          <p:attrName>style.visibility</p:attrName>
                                        </p:attrNameLst>
                                      </p:cBhvr>
                                      <p:to>
                                        <p:strVal val="visible"/>
                                      </p:to>
                                    </p:set>
                                    <p:animEffect transition="in" filter="fade">
                                      <p:cBhvr>
                                        <p:cTn id="117" dur="1000"/>
                                        <p:tgtEl>
                                          <p:spTgt spid="321"/>
                                        </p:tgtEl>
                                      </p:cBhvr>
                                    </p:animEffect>
                                    <p:anim calcmode="lin" valueType="num">
                                      <p:cBhvr>
                                        <p:cTn id="118" dur="1000" fill="hold"/>
                                        <p:tgtEl>
                                          <p:spTgt spid="321"/>
                                        </p:tgtEl>
                                        <p:attrNameLst>
                                          <p:attrName>ppt_x</p:attrName>
                                        </p:attrNameLst>
                                      </p:cBhvr>
                                      <p:tavLst>
                                        <p:tav tm="0">
                                          <p:val>
                                            <p:strVal val="#ppt_x"/>
                                          </p:val>
                                        </p:tav>
                                        <p:tav tm="100000">
                                          <p:val>
                                            <p:strVal val="#ppt_x"/>
                                          </p:val>
                                        </p:tav>
                                      </p:tavLst>
                                    </p:anim>
                                    <p:anim calcmode="lin" valueType="num">
                                      <p:cBhvr>
                                        <p:cTn id="119" dur="1000" fill="hold"/>
                                        <p:tgtEl>
                                          <p:spTgt spid="321"/>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323"/>
                                        </p:tgtEl>
                                        <p:attrNameLst>
                                          <p:attrName>style.visibility</p:attrName>
                                        </p:attrNameLst>
                                      </p:cBhvr>
                                      <p:to>
                                        <p:strVal val="visible"/>
                                      </p:to>
                                    </p:set>
                                    <p:animEffect transition="in" filter="fade">
                                      <p:cBhvr>
                                        <p:cTn id="122" dur="1000"/>
                                        <p:tgtEl>
                                          <p:spTgt spid="323"/>
                                        </p:tgtEl>
                                      </p:cBhvr>
                                    </p:animEffect>
                                    <p:anim calcmode="lin" valueType="num">
                                      <p:cBhvr>
                                        <p:cTn id="123" dur="1000" fill="hold"/>
                                        <p:tgtEl>
                                          <p:spTgt spid="323"/>
                                        </p:tgtEl>
                                        <p:attrNameLst>
                                          <p:attrName>ppt_x</p:attrName>
                                        </p:attrNameLst>
                                      </p:cBhvr>
                                      <p:tavLst>
                                        <p:tav tm="0">
                                          <p:val>
                                            <p:strVal val="#ppt_x"/>
                                          </p:val>
                                        </p:tav>
                                        <p:tav tm="100000">
                                          <p:val>
                                            <p:strVal val="#ppt_x"/>
                                          </p:val>
                                        </p:tav>
                                      </p:tavLst>
                                    </p:anim>
                                    <p:anim calcmode="lin" valueType="num">
                                      <p:cBhvr>
                                        <p:cTn id="124" dur="1000" fill="hold"/>
                                        <p:tgtEl>
                                          <p:spTgt spid="323"/>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324"/>
                                        </p:tgtEl>
                                        <p:attrNameLst>
                                          <p:attrName>style.visibility</p:attrName>
                                        </p:attrNameLst>
                                      </p:cBhvr>
                                      <p:to>
                                        <p:strVal val="visible"/>
                                      </p:to>
                                    </p:set>
                                    <p:animEffect transition="in" filter="fade">
                                      <p:cBhvr>
                                        <p:cTn id="127" dur="1000"/>
                                        <p:tgtEl>
                                          <p:spTgt spid="324"/>
                                        </p:tgtEl>
                                      </p:cBhvr>
                                    </p:animEffect>
                                    <p:anim calcmode="lin" valueType="num">
                                      <p:cBhvr>
                                        <p:cTn id="128" dur="1000" fill="hold"/>
                                        <p:tgtEl>
                                          <p:spTgt spid="324"/>
                                        </p:tgtEl>
                                        <p:attrNameLst>
                                          <p:attrName>ppt_x</p:attrName>
                                        </p:attrNameLst>
                                      </p:cBhvr>
                                      <p:tavLst>
                                        <p:tav tm="0">
                                          <p:val>
                                            <p:strVal val="#ppt_x"/>
                                          </p:val>
                                        </p:tav>
                                        <p:tav tm="100000">
                                          <p:val>
                                            <p:strVal val="#ppt_x"/>
                                          </p:val>
                                        </p:tav>
                                      </p:tavLst>
                                    </p:anim>
                                    <p:anim calcmode="lin" valueType="num">
                                      <p:cBhvr>
                                        <p:cTn id="129" dur="1000" fill="hold"/>
                                        <p:tgtEl>
                                          <p:spTgt spid="324"/>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78"/>
                                        </p:tgtEl>
                                        <p:attrNameLst>
                                          <p:attrName>style.visibility</p:attrName>
                                        </p:attrNameLst>
                                      </p:cBhvr>
                                      <p:to>
                                        <p:strVal val="visible"/>
                                      </p:to>
                                    </p:set>
                                    <p:animEffect transition="in" filter="fade">
                                      <p:cBhvr>
                                        <p:cTn id="132" dur="1000"/>
                                        <p:tgtEl>
                                          <p:spTgt spid="278"/>
                                        </p:tgtEl>
                                      </p:cBhvr>
                                    </p:animEffect>
                                    <p:anim calcmode="lin" valueType="num">
                                      <p:cBhvr>
                                        <p:cTn id="133" dur="1000" fill="hold"/>
                                        <p:tgtEl>
                                          <p:spTgt spid="278"/>
                                        </p:tgtEl>
                                        <p:attrNameLst>
                                          <p:attrName>ppt_x</p:attrName>
                                        </p:attrNameLst>
                                      </p:cBhvr>
                                      <p:tavLst>
                                        <p:tav tm="0">
                                          <p:val>
                                            <p:strVal val="#ppt_x"/>
                                          </p:val>
                                        </p:tav>
                                        <p:tav tm="100000">
                                          <p:val>
                                            <p:strVal val="#ppt_x"/>
                                          </p:val>
                                        </p:tav>
                                      </p:tavLst>
                                    </p:anim>
                                    <p:anim calcmode="lin" valueType="num">
                                      <p:cBhvr>
                                        <p:cTn id="134" dur="1000" fill="hold"/>
                                        <p:tgtEl>
                                          <p:spTgt spid="278"/>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279"/>
                                        </p:tgtEl>
                                        <p:attrNameLst>
                                          <p:attrName>style.visibility</p:attrName>
                                        </p:attrNameLst>
                                      </p:cBhvr>
                                      <p:to>
                                        <p:strVal val="visible"/>
                                      </p:to>
                                    </p:set>
                                    <p:animEffect transition="in" filter="fade">
                                      <p:cBhvr>
                                        <p:cTn id="137" dur="1000"/>
                                        <p:tgtEl>
                                          <p:spTgt spid="279"/>
                                        </p:tgtEl>
                                      </p:cBhvr>
                                    </p:animEffect>
                                    <p:anim calcmode="lin" valueType="num">
                                      <p:cBhvr>
                                        <p:cTn id="138" dur="1000" fill="hold"/>
                                        <p:tgtEl>
                                          <p:spTgt spid="279"/>
                                        </p:tgtEl>
                                        <p:attrNameLst>
                                          <p:attrName>ppt_x</p:attrName>
                                        </p:attrNameLst>
                                      </p:cBhvr>
                                      <p:tavLst>
                                        <p:tav tm="0">
                                          <p:val>
                                            <p:strVal val="#ppt_x"/>
                                          </p:val>
                                        </p:tav>
                                        <p:tav tm="100000">
                                          <p:val>
                                            <p:strVal val="#ppt_x"/>
                                          </p:val>
                                        </p:tav>
                                      </p:tavLst>
                                    </p:anim>
                                    <p:anim calcmode="lin" valueType="num">
                                      <p:cBhvr>
                                        <p:cTn id="139" dur="1000" fill="hold"/>
                                        <p:tgtEl>
                                          <p:spTgt spid="279"/>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129"/>
                                        </p:tgtEl>
                                        <p:attrNameLst>
                                          <p:attrName>style.visibility</p:attrName>
                                        </p:attrNameLst>
                                      </p:cBhvr>
                                      <p:to>
                                        <p:strVal val="visible"/>
                                      </p:to>
                                    </p:set>
                                    <p:animEffect transition="in" filter="fade">
                                      <p:cBhvr>
                                        <p:cTn id="142" dur="1000"/>
                                        <p:tgtEl>
                                          <p:spTgt spid="129"/>
                                        </p:tgtEl>
                                      </p:cBhvr>
                                    </p:animEffect>
                                    <p:anim calcmode="lin" valueType="num">
                                      <p:cBhvr>
                                        <p:cTn id="143" dur="1000" fill="hold"/>
                                        <p:tgtEl>
                                          <p:spTgt spid="129"/>
                                        </p:tgtEl>
                                        <p:attrNameLst>
                                          <p:attrName>ppt_x</p:attrName>
                                        </p:attrNameLst>
                                      </p:cBhvr>
                                      <p:tavLst>
                                        <p:tav tm="0">
                                          <p:val>
                                            <p:strVal val="#ppt_x"/>
                                          </p:val>
                                        </p:tav>
                                        <p:tav tm="100000">
                                          <p:val>
                                            <p:strVal val="#ppt_x"/>
                                          </p:val>
                                        </p:tav>
                                      </p:tavLst>
                                    </p:anim>
                                    <p:anim calcmode="lin" valueType="num">
                                      <p:cBhvr>
                                        <p:cTn id="144" dur="1000" fill="hold"/>
                                        <p:tgtEl>
                                          <p:spTgt spid="129"/>
                                        </p:tgtEl>
                                        <p:attrNameLst>
                                          <p:attrName>ppt_y</p:attrName>
                                        </p:attrNameLst>
                                      </p:cBhvr>
                                      <p:tavLst>
                                        <p:tav tm="0">
                                          <p:val>
                                            <p:strVal val="#ppt_y+.1"/>
                                          </p:val>
                                        </p:tav>
                                        <p:tav tm="100000">
                                          <p:val>
                                            <p:strVal val="#ppt_y"/>
                                          </p:val>
                                        </p:tav>
                                      </p:tavLst>
                                    </p:anim>
                                  </p:childTnLst>
                                </p:cTn>
                              </p:par>
                              <p:par>
                                <p:cTn id="145" presetID="42" presetClass="entr" presetSubtype="0" fill="hold" nodeType="withEffect">
                                  <p:stCondLst>
                                    <p:cond delay="0"/>
                                  </p:stCondLst>
                                  <p:childTnLst>
                                    <p:set>
                                      <p:cBhvr>
                                        <p:cTn id="146" dur="1" fill="hold">
                                          <p:stCondLst>
                                            <p:cond delay="0"/>
                                          </p:stCondLst>
                                        </p:cTn>
                                        <p:tgtEl>
                                          <p:spTgt spid="97"/>
                                        </p:tgtEl>
                                        <p:attrNameLst>
                                          <p:attrName>style.visibility</p:attrName>
                                        </p:attrNameLst>
                                      </p:cBhvr>
                                      <p:to>
                                        <p:strVal val="visible"/>
                                      </p:to>
                                    </p:set>
                                    <p:animEffect transition="in" filter="fade">
                                      <p:cBhvr>
                                        <p:cTn id="147" dur="1000"/>
                                        <p:tgtEl>
                                          <p:spTgt spid="97"/>
                                        </p:tgtEl>
                                      </p:cBhvr>
                                    </p:animEffect>
                                    <p:anim calcmode="lin" valueType="num">
                                      <p:cBhvr>
                                        <p:cTn id="148" dur="1000" fill="hold"/>
                                        <p:tgtEl>
                                          <p:spTgt spid="97"/>
                                        </p:tgtEl>
                                        <p:attrNameLst>
                                          <p:attrName>ppt_x</p:attrName>
                                        </p:attrNameLst>
                                      </p:cBhvr>
                                      <p:tavLst>
                                        <p:tav tm="0">
                                          <p:val>
                                            <p:strVal val="#ppt_x"/>
                                          </p:val>
                                        </p:tav>
                                        <p:tav tm="100000">
                                          <p:val>
                                            <p:strVal val="#ppt_x"/>
                                          </p:val>
                                        </p:tav>
                                      </p:tavLst>
                                    </p:anim>
                                    <p:anim calcmode="lin" valueType="num">
                                      <p:cBhvr>
                                        <p:cTn id="149" dur="1000" fill="hold"/>
                                        <p:tgtEl>
                                          <p:spTgt spid="97"/>
                                        </p:tgtEl>
                                        <p:attrNameLst>
                                          <p:attrName>ppt_y</p:attrName>
                                        </p:attrNameLst>
                                      </p:cBhvr>
                                      <p:tavLst>
                                        <p:tav tm="0">
                                          <p:val>
                                            <p:strVal val="#ppt_y+.1"/>
                                          </p:val>
                                        </p:tav>
                                        <p:tav tm="100000">
                                          <p:val>
                                            <p:strVal val="#ppt_y"/>
                                          </p:val>
                                        </p:tav>
                                      </p:tavLst>
                                    </p:anim>
                                  </p:childTnLst>
                                </p:cTn>
                              </p:par>
                              <p:par>
                                <p:cTn id="150" presetID="42" presetClass="entr" presetSubtype="0" fill="hold" nodeType="withEffect">
                                  <p:stCondLst>
                                    <p:cond delay="0"/>
                                  </p:stCondLst>
                                  <p:childTnLst>
                                    <p:set>
                                      <p:cBhvr>
                                        <p:cTn id="151" dur="1" fill="hold">
                                          <p:stCondLst>
                                            <p:cond delay="0"/>
                                          </p:stCondLst>
                                        </p:cTn>
                                        <p:tgtEl>
                                          <p:spTgt spid="99"/>
                                        </p:tgtEl>
                                        <p:attrNameLst>
                                          <p:attrName>style.visibility</p:attrName>
                                        </p:attrNameLst>
                                      </p:cBhvr>
                                      <p:to>
                                        <p:strVal val="visible"/>
                                      </p:to>
                                    </p:set>
                                    <p:animEffect transition="in" filter="fade">
                                      <p:cBhvr>
                                        <p:cTn id="152" dur="1000"/>
                                        <p:tgtEl>
                                          <p:spTgt spid="99"/>
                                        </p:tgtEl>
                                      </p:cBhvr>
                                    </p:animEffect>
                                    <p:anim calcmode="lin" valueType="num">
                                      <p:cBhvr>
                                        <p:cTn id="153" dur="1000" fill="hold"/>
                                        <p:tgtEl>
                                          <p:spTgt spid="99"/>
                                        </p:tgtEl>
                                        <p:attrNameLst>
                                          <p:attrName>ppt_x</p:attrName>
                                        </p:attrNameLst>
                                      </p:cBhvr>
                                      <p:tavLst>
                                        <p:tav tm="0">
                                          <p:val>
                                            <p:strVal val="#ppt_x"/>
                                          </p:val>
                                        </p:tav>
                                        <p:tav tm="100000">
                                          <p:val>
                                            <p:strVal val="#ppt_x"/>
                                          </p:val>
                                        </p:tav>
                                      </p:tavLst>
                                    </p:anim>
                                    <p:anim calcmode="lin" valueType="num">
                                      <p:cBhvr>
                                        <p:cTn id="154" dur="1000" fill="hold"/>
                                        <p:tgtEl>
                                          <p:spTgt spid="99"/>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100"/>
                                        </p:tgtEl>
                                        <p:attrNameLst>
                                          <p:attrName>style.visibility</p:attrName>
                                        </p:attrNameLst>
                                      </p:cBhvr>
                                      <p:to>
                                        <p:strVal val="visible"/>
                                      </p:to>
                                    </p:set>
                                    <p:animEffect transition="in" filter="fade">
                                      <p:cBhvr>
                                        <p:cTn id="157" dur="1000"/>
                                        <p:tgtEl>
                                          <p:spTgt spid="100"/>
                                        </p:tgtEl>
                                      </p:cBhvr>
                                    </p:animEffect>
                                    <p:anim calcmode="lin" valueType="num">
                                      <p:cBhvr>
                                        <p:cTn id="158" dur="1000" fill="hold"/>
                                        <p:tgtEl>
                                          <p:spTgt spid="100"/>
                                        </p:tgtEl>
                                        <p:attrNameLst>
                                          <p:attrName>ppt_x</p:attrName>
                                        </p:attrNameLst>
                                      </p:cBhvr>
                                      <p:tavLst>
                                        <p:tav tm="0">
                                          <p:val>
                                            <p:strVal val="#ppt_x"/>
                                          </p:val>
                                        </p:tav>
                                        <p:tav tm="100000">
                                          <p:val>
                                            <p:strVal val="#ppt_x"/>
                                          </p:val>
                                        </p:tav>
                                      </p:tavLst>
                                    </p:anim>
                                    <p:anim calcmode="lin" valueType="num">
                                      <p:cBhvr>
                                        <p:cTn id="159" dur="1000" fill="hold"/>
                                        <p:tgtEl>
                                          <p:spTgt spid="100"/>
                                        </p:tgtEl>
                                        <p:attrNameLst>
                                          <p:attrName>ppt_y</p:attrName>
                                        </p:attrNameLst>
                                      </p:cBhvr>
                                      <p:tavLst>
                                        <p:tav tm="0">
                                          <p:val>
                                            <p:strVal val="#ppt_y+.1"/>
                                          </p:val>
                                        </p:tav>
                                        <p:tav tm="100000">
                                          <p:val>
                                            <p:strVal val="#ppt_y"/>
                                          </p:val>
                                        </p:tav>
                                      </p:tavLst>
                                    </p:anim>
                                  </p:childTnLst>
                                </p:cTn>
                              </p:par>
                              <p:par>
                                <p:cTn id="160" presetID="42" presetClass="entr" presetSubtype="0" fill="hold" nodeType="withEffect">
                                  <p:stCondLst>
                                    <p:cond delay="0"/>
                                  </p:stCondLst>
                                  <p:childTnLst>
                                    <p:set>
                                      <p:cBhvr>
                                        <p:cTn id="161" dur="1" fill="hold">
                                          <p:stCondLst>
                                            <p:cond delay="0"/>
                                          </p:stCondLst>
                                        </p:cTn>
                                        <p:tgtEl>
                                          <p:spTgt spid="101"/>
                                        </p:tgtEl>
                                        <p:attrNameLst>
                                          <p:attrName>style.visibility</p:attrName>
                                        </p:attrNameLst>
                                      </p:cBhvr>
                                      <p:to>
                                        <p:strVal val="visible"/>
                                      </p:to>
                                    </p:set>
                                    <p:animEffect transition="in" filter="fade">
                                      <p:cBhvr>
                                        <p:cTn id="162" dur="1000"/>
                                        <p:tgtEl>
                                          <p:spTgt spid="101"/>
                                        </p:tgtEl>
                                      </p:cBhvr>
                                    </p:animEffect>
                                    <p:anim calcmode="lin" valueType="num">
                                      <p:cBhvr>
                                        <p:cTn id="163" dur="1000" fill="hold"/>
                                        <p:tgtEl>
                                          <p:spTgt spid="101"/>
                                        </p:tgtEl>
                                        <p:attrNameLst>
                                          <p:attrName>ppt_x</p:attrName>
                                        </p:attrNameLst>
                                      </p:cBhvr>
                                      <p:tavLst>
                                        <p:tav tm="0">
                                          <p:val>
                                            <p:strVal val="#ppt_x"/>
                                          </p:val>
                                        </p:tav>
                                        <p:tav tm="100000">
                                          <p:val>
                                            <p:strVal val="#ppt_x"/>
                                          </p:val>
                                        </p:tav>
                                      </p:tavLst>
                                    </p:anim>
                                    <p:anim calcmode="lin" valueType="num">
                                      <p:cBhvr>
                                        <p:cTn id="164" dur="1000" fill="hold"/>
                                        <p:tgtEl>
                                          <p:spTgt spid="101"/>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102"/>
                                        </p:tgtEl>
                                        <p:attrNameLst>
                                          <p:attrName>style.visibility</p:attrName>
                                        </p:attrNameLst>
                                      </p:cBhvr>
                                      <p:to>
                                        <p:strVal val="visible"/>
                                      </p:to>
                                    </p:set>
                                    <p:animEffect transition="in" filter="fade">
                                      <p:cBhvr>
                                        <p:cTn id="167" dur="1000"/>
                                        <p:tgtEl>
                                          <p:spTgt spid="102"/>
                                        </p:tgtEl>
                                      </p:cBhvr>
                                    </p:animEffect>
                                    <p:anim calcmode="lin" valueType="num">
                                      <p:cBhvr>
                                        <p:cTn id="168" dur="1000" fill="hold"/>
                                        <p:tgtEl>
                                          <p:spTgt spid="102"/>
                                        </p:tgtEl>
                                        <p:attrNameLst>
                                          <p:attrName>ppt_x</p:attrName>
                                        </p:attrNameLst>
                                      </p:cBhvr>
                                      <p:tavLst>
                                        <p:tav tm="0">
                                          <p:val>
                                            <p:strVal val="#ppt_x"/>
                                          </p:val>
                                        </p:tav>
                                        <p:tav tm="100000">
                                          <p:val>
                                            <p:strVal val="#ppt_x"/>
                                          </p:val>
                                        </p:tav>
                                      </p:tavLst>
                                    </p:anim>
                                    <p:anim calcmode="lin" valueType="num">
                                      <p:cBhvr>
                                        <p:cTn id="169"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animBg="1"/>
      <p:bldP spid="98" grpId="0" animBg="1"/>
      <p:bldP spid="96" grpId="0" animBg="1"/>
      <p:bldP spid="299" grpId="0" animBg="1"/>
      <p:bldP spid="300" grpId="0"/>
      <p:bldP spid="302" grpId="0" animBg="1"/>
      <p:bldP spid="303" grpId="0"/>
      <p:bldP spid="305" grpId="0" animBg="1"/>
      <p:bldP spid="306" grpId="0"/>
      <p:bldP spid="308" grpId="0" animBg="1"/>
      <p:bldP spid="309" grpId="0"/>
      <p:bldP spid="311" grpId="0" animBg="1"/>
      <p:bldP spid="312" grpId="0"/>
      <p:bldP spid="317" grpId="0" animBg="1"/>
      <p:bldP spid="318" grpId="0"/>
      <p:bldP spid="320" grpId="0" animBg="1"/>
      <p:bldP spid="321" grpId="0"/>
      <p:bldP spid="323" grpId="0" animBg="1"/>
      <p:bldP spid="324" grpId="0"/>
      <p:bldP spid="278" grpId="0" animBg="1"/>
      <p:bldP spid="279" grpId="0"/>
      <p:bldP spid="118" grpId="0" animBg="1"/>
      <p:bldP spid="129" grpId="0" animBg="1"/>
      <p:bldP spid="126" grpId="0" animBg="1"/>
      <p:bldP spid="11" grpId="0" animBg="1"/>
      <p:bldP spid="9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78905" y="740581"/>
            <a:ext cx="8458200" cy="3235325"/>
          </a:xfrm>
          <a:prstGeom prst="rect">
            <a:avLst/>
          </a:prstGeom>
        </p:spPr>
        <p:txBody>
          <a:bodyPr/>
          <a:lstStyle/>
          <a:p>
            <a:r>
              <a:rPr lang="de-DE" dirty="0" smtClean="0">
                <a:latin typeface="Calibri" panose="020F0502020204030204" pitchFamily="34" charset="0"/>
              </a:rPr>
              <a:t>Open-Source Projekt</a:t>
            </a:r>
          </a:p>
          <a:p>
            <a:r>
              <a:rPr lang="de-DE" dirty="0" smtClean="0">
                <a:latin typeface="Calibri" panose="020F0502020204030204" pitchFamily="34" charset="0"/>
              </a:rPr>
              <a:t>Schnelles </a:t>
            </a:r>
            <a:r>
              <a:rPr lang="de-DE" dirty="0" err="1" smtClean="0">
                <a:latin typeface="Calibri" panose="020F0502020204030204" pitchFamily="34" charset="0"/>
              </a:rPr>
              <a:t>Deployment</a:t>
            </a:r>
            <a:r>
              <a:rPr lang="de-DE" dirty="0" smtClean="0">
                <a:latin typeface="Calibri" panose="020F0502020204030204" pitchFamily="34" charset="0"/>
              </a:rPr>
              <a:t> von </a:t>
            </a:r>
            <a:r>
              <a:rPr lang="de-DE" dirty="0" err="1" smtClean="0">
                <a:latin typeface="Calibri" panose="020F0502020204030204" pitchFamily="34" charset="0"/>
              </a:rPr>
              <a:t>Hadoop</a:t>
            </a:r>
            <a:r>
              <a:rPr lang="de-DE" smtClean="0">
                <a:latin typeface="Calibri" panose="020F0502020204030204" pitchFamily="34" charset="0"/>
              </a:rPr>
              <a:t> Clustern in virtuellen </a:t>
            </a:r>
            <a:r>
              <a:rPr lang="de-DE" dirty="0" smtClean="0">
                <a:latin typeface="Calibri" panose="020F0502020204030204" pitchFamily="34" charset="0"/>
              </a:rPr>
              <a:t>Umgebungen</a:t>
            </a:r>
            <a:endParaRPr lang="de-DE" dirty="0">
              <a:latin typeface="Calibri" panose="020F0502020204030204" pitchFamily="34" charset="0"/>
            </a:endParaRPr>
          </a:p>
        </p:txBody>
      </p:sp>
      <p:sp>
        <p:nvSpPr>
          <p:cNvPr id="2" name="Title 1"/>
          <p:cNvSpPr>
            <a:spLocks noGrp="1"/>
          </p:cNvSpPr>
          <p:nvPr>
            <p:ph type="ctrTitle"/>
          </p:nvPr>
        </p:nvSpPr>
        <p:spPr>
          <a:prstGeom prst="rect">
            <a:avLst/>
          </a:prstGeom>
        </p:spPr>
        <p:txBody>
          <a:bodyPr/>
          <a:lstStyle/>
          <a:p>
            <a:r>
              <a:rPr lang="de-DE" sz="2400" dirty="0">
                <a:solidFill>
                  <a:srgbClr val="002060"/>
                </a:solidFill>
              </a:rPr>
              <a:t>Project </a:t>
            </a:r>
            <a:r>
              <a:rPr lang="de-DE" sz="2400" dirty="0" err="1">
                <a:solidFill>
                  <a:srgbClr val="002060"/>
                </a:solidFill>
              </a:rPr>
              <a:t>Serengeti</a:t>
            </a:r>
            <a:endParaRPr lang="de-DE" sz="2400" dirty="0">
              <a:solidFill>
                <a:srgbClr val="002060"/>
              </a:solidFill>
            </a:endParaRPr>
          </a:p>
        </p:txBody>
      </p:sp>
      <p:sp>
        <p:nvSpPr>
          <p:cNvPr id="4" name="Rounded Rectangle 3"/>
          <p:cNvSpPr/>
          <p:nvPr/>
        </p:nvSpPr>
        <p:spPr>
          <a:xfrm>
            <a:off x="1403648" y="2913788"/>
            <a:ext cx="1152128" cy="594066"/>
          </a:xfrm>
          <a:prstGeom prst="roundRect">
            <a:avLst/>
          </a:prstGeom>
          <a:solidFill>
            <a:schemeClr val="accent2">
              <a:lumMod val="75000"/>
            </a:schemeClr>
          </a:solidFill>
          <a:ln>
            <a:solidFill>
              <a:schemeClr val="accent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600" dirty="0" err="1" smtClean="0"/>
              <a:t>vCenter</a:t>
            </a:r>
            <a:endParaRPr lang="en-US" dirty="0"/>
          </a:p>
        </p:txBody>
      </p:sp>
      <p:sp>
        <p:nvSpPr>
          <p:cNvPr id="5" name="Rounded Rectangle 4"/>
          <p:cNvSpPr/>
          <p:nvPr/>
        </p:nvSpPr>
        <p:spPr>
          <a:xfrm>
            <a:off x="3059832" y="2283718"/>
            <a:ext cx="2088232" cy="1008112"/>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p:cNvSpPr/>
          <p:nvPr/>
        </p:nvSpPr>
        <p:spPr>
          <a:xfrm>
            <a:off x="3347864" y="2373728"/>
            <a:ext cx="684076" cy="540060"/>
          </a:xfrm>
          <a:prstGeom prst="cube">
            <a:avLst/>
          </a:prstGeom>
          <a:solidFill>
            <a:srgbClr val="002060">
              <a:alpha val="92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t>VM</a:t>
            </a:r>
            <a:endParaRPr lang="en-US" sz="1400" b="1" dirty="0"/>
          </a:p>
        </p:txBody>
      </p:sp>
      <p:sp>
        <p:nvSpPr>
          <p:cNvPr id="8" name="Cube 7"/>
          <p:cNvSpPr/>
          <p:nvPr/>
        </p:nvSpPr>
        <p:spPr>
          <a:xfrm>
            <a:off x="4283969" y="2373728"/>
            <a:ext cx="686541" cy="540060"/>
          </a:xfrm>
          <a:prstGeom prst="cube">
            <a:avLst/>
          </a:prstGeom>
          <a:solidFill>
            <a:srgbClr val="FFC000">
              <a:alpha val="92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t>VM</a:t>
            </a:r>
            <a:endParaRPr lang="en-US" sz="1400" b="1" dirty="0"/>
          </a:p>
        </p:txBody>
      </p:sp>
      <p:sp>
        <p:nvSpPr>
          <p:cNvPr id="9" name="Cube 8"/>
          <p:cNvSpPr/>
          <p:nvPr/>
        </p:nvSpPr>
        <p:spPr>
          <a:xfrm>
            <a:off x="4283968" y="2397061"/>
            <a:ext cx="684076" cy="544569"/>
          </a:xfrm>
          <a:prstGeom prst="cube">
            <a:avLst/>
          </a:prstGeom>
          <a:solidFill>
            <a:srgbClr val="FFC000">
              <a:alpha val="92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t>VM</a:t>
            </a:r>
            <a:endParaRPr lang="en-US" sz="1200" b="1" dirty="0"/>
          </a:p>
        </p:txBody>
      </p:sp>
      <p:sp>
        <p:nvSpPr>
          <p:cNvPr id="11" name="Rounded Rectangle 10"/>
          <p:cNvSpPr/>
          <p:nvPr/>
        </p:nvSpPr>
        <p:spPr>
          <a:xfrm>
            <a:off x="3059832" y="3426845"/>
            <a:ext cx="4032448" cy="2970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smtClean="0"/>
              <a:t>vSphere</a:t>
            </a:r>
            <a:r>
              <a:rPr lang="de-DE" sz="1200" dirty="0" smtClean="0"/>
              <a:t> + </a:t>
            </a:r>
            <a:r>
              <a:rPr lang="de-DE" sz="1200" dirty="0" err="1" smtClean="0"/>
              <a:t>Serengeti</a:t>
            </a:r>
            <a:endParaRPr lang="en-US" sz="1200" dirty="0"/>
          </a:p>
        </p:txBody>
      </p:sp>
      <p:sp>
        <p:nvSpPr>
          <p:cNvPr id="12" name="Rounded Rectangle 11"/>
          <p:cNvSpPr/>
          <p:nvPr/>
        </p:nvSpPr>
        <p:spPr>
          <a:xfrm>
            <a:off x="3059832" y="3831890"/>
            <a:ext cx="792088" cy="37804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smtClean="0"/>
              <a:t>Host</a:t>
            </a:r>
          </a:p>
          <a:p>
            <a:pPr algn="ctr"/>
            <a:endParaRPr lang="en-US" sz="1200" dirty="0"/>
          </a:p>
        </p:txBody>
      </p:sp>
      <p:sp>
        <p:nvSpPr>
          <p:cNvPr id="21" name="TextBox 20"/>
          <p:cNvSpPr txBox="1"/>
          <p:nvPr/>
        </p:nvSpPr>
        <p:spPr>
          <a:xfrm>
            <a:off x="5510569" y="2913788"/>
            <a:ext cx="828092" cy="338554"/>
          </a:xfrm>
          <a:prstGeom prst="rect">
            <a:avLst/>
          </a:prstGeom>
          <a:noFill/>
        </p:spPr>
        <p:txBody>
          <a:bodyPr wrap="square" rtlCol="0">
            <a:spAutoFit/>
          </a:bodyPr>
          <a:lstStyle/>
          <a:p>
            <a:pPr algn="ctr"/>
            <a:r>
              <a:rPr lang="de-DE" sz="800" b="1" dirty="0" err="1" smtClean="0">
                <a:solidFill>
                  <a:schemeClr val="tx2">
                    <a:lumMod val="75000"/>
                  </a:schemeClr>
                </a:solidFill>
              </a:rPr>
              <a:t>Hadoop</a:t>
            </a:r>
            <a:r>
              <a:rPr lang="de-DE" sz="800" b="1" dirty="0" smtClean="0">
                <a:solidFill>
                  <a:schemeClr val="tx2">
                    <a:lumMod val="75000"/>
                  </a:schemeClr>
                </a:solidFill>
              </a:rPr>
              <a:t> </a:t>
            </a:r>
            <a:r>
              <a:rPr lang="de-DE" sz="800" b="1" dirty="0" err="1" smtClean="0">
                <a:solidFill>
                  <a:schemeClr val="tx2">
                    <a:lumMod val="75000"/>
                  </a:schemeClr>
                </a:solidFill>
              </a:rPr>
              <a:t>Node</a:t>
            </a:r>
            <a:endParaRPr lang="en-US" sz="800" b="1" dirty="0">
              <a:solidFill>
                <a:schemeClr val="tx2">
                  <a:lumMod val="75000"/>
                </a:schemeClr>
              </a:solidFill>
            </a:endParaRPr>
          </a:p>
        </p:txBody>
      </p:sp>
      <p:sp>
        <p:nvSpPr>
          <p:cNvPr id="22" name="TextBox 21"/>
          <p:cNvSpPr txBox="1"/>
          <p:nvPr/>
        </p:nvSpPr>
        <p:spPr>
          <a:xfrm>
            <a:off x="6444208" y="2913788"/>
            <a:ext cx="828092" cy="338554"/>
          </a:xfrm>
          <a:prstGeom prst="rect">
            <a:avLst/>
          </a:prstGeom>
          <a:noFill/>
        </p:spPr>
        <p:txBody>
          <a:bodyPr wrap="square" rtlCol="0">
            <a:spAutoFit/>
          </a:bodyPr>
          <a:lstStyle/>
          <a:p>
            <a:pPr algn="ctr"/>
            <a:r>
              <a:rPr lang="de-DE" sz="800" b="1" dirty="0" err="1" smtClean="0">
                <a:solidFill>
                  <a:schemeClr val="tx2">
                    <a:lumMod val="75000"/>
                  </a:schemeClr>
                </a:solidFill>
              </a:rPr>
              <a:t>Hadoop</a:t>
            </a:r>
            <a:r>
              <a:rPr lang="de-DE" sz="800" b="1" dirty="0" smtClean="0">
                <a:solidFill>
                  <a:schemeClr val="tx2">
                    <a:lumMod val="75000"/>
                  </a:schemeClr>
                </a:solidFill>
              </a:rPr>
              <a:t> </a:t>
            </a:r>
            <a:r>
              <a:rPr lang="de-DE" sz="800" b="1" dirty="0" err="1" smtClean="0">
                <a:solidFill>
                  <a:schemeClr val="tx2">
                    <a:lumMod val="75000"/>
                  </a:schemeClr>
                </a:solidFill>
              </a:rPr>
              <a:t>Node</a:t>
            </a:r>
            <a:endParaRPr lang="en-US" sz="800" b="1" dirty="0">
              <a:solidFill>
                <a:schemeClr val="tx2">
                  <a:lumMod val="75000"/>
                </a:schemeClr>
              </a:solidFill>
            </a:endParaRPr>
          </a:p>
        </p:txBody>
      </p:sp>
      <p:grpSp>
        <p:nvGrpSpPr>
          <p:cNvPr id="28" name="Group 27"/>
          <p:cNvGrpSpPr/>
          <p:nvPr/>
        </p:nvGrpSpPr>
        <p:grpSpPr>
          <a:xfrm>
            <a:off x="3167844" y="4101920"/>
            <a:ext cx="288032" cy="216024"/>
            <a:chOff x="2267744" y="6057292"/>
            <a:chExt cx="288032" cy="288032"/>
          </a:xfrm>
        </p:grpSpPr>
        <p:sp>
          <p:nvSpPr>
            <p:cNvPr id="25" name="Flowchart: Magnetic Disk 24"/>
            <p:cNvSpPr/>
            <p:nvPr/>
          </p:nvSpPr>
          <p:spPr>
            <a:xfrm>
              <a:off x="2267744" y="6237312"/>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gnetic Disk 26"/>
            <p:cNvSpPr/>
            <p:nvPr/>
          </p:nvSpPr>
          <p:spPr>
            <a:xfrm>
              <a:off x="2267744" y="6057292"/>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gnetic Disk 25"/>
            <p:cNvSpPr/>
            <p:nvPr/>
          </p:nvSpPr>
          <p:spPr>
            <a:xfrm>
              <a:off x="2267744" y="6165304"/>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3455876" y="4101920"/>
            <a:ext cx="288032" cy="216024"/>
            <a:chOff x="2267744" y="6057292"/>
            <a:chExt cx="288032" cy="288032"/>
          </a:xfrm>
        </p:grpSpPr>
        <p:sp>
          <p:nvSpPr>
            <p:cNvPr id="30" name="Flowchart: Magnetic Disk 29"/>
            <p:cNvSpPr/>
            <p:nvPr/>
          </p:nvSpPr>
          <p:spPr>
            <a:xfrm>
              <a:off x="2267744" y="6237312"/>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2267744" y="6057292"/>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gnetic Disk 31"/>
            <p:cNvSpPr/>
            <p:nvPr/>
          </p:nvSpPr>
          <p:spPr>
            <a:xfrm>
              <a:off x="2267744" y="6165304"/>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3311860" y="4155926"/>
            <a:ext cx="288032" cy="216024"/>
            <a:chOff x="2267744" y="6057292"/>
            <a:chExt cx="288032" cy="288032"/>
          </a:xfrm>
        </p:grpSpPr>
        <p:sp>
          <p:nvSpPr>
            <p:cNvPr id="34" name="Flowchart: Magnetic Disk 33"/>
            <p:cNvSpPr/>
            <p:nvPr/>
          </p:nvSpPr>
          <p:spPr>
            <a:xfrm>
              <a:off x="2267744" y="6237312"/>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agnetic Disk 34"/>
            <p:cNvSpPr/>
            <p:nvPr/>
          </p:nvSpPr>
          <p:spPr>
            <a:xfrm>
              <a:off x="2267744" y="6057292"/>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agnetic Disk 35"/>
            <p:cNvSpPr/>
            <p:nvPr/>
          </p:nvSpPr>
          <p:spPr>
            <a:xfrm>
              <a:off x="2267744" y="6165304"/>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Rounded Rectangle 85"/>
          <p:cNvSpPr/>
          <p:nvPr/>
        </p:nvSpPr>
        <p:spPr>
          <a:xfrm>
            <a:off x="4139952" y="3831890"/>
            <a:ext cx="792088" cy="37804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smtClean="0"/>
              <a:t>Host</a:t>
            </a:r>
          </a:p>
          <a:p>
            <a:pPr algn="ctr"/>
            <a:endParaRPr lang="en-US" sz="1200" b="1" dirty="0"/>
          </a:p>
        </p:txBody>
      </p:sp>
      <p:grpSp>
        <p:nvGrpSpPr>
          <p:cNvPr id="87" name="Group 86"/>
          <p:cNvGrpSpPr/>
          <p:nvPr/>
        </p:nvGrpSpPr>
        <p:grpSpPr>
          <a:xfrm>
            <a:off x="4247964" y="4101920"/>
            <a:ext cx="288032" cy="216024"/>
            <a:chOff x="2267744" y="6057292"/>
            <a:chExt cx="288032" cy="288032"/>
          </a:xfrm>
        </p:grpSpPr>
        <p:sp>
          <p:nvSpPr>
            <p:cNvPr id="88" name="Flowchart: Magnetic Disk 87"/>
            <p:cNvSpPr/>
            <p:nvPr/>
          </p:nvSpPr>
          <p:spPr>
            <a:xfrm>
              <a:off x="2267744" y="6237312"/>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Magnetic Disk 88"/>
            <p:cNvSpPr/>
            <p:nvPr/>
          </p:nvSpPr>
          <p:spPr>
            <a:xfrm>
              <a:off x="2267744" y="6057292"/>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Magnetic Disk 89"/>
            <p:cNvSpPr/>
            <p:nvPr/>
          </p:nvSpPr>
          <p:spPr>
            <a:xfrm>
              <a:off x="2267744" y="6165304"/>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4535996" y="4101920"/>
            <a:ext cx="288032" cy="216024"/>
            <a:chOff x="2267744" y="6057292"/>
            <a:chExt cx="288032" cy="288032"/>
          </a:xfrm>
        </p:grpSpPr>
        <p:sp>
          <p:nvSpPr>
            <p:cNvPr id="92" name="Flowchart: Magnetic Disk 91"/>
            <p:cNvSpPr/>
            <p:nvPr/>
          </p:nvSpPr>
          <p:spPr>
            <a:xfrm>
              <a:off x="2267744" y="6237312"/>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Magnetic Disk 92"/>
            <p:cNvSpPr/>
            <p:nvPr/>
          </p:nvSpPr>
          <p:spPr>
            <a:xfrm>
              <a:off x="2267744" y="6057292"/>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Magnetic Disk 93"/>
            <p:cNvSpPr/>
            <p:nvPr/>
          </p:nvSpPr>
          <p:spPr>
            <a:xfrm>
              <a:off x="2267744" y="6165304"/>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4391980" y="4155926"/>
            <a:ext cx="288032" cy="216024"/>
            <a:chOff x="2267744" y="6057292"/>
            <a:chExt cx="288032" cy="288032"/>
          </a:xfrm>
        </p:grpSpPr>
        <p:sp>
          <p:nvSpPr>
            <p:cNvPr id="96" name="Flowchart: Magnetic Disk 95"/>
            <p:cNvSpPr/>
            <p:nvPr/>
          </p:nvSpPr>
          <p:spPr>
            <a:xfrm>
              <a:off x="2267744" y="6237312"/>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Magnetic Disk 96"/>
            <p:cNvSpPr/>
            <p:nvPr/>
          </p:nvSpPr>
          <p:spPr>
            <a:xfrm>
              <a:off x="2267744" y="6057292"/>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Magnetic Disk 97"/>
            <p:cNvSpPr/>
            <p:nvPr/>
          </p:nvSpPr>
          <p:spPr>
            <a:xfrm>
              <a:off x="2267744" y="6165304"/>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ounded Rectangle 38"/>
          <p:cNvSpPr/>
          <p:nvPr/>
        </p:nvSpPr>
        <p:spPr>
          <a:xfrm>
            <a:off x="5220072" y="3831890"/>
            <a:ext cx="792088" cy="37804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Host</a:t>
            </a:r>
          </a:p>
          <a:p>
            <a:pPr algn="ctr"/>
            <a:endParaRPr lang="en-US" sz="1200" b="1" dirty="0"/>
          </a:p>
        </p:txBody>
      </p:sp>
      <p:grpSp>
        <p:nvGrpSpPr>
          <p:cNvPr id="40" name="Group 39"/>
          <p:cNvGrpSpPr/>
          <p:nvPr/>
        </p:nvGrpSpPr>
        <p:grpSpPr>
          <a:xfrm>
            <a:off x="5328084" y="4101920"/>
            <a:ext cx="288032" cy="216024"/>
            <a:chOff x="2267744" y="6057292"/>
            <a:chExt cx="288032" cy="288032"/>
          </a:xfrm>
        </p:grpSpPr>
        <p:sp>
          <p:nvSpPr>
            <p:cNvPr id="41" name="Flowchart: Magnetic Disk 40"/>
            <p:cNvSpPr/>
            <p:nvPr/>
          </p:nvSpPr>
          <p:spPr>
            <a:xfrm>
              <a:off x="2267744" y="6237312"/>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Magnetic Disk 41"/>
            <p:cNvSpPr/>
            <p:nvPr/>
          </p:nvSpPr>
          <p:spPr>
            <a:xfrm>
              <a:off x="2267744" y="6057292"/>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agnetic Disk 42"/>
            <p:cNvSpPr/>
            <p:nvPr/>
          </p:nvSpPr>
          <p:spPr>
            <a:xfrm>
              <a:off x="2267744" y="6165304"/>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5616116" y="4101920"/>
            <a:ext cx="288032" cy="216024"/>
            <a:chOff x="2267744" y="6057292"/>
            <a:chExt cx="288032" cy="288032"/>
          </a:xfrm>
        </p:grpSpPr>
        <p:sp>
          <p:nvSpPr>
            <p:cNvPr id="45" name="Flowchart: Magnetic Disk 44"/>
            <p:cNvSpPr/>
            <p:nvPr/>
          </p:nvSpPr>
          <p:spPr>
            <a:xfrm>
              <a:off x="2267744" y="6237312"/>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agnetic Disk 45"/>
            <p:cNvSpPr/>
            <p:nvPr/>
          </p:nvSpPr>
          <p:spPr>
            <a:xfrm>
              <a:off x="2267744" y="6057292"/>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Magnetic Disk 46"/>
            <p:cNvSpPr/>
            <p:nvPr/>
          </p:nvSpPr>
          <p:spPr>
            <a:xfrm>
              <a:off x="2267744" y="6165304"/>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5472100" y="4155926"/>
            <a:ext cx="288032" cy="216024"/>
            <a:chOff x="2267744" y="6057292"/>
            <a:chExt cx="288032" cy="288032"/>
          </a:xfrm>
        </p:grpSpPr>
        <p:sp>
          <p:nvSpPr>
            <p:cNvPr id="49" name="Flowchart: Magnetic Disk 48"/>
            <p:cNvSpPr/>
            <p:nvPr/>
          </p:nvSpPr>
          <p:spPr>
            <a:xfrm>
              <a:off x="2267744" y="6237312"/>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agnetic Disk 49"/>
            <p:cNvSpPr/>
            <p:nvPr/>
          </p:nvSpPr>
          <p:spPr>
            <a:xfrm>
              <a:off x="2267744" y="6057292"/>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gnetic Disk 50"/>
            <p:cNvSpPr/>
            <p:nvPr/>
          </p:nvSpPr>
          <p:spPr>
            <a:xfrm>
              <a:off x="2267744" y="6165304"/>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ounded Rectangle 51"/>
          <p:cNvSpPr/>
          <p:nvPr/>
        </p:nvSpPr>
        <p:spPr>
          <a:xfrm>
            <a:off x="6338661" y="3831890"/>
            <a:ext cx="792088" cy="37804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Host</a:t>
            </a:r>
          </a:p>
          <a:p>
            <a:pPr algn="ctr"/>
            <a:endParaRPr lang="en-US" sz="1200" b="1" dirty="0"/>
          </a:p>
        </p:txBody>
      </p:sp>
      <p:grpSp>
        <p:nvGrpSpPr>
          <p:cNvPr id="53" name="Group 52"/>
          <p:cNvGrpSpPr/>
          <p:nvPr/>
        </p:nvGrpSpPr>
        <p:grpSpPr>
          <a:xfrm>
            <a:off x="6444208" y="4101920"/>
            <a:ext cx="288032" cy="216024"/>
            <a:chOff x="2267744" y="6057292"/>
            <a:chExt cx="288032" cy="288032"/>
          </a:xfrm>
        </p:grpSpPr>
        <p:sp>
          <p:nvSpPr>
            <p:cNvPr id="54" name="Flowchart: Magnetic Disk 53"/>
            <p:cNvSpPr/>
            <p:nvPr/>
          </p:nvSpPr>
          <p:spPr>
            <a:xfrm>
              <a:off x="2267744" y="6237312"/>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Magnetic Disk 54"/>
            <p:cNvSpPr/>
            <p:nvPr/>
          </p:nvSpPr>
          <p:spPr>
            <a:xfrm>
              <a:off x="2267744" y="6057292"/>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Magnetic Disk 55"/>
            <p:cNvSpPr/>
            <p:nvPr/>
          </p:nvSpPr>
          <p:spPr>
            <a:xfrm>
              <a:off x="2267744" y="6165304"/>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6732240" y="4101920"/>
            <a:ext cx="288032" cy="216024"/>
            <a:chOff x="2267744" y="6057292"/>
            <a:chExt cx="288032" cy="288032"/>
          </a:xfrm>
        </p:grpSpPr>
        <p:sp>
          <p:nvSpPr>
            <p:cNvPr id="58" name="Flowchart: Magnetic Disk 57"/>
            <p:cNvSpPr/>
            <p:nvPr/>
          </p:nvSpPr>
          <p:spPr>
            <a:xfrm>
              <a:off x="2267744" y="6237312"/>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Magnetic Disk 58"/>
            <p:cNvSpPr/>
            <p:nvPr/>
          </p:nvSpPr>
          <p:spPr>
            <a:xfrm>
              <a:off x="2267744" y="6057292"/>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Magnetic Disk 59"/>
            <p:cNvSpPr/>
            <p:nvPr/>
          </p:nvSpPr>
          <p:spPr>
            <a:xfrm>
              <a:off x="2267744" y="6165304"/>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6588224" y="4155926"/>
            <a:ext cx="288032" cy="216024"/>
            <a:chOff x="2267744" y="6057292"/>
            <a:chExt cx="288032" cy="288032"/>
          </a:xfrm>
        </p:grpSpPr>
        <p:sp>
          <p:nvSpPr>
            <p:cNvPr id="62" name="Flowchart: Magnetic Disk 61"/>
            <p:cNvSpPr/>
            <p:nvPr/>
          </p:nvSpPr>
          <p:spPr>
            <a:xfrm>
              <a:off x="2267744" y="6237312"/>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Magnetic Disk 62"/>
            <p:cNvSpPr/>
            <p:nvPr/>
          </p:nvSpPr>
          <p:spPr>
            <a:xfrm>
              <a:off x="2267744" y="6057292"/>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Magnetic Disk 63"/>
            <p:cNvSpPr/>
            <p:nvPr/>
          </p:nvSpPr>
          <p:spPr>
            <a:xfrm>
              <a:off x="2267744" y="6165304"/>
              <a:ext cx="288032" cy="108012"/>
            </a:xfrm>
            <a:prstGeom prst="flowChartMagneticDisk">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Cube 64"/>
          <p:cNvSpPr/>
          <p:nvPr/>
        </p:nvSpPr>
        <p:spPr>
          <a:xfrm>
            <a:off x="4283969" y="2373728"/>
            <a:ext cx="684075" cy="544569"/>
          </a:xfrm>
          <a:prstGeom prst="cube">
            <a:avLst/>
          </a:prstGeom>
          <a:solidFill>
            <a:srgbClr val="FFC000">
              <a:alpha val="92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t>VM</a:t>
            </a:r>
            <a:endParaRPr lang="en-US" sz="1200" b="1" dirty="0"/>
          </a:p>
        </p:txBody>
      </p:sp>
      <p:sp>
        <p:nvSpPr>
          <p:cNvPr id="66" name="TextBox 65"/>
          <p:cNvSpPr txBox="1"/>
          <p:nvPr/>
        </p:nvSpPr>
        <p:spPr>
          <a:xfrm>
            <a:off x="3095836" y="2913788"/>
            <a:ext cx="1044116" cy="338554"/>
          </a:xfrm>
          <a:prstGeom prst="rect">
            <a:avLst/>
          </a:prstGeom>
          <a:noFill/>
        </p:spPr>
        <p:txBody>
          <a:bodyPr wrap="square" rtlCol="0">
            <a:spAutoFit/>
          </a:bodyPr>
          <a:lstStyle/>
          <a:p>
            <a:pPr algn="ctr"/>
            <a:r>
              <a:rPr lang="de-DE" sz="800" b="1" dirty="0" smtClean="0">
                <a:solidFill>
                  <a:schemeClr val="tx2">
                    <a:lumMod val="75000"/>
                  </a:schemeClr>
                </a:solidFill>
              </a:rPr>
              <a:t>Management Server</a:t>
            </a:r>
            <a:endParaRPr lang="en-US" sz="800" b="1" dirty="0">
              <a:solidFill>
                <a:schemeClr val="tx2">
                  <a:lumMod val="75000"/>
                </a:schemeClr>
              </a:solidFill>
            </a:endParaRPr>
          </a:p>
        </p:txBody>
      </p:sp>
      <p:sp>
        <p:nvSpPr>
          <p:cNvPr id="67" name="TextBox 66"/>
          <p:cNvSpPr txBox="1"/>
          <p:nvPr/>
        </p:nvSpPr>
        <p:spPr>
          <a:xfrm>
            <a:off x="4139952" y="2969060"/>
            <a:ext cx="828092" cy="215444"/>
          </a:xfrm>
          <a:prstGeom prst="rect">
            <a:avLst/>
          </a:prstGeom>
          <a:noFill/>
        </p:spPr>
        <p:txBody>
          <a:bodyPr wrap="square" rtlCol="0">
            <a:spAutoFit/>
          </a:bodyPr>
          <a:lstStyle/>
          <a:p>
            <a:pPr algn="ctr"/>
            <a:r>
              <a:rPr lang="de-DE" sz="800" b="1" dirty="0" smtClean="0">
                <a:solidFill>
                  <a:schemeClr val="tx2">
                    <a:lumMod val="75000"/>
                  </a:schemeClr>
                </a:solidFill>
              </a:rPr>
              <a:t>Templates</a:t>
            </a:r>
            <a:endParaRPr lang="en-US" sz="800" b="1" dirty="0">
              <a:solidFill>
                <a:schemeClr val="tx2">
                  <a:lumMod val="75000"/>
                </a:schemeClr>
              </a:solidFill>
            </a:endParaRPr>
          </a:p>
        </p:txBody>
      </p:sp>
      <p:sp>
        <p:nvSpPr>
          <p:cNvPr id="10" name="Left Brace 9"/>
          <p:cNvSpPr/>
          <p:nvPr/>
        </p:nvSpPr>
        <p:spPr>
          <a:xfrm>
            <a:off x="2555776" y="2832779"/>
            <a:ext cx="504056" cy="742583"/>
          </a:xfrm>
          <a:prstGeom prst="lef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13" name="Rounded Rectangle 12"/>
          <p:cNvSpPr/>
          <p:nvPr/>
        </p:nvSpPr>
        <p:spPr>
          <a:xfrm>
            <a:off x="1115616" y="2157704"/>
            <a:ext cx="6696744" cy="243027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04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grpId="0" nodeType="clickEffect">
                                  <p:stCondLst>
                                    <p:cond delay="0"/>
                                  </p:stCondLst>
                                  <p:childTnLst>
                                    <p:animMotion origin="layout" path="M 0 -9.06848E-7 L 0.0401 -0.0731 C 0.04844 -0.08945 0.06094 -0.09809 0.07413 -0.09809 C 0.08906 -0.09809 0.10104 -0.08945 0.10938 -0.0731 L 0.14965 -9.06848E-7 " pathEditMode="relative" rAng="0" ptsTypes="FffFF">
                                      <p:cBhvr>
                                        <p:cTn id="6" dur="2000" fill="hold"/>
                                        <p:tgtEl>
                                          <p:spTgt spid="8"/>
                                        </p:tgtEl>
                                        <p:attrNameLst>
                                          <p:attrName>ppt_x</p:attrName>
                                          <p:attrName>ppt_y</p:attrName>
                                        </p:attrNameLst>
                                      </p:cBhvr>
                                      <p:rCtr x="7483" y="-4904"/>
                                    </p:animMotion>
                                  </p:childTnLst>
                                </p:cTn>
                              </p:par>
                            </p:childTnLst>
                          </p:cTn>
                        </p:par>
                        <p:par>
                          <p:cTn id="7" fill="hold">
                            <p:stCondLst>
                              <p:cond delay="2000"/>
                            </p:stCondLst>
                            <p:childTnLst>
                              <p:par>
                                <p:cTn id="8" presetID="44" presetClass="path" presetSubtype="0" accel="50000" decel="50000" fill="hold" grpId="0" nodeType="afterEffect">
                                  <p:stCondLst>
                                    <p:cond delay="0"/>
                                  </p:stCondLst>
                                  <p:childTnLst>
                                    <p:animMotion origin="layout" path="M -2.5E-6 -1.74584E-6 L 0.06702 -0.07156 C 0.08108 -0.08729 0.10209 -0.09593 0.12396 -0.09593 C 0.14896 -0.09593 0.16893 -0.08729 0.18299 -0.07156 L 0.25 -1.74584E-6 " pathEditMode="relative" rAng="0" ptsTypes="FffFF">
                                      <p:cBhvr>
                                        <p:cTn id="9" dur="2000" fill="hold"/>
                                        <p:tgtEl>
                                          <p:spTgt spid="9"/>
                                        </p:tgtEl>
                                        <p:attrNameLst>
                                          <p:attrName>ppt_x</p:attrName>
                                          <p:attrName>ppt_y</p:attrName>
                                        </p:attrNameLst>
                                      </p:cBhvr>
                                      <p:rCtr x="12500" y="-48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5" name="Title 1"/>
          <p:cNvSpPr txBox="1">
            <a:spLocks/>
          </p:cNvSpPr>
          <p:nvPr/>
        </p:nvSpPr>
        <p:spPr bwMode="auto">
          <a:xfrm>
            <a:off x="457202" y="85726"/>
            <a:ext cx="8229601" cy="242888"/>
          </a:xfrm>
          <a:prstGeom prst="rect">
            <a:avLst/>
          </a:prstGeom>
          <a:noFill/>
          <a:ln w="9525">
            <a:noFill/>
            <a:miter lim="800000"/>
            <a:headEnd/>
            <a:tailEnd/>
          </a:ln>
        </p:spPr>
        <p:txBody>
          <a:bodyPr/>
          <a:lstStyle/>
          <a:p>
            <a:pPr eaLnBrk="0" hangingPunct="0"/>
            <a:endParaRPr lang="en-US" sz="3200" dirty="0">
              <a:solidFill>
                <a:srgbClr val="2C95DD"/>
              </a:solidFill>
            </a:endParaRPr>
          </a:p>
        </p:txBody>
      </p:sp>
      <p:sp>
        <p:nvSpPr>
          <p:cNvPr id="4" name="Title 3"/>
          <p:cNvSpPr>
            <a:spLocks noGrp="1"/>
          </p:cNvSpPr>
          <p:nvPr>
            <p:ph type="ctrTitle"/>
          </p:nvPr>
        </p:nvSpPr>
        <p:spPr>
          <a:prstGeom prst="rect">
            <a:avLst/>
          </a:prstGeom>
        </p:spPr>
        <p:txBody>
          <a:bodyPr>
            <a:normAutofit/>
          </a:bodyPr>
          <a:lstStyle/>
          <a:p>
            <a:pPr algn="l"/>
            <a:r>
              <a:rPr lang="en-US" sz="2000" dirty="0" smtClean="0">
                <a:solidFill>
                  <a:srgbClr val="002060"/>
                </a:solidFill>
              </a:rPr>
              <a:t>Hadoop-as-a-Service </a:t>
            </a:r>
            <a:r>
              <a:rPr lang="en-US" sz="2000" dirty="0" err="1" smtClean="0">
                <a:solidFill>
                  <a:srgbClr val="002060"/>
                </a:solidFill>
              </a:rPr>
              <a:t>Referenzarchitektur</a:t>
            </a:r>
            <a:endParaRPr lang="en-US" sz="2000" dirty="0">
              <a:solidFill>
                <a:srgbClr val="002060"/>
              </a:solidFill>
            </a:endParaRPr>
          </a:p>
        </p:txBody>
      </p:sp>
      <p:sp>
        <p:nvSpPr>
          <p:cNvPr id="141" name="Rounded Rectangle 140"/>
          <p:cNvSpPr/>
          <p:nvPr/>
        </p:nvSpPr>
        <p:spPr>
          <a:xfrm>
            <a:off x="856701" y="2841780"/>
            <a:ext cx="5001725" cy="691881"/>
          </a:xfrm>
          <a:prstGeom prst="roundRect">
            <a:avLst/>
          </a:prstGeom>
          <a:gradFill flip="none" rotWithShape="1">
            <a:gsLst>
              <a:gs pos="91000">
                <a:srgbClr val="9BBB59">
                  <a:lumMod val="40000"/>
                  <a:lumOff val="60000"/>
                </a:srgbClr>
              </a:gs>
              <a:gs pos="4000">
                <a:srgbClr val="92D050">
                  <a:alpha val="70000"/>
                </a:srgbClr>
              </a:gs>
              <a:gs pos="0">
                <a:sysClr val="windowText" lastClr="000000">
                  <a:tint val="37000"/>
                  <a:satMod val="300000"/>
                </a:sysClr>
              </a:gs>
              <a:gs pos="100000">
                <a:srgbClr val="F3F3F3"/>
              </a:gs>
            </a:gsLst>
            <a:lin ang="5400000" scaled="1"/>
            <a:tileRect/>
          </a:gradFill>
          <a:ln w="9525"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ndParaRPr>
          </a:p>
        </p:txBody>
      </p:sp>
      <p:sp>
        <p:nvSpPr>
          <p:cNvPr id="142" name="Flowchart: Merge 97"/>
          <p:cNvSpPr>
            <a:spLocks noChangeArrowheads="1"/>
          </p:cNvSpPr>
          <p:nvPr/>
        </p:nvSpPr>
        <p:spPr bwMode="auto">
          <a:xfrm>
            <a:off x="971601" y="3533661"/>
            <a:ext cx="4355933" cy="172214"/>
          </a:xfrm>
          <a:prstGeom prst="flowChartMerge">
            <a:avLst/>
          </a:prstGeom>
          <a:solidFill>
            <a:srgbClr val="9BBB59">
              <a:lumMod val="40000"/>
              <a:lumOff val="60000"/>
            </a:srgbClr>
          </a:solidFill>
          <a:ln w="9525">
            <a:noFill/>
            <a:miter lim="800000"/>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ndParaRPr>
          </a:p>
        </p:txBody>
      </p:sp>
      <p:sp>
        <p:nvSpPr>
          <p:cNvPr id="143" name="Rounded Rectangle 142"/>
          <p:cNvSpPr/>
          <p:nvPr/>
        </p:nvSpPr>
        <p:spPr>
          <a:xfrm>
            <a:off x="894398" y="1923678"/>
            <a:ext cx="6773946" cy="853899"/>
          </a:xfrm>
          <a:prstGeom prst="roundRect">
            <a:avLst/>
          </a:prstGeom>
          <a:gradFill flip="none" rotWithShape="1">
            <a:gsLst>
              <a:gs pos="0">
                <a:sysClr val="window" lastClr="FFFFFF">
                  <a:lumMod val="85000"/>
                  <a:shade val="30000"/>
                  <a:satMod val="115000"/>
                </a:sysClr>
              </a:gs>
              <a:gs pos="50000">
                <a:sysClr val="window" lastClr="FFFFFF">
                  <a:lumMod val="85000"/>
                  <a:shade val="67500"/>
                  <a:satMod val="115000"/>
                </a:sysClr>
              </a:gs>
              <a:gs pos="100000">
                <a:sysClr val="window" lastClr="FFFFFF">
                  <a:lumMod val="85000"/>
                  <a:shade val="100000"/>
                  <a:satMod val="115000"/>
                </a:sysClr>
              </a:gs>
            </a:gsLst>
            <a:lin ang="5400000" scaled="1"/>
            <a:tileRect/>
          </a:gradFill>
          <a:ln w="9525"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ndParaRPr>
          </a:p>
        </p:txBody>
      </p:sp>
      <p:sp>
        <p:nvSpPr>
          <p:cNvPr id="144" name="Rounded Rectangle 143"/>
          <p:cNvSpPr/>
          <p:nvPr/>
        </p:nvSpPr>
        <p:spPr>
          <a:xfrm>
            <a:off x="6012160" y="2841780"/>
            <a:ext cx="1610152" cy="1819251"/>
          </a:xfrm>
          <a:prstGeom prst="roundRect">
            <a:avLst/>
          </a:prstGeom>
          <a:gradFill flip="none" rotWithShape="1">
            <a:gsLst>
              <a:gs pos="0">
                <a:sysClr val="window" lastClr="FFFFFF">
                  <a:lumMod val="85000"/>
                  <a:shade val="30000"/>
                  <a:satMod val="115000"/>
                </a:sysClr>
              </a:gs>
              <a:gs pos="50000">
                <a:sysClr val="window" lastClr="FFFFFF">
                  <a:lumMod val="85000"/>
                  <a:shade val="67500"/>
                  <a:satMod val="115000"/>
                </a:sysClr>
              </a:gs>
              <a:gs pos="100000">
                <a:sysClr val="window" lastClr="FFFFFF">
                  <a:lumMod val="85000"/>
                  <a:shade val="100000"/>
                  <a:satMod val="115000"/>
                </a:sysClr>
              </a:gs>
            </a:gsLst>
            <a:lin ang="5400000" scaled="1"/>
            <a:tileRect/>
          </a:gradFill>
          <a:ln w="952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lumMod val="85000"/>
                </a:prstClr>
              </a:solidFill>
              <a:effectLst/>
              <a:uLnTx/>
              <a:uFillTx/>
              <a:latin typeface="Calibri"/>
            </a:endParaRPr>
          </a:p>
        </p:txBody>
      </p:sp>
      <p:sp>
        <p:nvSpPr>
          <p:cNvPr id="145" name="Rounded Rectangle 144"/>
          <p:cNvSpPr/>
          <p:nvPr/>
        </p:nvSpPr>
        <p:spPr>
          <a:xfrm>
            <a:off x="4512984" y="3705876"/>
            <a:ext cx="1283152" cy="955155"/>
          </a:xfrm>
          <a:prstGeom prst="roundRect">
            <a:avLst/>
          </a:prstGeom>
          <a:gradFill>
            <a:gsLst>
              <a:gs pos="22100">
                <a:srgbClr val="1F497D">
                  <a:lumMod val="40000"/>
                  <a:lumOff val="60000"/>
                </a:srgbClr>
              </a:gs>
              <a:gs pos="0">
                <a:sysClr val="windowText" lastClr="000000">
                  <a:tint val="37000"/>
                  <a:satMod val="300000"/>
                </a:sysClr>
              </a:gs>
              <a:gs pos="100000">
                <a:srgbClr val="F3F3F3"/>
              </a:gs>
            </a:gsLst>
            <a:lin ang="16200000" scaled="1"/>
          </a:gradFill>
          <a:ln w="9525" cap="flat" cmpd="sng" algn="ctr">
            <a:solidFill>
              <a:srgbClr val="1F497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ndParaRPr>
          </a:p>
        </p:txBody>
      </p:sp>
      <p:sp>
        <p:nvSpPr>
          <p:cNvPr id="146" name="Rounded Rectangle 145"/>
          <p:cNvSpPr/>
          <p:nvPr/>
        </p:nvSpPr>
        <p:spPr>
          <a:xfrm>
            <a:off x="856702" y="3705877"/>
            <a:ext cx="3571283" cy="949275"/>
          </a:xfrm>
          <a:prstGeom prst="roundRect">
            <a:avLst/>
          </a:prstGeom>
          <a:gradFill>
            <a:gsLst>
              <a:gs pos="22100">
                <a:srgbClr val="1F497D">
                  <a:lumMod val="40000"/>
                  <a:lumOff val="60000"/>
                </a:srgbClr>
              </a:gs>
              <a:gs pos="0">
                <a:sysClr val="windowText" lastClr="000000">
                  <a:tint val="37000"/>
                  <a:satMod val="300000"/>
                </a:sysClr>
              </a:gs>
              <a:gs pos="100000">
                <a:srgbClr val="F3F3F3"/>
              </a:gs>
            </a:gsLst>
            <a:lin ang="16200000" scaled="1"/>
          </a:gradFill>
          <a:ln w="9525" cap="flat" cmpd="sng" algn="ctr">
            <a:solidFill>
              <a:srgbClr val="1F497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ndParaRPr>
          </a:p>
        </p:txBody>
      </p:sp>
      <p:sp>
        <p:nvSpPr>
          <p:cNvPr id="147" name="Flowchart: Merge 146"/>
          <p:cNvSpPr>
            <a:spLocks noChangeArrowheads="1"/>
          </p:cNvSpPr>
          <p:nvPr/>
        </p:nvSpPr>
        <p:spPr bwMode="auto">
          <a:xfrm>
            <a:off x="3427165" y="1593041"/>
            <a:ext cx="5465317" cy="270030"/>
          </a:xfrm>
          <a:prstGeom prst="flowChartMerge">
            <a:avLst/>
          </a:prstGeom>
          <a:gradFill rotWithShape="1">
            <a:gsLst>
              <a:gs pos="0">
                <a:srgbClr val="1F497D">
                  <a:lumMod val="20000"/>
                  <a:lumOff val="80000"/>
                  <a:alpha val="40000"/>
                </a:srgbClr>
              </a:gs>
              <a:gs pos="100000">
                <a:srgbClr val="1F497D">
                  <a:alpha val="53000"/>
                </a:srgbClr>
              </a:gs>
            </a:gsLst>
            <a:lin ang="5400000"/>
          </a:gradFill>
          <a:ln w="9525">
            <a:noFill/>
            <a:miter lim="800000"/>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pic>
        <p:nvPicPr>
          <p:cNvPr id="148" name="Picture 32" descr="dellser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196638" y="4221438"/>
            <a:ext cx="1215122" cy="223570"/>
          </a:xfrm>
          <a:prstGeom prst="rect">
            <a:avLst/>
          </a:prstGeom>
          <a:noFill/>
          <a:ln w="9525">
            <a:noFill/>
            <a:miter lim="800000"/>
            <a:headEnd/>
            <a:tailEnd/>
          </a:ln>
          <a:effectLst>
            <a:outerShdw blurRad="50800" dist="38100" dir="2700000" algn="tl" rotWithShape="0">
              <a:srgbClr val="000000">
                <a:alpha val="43000"/>
              </a:srgbClr>
            </a:outerShdw>
          </a:effectLst>
        </p:spPr>
      </p:pic>
      <p:sp>
        <p:nvSpPr>
          <p:cNvPr id="149" name="AutoShape 12"/>
          <p:cNvSpPr>
            <a:spLocks noChangeArrowheads="1"/>
          </p:cNvSpPr>
          <p:nvPr/>
        </p:nvSpPr>
        <p:spPr bwMode="auto">
          <a:xfrm>
            <a:off x="4641130" y="3784997"/>
            <a:ext cx="1026860" cy="782097"/>
          </a:xfrm>
          <a:prstGeom prst="can">
            <a:avLst>
              <a:gd name="adj" fmla="val 11894"/>
            </a:avLst>
          </a:prstGeom>
          <a:gradFill flip="none" rotWithShape="1">
            <a:gsLst>
              <a:gs pos="50000">
                <a:srgbClr val="2C95DD">
                  <a:alpha val="20000"/>
                </a:srgbClr>
              </a:gs>
              <a:gs pos="0">
                <a:srgbClr val="4F81BD">
                  <a:alpha val="40000"/>
                </a:srgbClr>
              </a:gs>
              <a:gs pos="100000">
                <a:srgbClr val="4F81BD">
                  <a:alpha val="40000"/>
                </a:srgbClr>
              </a:gs>
            </a:gsLst>
            <a:lin ang="0" scaled="1"/>
            <a:tileRect/>
          </a:gradFill>
          <a:ln w="9525">
            <a:solidFill>
              <a:srgbClr val="1F497D">
                <a:lumMod val="40000"/>
                <a:lumOff val="60000"/>
              </a:srgb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333366"/>
              </a:solidFill>
              <a:effectLst/>
              <a:uLnTx/>
              <a:uFillTx/>
              <a:cs typeface="Verdana" pitchFamily="34" charset="0"/>
            </a:endParaRPr>
          </a:p>
        </p:txBody>
      </p:sp>
      <p:pic>
        <p:nvPicPr>
          <p:cNvPr id="150" name="Picture 32" descr="dellser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911152" y="3837198"/>
            <a:ext cx="684830" cy="126002"/>
          </a:xfrm>
          <a:prstGeom prst="rect">
            <a:avLst/>
          </a:prstGeom>
          <a:noFill/>
          <a:ln w="9525">
            <a:noFill/>
            <a:miter lim="800000"/>
            <a:headEnd/>
            <a:tailEnd/>
          </a:ln>
          <a:effectLst>
            <a:outerShdw blurRad="50800" dist="38100" dir="2700000" algn="tl" rotWithShape="0">
              <a:srgbClr val="000000">
                <a:alpha val="43000"/>
              </a:srgbClr>
            </a:outerShdw>
          </a:effectLst>
        </p:spPr>
      </p:pic>
      <p:pic>
        <p:nvPicPr>
          <p:cNvPr id="151" name="Picture 32" descr="dellser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911152" y="3994738"/>
            <a:ext cx="684830" cy="126002"/>
          </a:xfrm>
          <a:prstGeom prst="rect">
            <a:avLst/>
          </a:prstGeom>
          <a:noFill/>
          <a:ln w="9525">
            <a:noFill/>
            <a:miter lim="800000"/>
            <a:headEnd/>
            <a:tailEnd/>
          </a:ln>
          <a:effectLst>
            <a:outerShdw blurRad="50800" dist="38100" dir="2700000" algn="tl" rotWithShape="0">
              <a:srgbClr val="000000">
                <a:alpha val="43000"/>
              </a:srgbClr>
            </a:outerShdw>
          </a:effectLst>
        </p:spPr>
      </p:pic>
      <p:pic>
        <p:nvPicPr>
          <p:cNvPr id="152" name="Picture 32" descr="dellser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911152" y="4151086"/>
            <a:ext cx="684830" cy="126002"/>
          </a:xfrm>
          <a:prstGeom prst="rect">
            <a:avLst/>
          </a:prstGeom>
          <a:noFill/>
          <a:ln w="9525">
            <a:noFill/>
            <a:miter lim="800000"/>
            <a:headEnd/>
            <a:tailEnd/>
          </a:ln>
          <a:effectLst>
            <a:outerShdw blurRad="50800" dist="38100" dir="2700000" algn="tl" rotWithShape="0">
              <a:srgbClr val="000000">
                <a:alpha val="43000"/>
              </a:srgbClr>
            </a:outerShdw>
          </a:effectLst>
        </p:spPr>
      </p:pic>
      <p:pic>
        <p:nvPicPr>
          <p:cNvPr id="153" name="Picture 32" descr="dellser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895257" y="4313104"/>
            <a:ext cx="684830" cy="126002"/>
          </a:xfrm>
          <a:prstGeom prst="rect">
            <a:avLst/>
          </a:prstGeom>
          <a:noFill/>
          <a:ln w="9525">
            <a:noFill/>
            <a:miter lim="800000"/>
            <a:headEnd/>
            <a:tailEnd/>
          </a:ln>
          <a:effectLst>
            <a:outerShdw blurRad="50800" dist="38100" dir="2700000" algn="tl" rotWithShape="0">
              <a:srgbClr val="000000">
                <a:alpha val="43000"/>
              </a:srgbClr>
            </a:outerShdw>
          </a:effectLst>
        </p:spPr>
      </p:pic>
      <p:sp>
        <p:nvSpPr>
          <p:cNvPr id="159" name="Left-Right Arrow 158"/>
          <p:cNvSpPr/>
          <p:nvPr/>
        </p:nvSpPr>
        <p:spPr>
          <a:xfrm rot="5400000">
            <a:off x="5244696" y="4098984"/>
            <a:ext cx="708389" cy="138199"/>
          </a:xfrm>
          <a:prstGeom prst="leftRightArrow">
            <a:avLst>
              <a:gd name="adj1" fmla="val 100000"/>
              <a:gd name="adj2" fmla="val 5000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0" tIns="0" rIns="0" bIns="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Calibri"/>
              </a:rPr>
              <a:t>data node</a:t>
            </a:r>
            <a:endParaRPr kumimoji="0" lang="en-US" sz="1000" b="0" i="0" u="none" strike="noStrike" kern="0" cap="none" spc="0" normalizeH="0" baseline="0" noProof="0" dirty="0">
              <a:ln>
                <a:noFill/>
              </a:ln>
              <a:solidFill>
                <a:prstClr val="white"/>
              </a:solidFill>
              <a:effectLst/>
              <a:uLnTx/>
              <a:uFillTx/>
              <a:latin typeface="Calibri"/>
            </a:endParaRPr>
          </a:p>
        </p:txBody>
      </p:sp>
      <p:sp>
        <p:nvSpPr>
          <p:cNvPr id="160" name="Left Arrow Callout 159"/>
          <p:cNvSpPr/>
          <p:nvPr/>
        </p:nvSpPr>
        <p:spPr>
          <a:xfrm>
            <a:off x="4515863" y="3845061"/>
            <a:ext cx="193085" cy="661968"/>
          </a:xfrm>
          <a:prstGeom prst="leftArrowCallou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prstClr val="black"/>
                </a:solidFill>
                <a:effectLst/>
                <a:uLnTx/>
                <a:uFillTx/>
                <a:latin typeface="Calibri"/>
              </a:rPr>
              <a:t>HDFS</a:t>
            </a:r>
            <a:endParaRPr kumimoji="0" lang="de-DE" sz="1400" b="0" i="0" u="none" strike="noStrike" kern="0" cap="none" spc="0" normalizeH="0" baseline="0" noProof="0" dirty="0" smtClean="0">
              <a:ln>
                <a:noFill/>
              </a:ln>
              <a:solidFill>
                <a:prstClr val="black"/>
              </a:solidFill>
              <a:effectLst/>
              <a:uLnTx/>
              <a:uFillTx/>
              <a:latin typeface="Calibri"/>
            </a:endParaRPr>
          </a:p>
        </p:txBody>
      </p:sp>
      <p:pic>
        <p:nvPicPr>
          <p:cNvPr id="161" name="Picture 160"/>
          <p:cNvPicPr>
            <a:picLocks noChangeAspect="1"/>
          </p:cNvPicPr>
          <p:nvPr/>
        </p:nvPicPr>
        <p:blipFill rotWithShape="1">
          <a:blip r:embed="rId4">
            <a:extLst>
              <a:ext uri="{28A0092B-C50C-407E-A947-70E740481C1C}">
                <a14:useLocalDpi xmlns:a14="http://schemas.microsoft.com/office/drawing/2010/main" val="0"/>
              </a:ext>
            </a:extLst>
          </a:blip>
          <a:srcRect t="1543" r="1112" b="68518"/>
          <a:stretch/>
        </p:blipFill>
        <p:spPr>
          <a:xfrm>
            <a:off x="3310750" y="627534"/>
            <a:ext cx="5581730" cy="912519"/>
          </a:xfrm>
          <a:prstGeom prst="rect">
            <a:avLst/>
          </a:prstGeom>
        </p:spPr>
      </p:pic>
      <p:sp>
        <p:nvSpPr>
          <p:cNvPr id="162" name="TextBox 78"/>
          <p:cNvSpPr txBox="1">
            <a:spLocks noChangeArrowheads="1"/>
          </p:cNvSpPr>
          <p:nvPr/>
        </p:nvSpPr>
        <p:spPr bwMode="auto">
          <a:xfrm>
            <a:off x="1094472" y="3270219"/>
            <a:ext cx="1389296" cy="276999"/>
          </a:xfrm>
          <a:prstGeom prst="rect">
            <a:avLst/>
          </a:prstGeom>
          <a:noFill/>
          <a:ln w="9525">
            <a:noFill/>
            <a:miter lim="800000"/>
            <a:headEnd/>
            <a:tailEnd/>
          </a:ln>
        </p:spPr>
        <p:txBody>
          <a:bodyPr wrap="square">
            <a:spAutoFit/>
          </a:bodyPr>
          <a:lstStyle/>
          <a:p>
            <a:pPr algn="ctr"/>
            <a:r>
              <a:rPr lang="en-US" sz="1200" dirty="0" smtClean="0">
                <a:solidFill>
                  <a:prstClr val="black"/>
                </a:solidFill>
                <a:latin typeface="Calibri"/>
              </a:rPr>
              <a:t>Compute Node</a:t>
            </a:r>
            <a:endParaRPr lang="en-US" sz="1200" dirty="0">
              <a:solidFill>
                <a:prstClr val="black"/>
              </a:solidFill>
              <a:latin typeface="Calibri"/>
            </a:endParaRPr>
          </a:p>
        </p:txBody>
      </p:sp>
      <p:pic>
        <p:nvPicPr>
          <p:cNvPr id="163" name="Picture 32" descr="dellser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260938" y="3024449"/>
            <a:ext cx="1023418" cy="174512"/>
          </a:xfrm>
          <a:prstGeom prst="rect">
            <a:avLst/>
          </a:prstGeom>
          <a:noFill/>
          <a:ln w="9525">
            <a:noFill/>
            <a:miter lim="800000"/>
            <a:headEnd/>
            <a:tailEnd/>
          </a:ln>
          <a:effectLst>
            <a:outerShdw blurRad="50800" dist="38100" dir="2700000" algn="tl" rotWithShape="0">
              <a:srgbClr val="000000">
                <a:alpha val="43000"/>
              </a:srgbClr>
            </a:outerShdw>
          </a:effectLst>
        </p:spPr>
      </p:pic>
      <p:grpSp>
        <p:nvGrpSpPr>
          <p:cNvPr id="164" name="Group 163"/>
          <p:cNvGrpSpPr/>
          <p:nvPr/>
        </p:nvGrpSpPr>
        <p:grpSpPr>
          <a:xfrm>
            <a:off x="2109876" y="3099674"/>
            <a:ext cx="325580" cy="231216"/>
            <a:chOff x="1710647" y="3786636"/>
            <a:chExt cx="521443" cy="353917"/>
          </a:xfrm>
        </p:grpSpPr>
        <p:pic>
          <p:nvPicPr>
            <p:cNvPr id="165" name="Picture 164" descr="Untitled-cpu.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631" y="3786636"/>
              <a:ext cx="372459" cy="207386"/>
            </a:xfrm>
            <a:prstGeom prst="rect">
              <a:avLst/>
            </a:prstGeom>
          </p:spPr>
        </p:pic>
        <p:pic>
          <p:nvPicPr>
            <p:cNvPr id="166" name="Picture 165" descr="Untitled-cpu.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0647" y="3835480"/>
              <a:ext cx="372459" cy="207386"/>
            </a:xfrm>
            <a:prstGeom prst="rect">
              <a:avLst/>
            </a:prstGeom>
          </p:spPr>
        </p:pic>
        <p:pic>
          <p:nvPicPr>
            <p:cNvPr id="167" name="Picture 166" descr="Untitled-cpu.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631" y="3884323"/>
              <a:ext cx="372459" cy="207386"/>
            </a:xfrm>
            <a:prstGeom prst="rect">
              <a:avLst/>
            </a:prstGeom>
          </p:spPr>
        </p:pic>
        <p:pic>
          <p:nvPicPr>
            <p:cNvPr id="168" name="Picture 167" descr="Untitled-cpu.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0647" y="3933167"/>
              <a:ext cx="372459" cy="207386"/>
            </a:xfrm>
            <a:prstGeom prst="rect">
              <a:avLst/>
            </a:prstGeom>
          </p:spPr>
        </p:pic>
      </p:grpSp>
      <p:pic>
        <p:nvPicPr>
          <p:cNvPr id="170" name="Picture 32" descr="dellser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852822" y="4221438"/>
            <a:ext cx="1215122" cy="223570"/>
          </a:xfrm>
          <a:prstGeom prst="rect">
            <a:avLst/>
          </a:prstGeom>
          <a:noFill/>
          <a:ln w="9525">
            <a:noFill/>
            <a:miter lim="800000"/>
            <a:headEnd/>
            <a:tailEnd/>
          </a:ln>
          <a:effectLst>
            <a:outerShdw blurRad="50800" dist="38100" dir="2700000" algn="tl" rotWithShape="0">
              <a:srgbClr val="000000">
                <a:alpha val="43000"/>
              </a:srgbClr>
            </a:outerShdw>
          </a:effectLst>
        </p:spPr>
      </p:pic>
      <p:sp>
        <p:nvSpPr>
          <p:cNvPr id="171" name="TextBox 78"/>
          <p:cNvSpPr txBox="1">
            <a:spLocks noChangeArrowheads="1"/>
          </p:cNvSpPr>
          <p:nvPr/>
        </p:nvSpPr>
        <p:spPr bwMode="auto">
          <a:xfrm>
            <a:off x="2678648" y="3270219"/>
            <a:ext cx="1389296" cy="276999"/>
          </a:xfrm>
          <a:prstGeom prst="rect">
            <a:avLst/>
          </a:prstGeom>
          <a:noFill/>
          <a:ln w="9525">
            <a:noFill/>
            <a:miter lim="800000"/>
            <a:headEnd/>
            <a:tailEnd/>
          </a:ln>
        </p:spPr>
        <p:txBody>
          <a:bodyPr wrap="square">
            <a:spAutoFit/>
          </a:bodyPr>
          <a:lstStyle/>
          <a:p>
            <a:pPr algn="ctr"/>
            <a:r>
              <a:rPr lang="en-US" sz="1200" dirty="0" smtClean="0">
                <a:solidFill>
                  <a:prstClr val="black"/>
                </a:solidFill>
                <a:latin typeface="Calibri"/>
              </a:rPr>
              <a:t>Compute Node</a:t>
            </a:r>
            <a:endParaRPr lang="en-US" sz="1200" dirty="0">
              <a:solidFill>
                <a:prstClr val="black"/>
              </a:solidFill>
              <a:latin typeface="Calibri"/>
            </a:endParaRPr>
          </a:p>
        </p:txBody>
      </p:sp>
      <p:pic>
        <p:nvPicPr>
          <p:cNvPr id="173" name="Picture 32" descr="dellser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845114" y="3024449"/>
            <a:ext cx="1023418" cy="174512"/>
          </a:xfrm>
          <a:prstGeom prst="rect">
            <a:avLst/>
          </a:prstGeom>
          <a:noFill/>
          <a:ln w="9525">
            <a:noFill/>
            <a:miter lim="800000"/>
            <a:headEnd/>
            <a:tailEnd/>
          </a:ln>
          <a:effectLst>
            <a:outerShdw blurRad="50800" dist="38100" dir="2700000" algn="tl" rotWithShape="0">
              <a:srgbClr val="000000">
                <a:alpha val="43000"/>
              </a:srgbClr>
            </a:outerShdw>
          </a:effectLst>
        </p:spPr>
      </p:pic>
      <p:grpSp>
        <p:nvGrpSpPr>
          <p:cNvPr id="174" name="Group 173"/>
          <p:cNvGrpSpPr/>
          <p:nvPr/>
        </p:nvGrpSpPr>
        <p:grpSpPr>
          <a:xfrm>
            <a:off x="3694052" y="3099674"/>
            <a:ext cx="325580" cy="231216"/>
            <a:chOff x="1710647" y="3786636"/>
            <a:chExt cx="521443" cy="353917"/>
          </a:xfrm>
        </p:grpSpPr>
        <p:pic>
          <p:nvPicPr>
            <p:cNvPr id="175" name="Picture 174" descr="Untitled-cpu.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631" y="3786636"/>
              <a:ext cx="372459" cy="207386"/>
            </a:xfrm>
            <a:prstGeom prst="rect">
              <a:avLst/>
            </a:prstGeom>
          </p:spPr>
        </p:pic>
        <p:pic>
          <p:nvPicPr>
            <p:cNvPr id="176" name="Picture 175" descr="Untitled-cpu.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0647" y="3835480"/>
              <a:ext cx="372459" cy="207386"/>
            </a:xfrm>
            <a:prstGeom prst="rect">
              <a:avLst/>
            </a:prstGeom>
          </p:spPr>
        </p:pic>
        <p:pic>
          <p:nvPicPr>
            <p:cNvPr id="177" name="Picture 176" descr="Untitled-cpu.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631" y="3884323"/>
              <a:ext cx="372459" cy="207386"/>
            </a:xfrm>
            <a:prstGeom prst="rect">
              <a:avLst/>
            </a:prstGeom>
          </p:spPr>
        </p:pic>
        <p:pic>
          <p:nvPicPr>
            <p:cNvPr id="178" name="Picture 177" descr="Untitled-cpu.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0647" y="3933167"/>
              <a:ext cx="372459" cy="207386"/>
            </a:xfrm>
            <a:prstGeom prst="rect">
              <a:avLst/>
            </a:prstGeom>
          </p:spPr>
        </p:pic>
      </p:grpSp>
      <p:sp>
        <p:nvSpPr>
          <p:cNvPr id="179" name="TextBox 78"/>
          <p:cNvSpPr txBox="1">
            <a:spLocks noChangeArrowheads="1"/>
          </p:cNvSpPr>
          <p:nvPr/>
        </p:nvSpPr>
        <p:spPr bwMode="auto">
          <a:xfrm>
            <a:off x="4190816" y="3270219"/>
            <a:ext cx="1389296" cy="276999"/>
          </a:xfrm>
          <a:prstGeom prst="rect">
            <a:avLst/>
          </a:prstGeom>
          <a:noFill/>
          <a:ln w="9525">
            <a:noFill/>
            <a:miter lim="800000"/>
            <a:headEnd/>
            <a:tailEnd/>
          </a:ln>
        </p:spPr>
        <p:txBody>
          <a:bodyPr wrap="square">
            <a:spAutoFit/>
          </a:bodyPr>
          <a:lstStyle/>
          <a:p>
            <a:pPr algn="ctr"/>
            <a:r>
              <a:rPr lang="en-US" sz="1200" dirty="0" smtClean="0">
                <a:solidFill>
                  <a:prstClr val="black"/>
                </a:solidFill>
                <a:latin typeface="Calibri"/>
              </a:rPr>
              <a:t>Compute Node</a:t>
            </a:r>
            <a:endParaRPr lang="en-US" sz="1200" dirty="0">
              <a:solidFill>
                <a:prstClr val="black"/>
              </a:solidFill>
              <a:latin typeface="Calibri"/>
            </a:endParaRPr>
          </a:p>
        </p:txBody>
      </p:sp>
      <p:pic>
        <p:nvPicPr>
          <p:cNvPr id="186" name="Picture 32" descr="dellser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357282" y="3024449"/>
            <a:ext cx="1023418" cy="174512"/>
          </a:xfrm>
          <a:prstGeom prst="rect">
            <a:avLst/>
          </a:prstGeom>
          <a:noFill/>
          <a:ln w="9525">
            <a:noFill/>
            <a:miter lim="800000"/>
            <a:headEnd/>
            <a:tailEnd/>
          </a:ln>
          <a:effectLst>
            <a:outerShdw blurRad="50800" dist="38100" dir="2700000" algn="tl" rotWithShape="0">
              <a:srgbClr val="000000">
                <a:alpha val="43000"/>
              </a:srgbClr>
            </a:outerShdw>
          </a:effectLst>
        </p:spPr>
      </p:pic>
      <p:grpSp>
        <p:nvGrpSpPr>
          <p:cNvPr id="194" name="Group 193"/>
          <p:cNvGrpSpPr/>
          <p:nvPr/>
        </p:nvGrpSpPr>
        <p:grpSpPr>
          <a:xfrm>
            <a:off x="5206220" y="3099674"/>
            <a:ext cx="325580" cy="231216"/>
            <a:chOff x="1710647" y="3786636"/>
            <a:chExt cx="521443" cy="353917"/>
          </a:xfrm>
        </p:grpSpPr>
        <p:pic>
          <p:nvPicPr>
            <p:cNvPr id="199" name="Picture 198" descr="Untitled-cpu.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631" y="3786636"/>
              <a:ext cx="372459" cy="207386"/>
            </a:xfrm>
            <a:prstGeom prst="rect">
              <a:avLst/>
            </a:prstGeom>
          </p:spPr>
        </p:pic>
        <p:pic>
          <p:nvPicPr>
            <p:cNvPr id="204" name="Picture 203" descr="Untitled-cpu.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0647" y="3835480"/>
              <a:ext cx="372459" cy="207386"/>
            </a:xfrm>
            <a:prstGeom prst="rect">
              <a:avLst/>
            </a:prstGeom>
          </p:spPr>
        </p:pic>
        <p:pic>
          <p:nvPicPr>
            <p:cNvPr id="205" name="Picture 204" descr="Untitled-cpu.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631" y="3884323"/>
              <a:ext cx="372459" cy="207386"/>
            </a:xfrm>
            <a:prstGeom prst="rect">
              <a:avLst/>
            </a:prstGeom>
          </p:spPr>
        </p:pic>
        <p:pic>
          <p:nvPicPr>
            <p:cNvPr id="206" name="Picture 205" descr="Untitled-cpu.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0647" y="3933167"/>
              <a:ext cx="372459" cy="207386"/>
            </a:xfrm>
            <a:prstGeom prst="rect">
              <a:avLst/>
            </a:prstGeom>
          </p:spPr>
        </p:pic>
      </p:grpSp>
      <p:pic>
        <p:nvPicPr>
          <p:cNvPr id="207" name="Picture 32" descr="dellserver"/>
          <p:cNvPicPr>
            <a:picLocks noChangeAspect="1" noChangeArrowheads="1"/>
          </p:cNvPicPr>
          <p:nvPr/>
        </p:nvPicPr>
        <p:blipFill>
          <a:blip r:embed="rId6" cstate="email">
            <a:duotone>
              <a:srgbClr val="4F81BD">
                <a:shade val="45000"/>
                <a:satMod val="135000"/>
              </a:srgbClr>
              <a:prstClr val="white"/>
            </a:duotone>
            <a:extLst>
              <a:ext uri="{BEBA8EAE-BF5A-486C-A8C5-ECC9F3942E4B}">
                <a14:imgProps xmlns:a14="http://schemas.microsoft.com/office/drawing/2010/main">
                  <a14:imgLayer r:embed="rId7">
                    <a14:imgEffect>
                      <a14:saturation sat="60000"/>
                    </a14:imgEffect>
                  </a14:imgLayer>
                </a14:imgProps>
              </a:ext>
              <a:ext uri="{28A0092B-C50C-407E-A947-70E740481C1C}">
                <a14:useLocalDpi xmlns:a14="http://schemas.microsoft.com/office/drawing/2010/main"/>
              </a:ext>
            </a:extLst>
          </a:blip>
          <a:srcRect/>
          <a:stretch>
            <a:fillRect/>
          </a:stretch>
        </p:blipFill>
        <p:spPr bwMode="auto">
          <a:xfrm flipH="1">
            <a:off x="6190074" y="3178913"/>
            <a:ext cx="1215122" cy="223570"/>
          </a:xfrm>
          <a:prstGeom prst="rect">
            <a:avLst/>
          </a:prstGeom>
          <a:noFill/>
          <a:ln w="9525">
            <a:noFill/>
            <a:miter lim="800000"/>
            <a:headEnd/>
            <a:tailEnd/>
          </a:ln>
          <a:effectLst>
            <a:outerShdw blurRad="50800" dist="38100" dir="2700000" algn="tl" rotWithShape="0">
              <a:srgbClr val="000000">
                <a:alpha val="43000"/>
              </a:srgbClr>
            </a:outerShdw>
          </a:effectLst>
        </p:spPr>
      </p:pic>
      <p:pic>
        <p:nvPicPr>
          <p:cNvPr id="208" name="Picture 32" descr="dellserver"/>
          <p:cNvPicPr>
            <a:picLocks noChangeAspect="1" noChangeArrowheads="1"/>
          </p:cNvPicPr>
          <p:nvPr/>
        </p:nvPicPr>
        <p:blipFill>
          <a:blip r:embed="rId3" cstate="email">
            <a:duotone>
              <a:srgbClr val="4F81BD">
                <a:shade val="45000"/>
                <a:satMod val="135000"/>
              </a:srgbClr>
              <a:prstClr val="white"/>
            </a:duotone>
            <a:extLst>
              <a:ext uri="{28A0092B-C50C-407E-A947-70E740481C1C}">
                <a14:useLocalDpi xmlns:a14="http://schemas.microsoft.com/office/drawing/2010/main"/>
              </a:ext>
            </a:extLst>
          </a:blip>
          <a:srcRect/>
          <a:stretch>
            <a:fillRect/>
          </a:stretch>
        </p:blipFill>
        <p:spPr bwMode="auto">
          <a:xfrm flipH="1">
            <a:off x="6182152" y="3889464"/>
            <a:ext cx="1225203" cy="225425"/>
          </a:xfrm>
          <a:prstGeom prst="rect">
            <a:avLst/>
          </a:prstGeom>
          <a:noFill/>
          <a:ln w="9525">
            <a:noFill/>
            <a:miter lim="800000"/>
            <a:headEnd/>
            <a:tailEnd/>
          </a:ln>
          <a:effectLst>
            <a:outerShdw blurRad="50800" dist="38100" dir="2700000" algn="tl" rotWithShape="0">
              <a:srgbClr val="000000">
                <a:alpha val="43000"/>
              </a:srgbClr>
            </a:outerShdw>
          </a:effectLst>
        </p:spPr>
      </p:pic>
      <p:sp>
        <p:nvSpPr>
          <p:cNvPr id="209" name="TextBox 78"/>
          <p:cNvSpPr txBox="1">
            <a:spLocks noChangeArrowheads="1"/>
          </p:cNvSpPr>
          <p:nvPr/>
        </p:nvSpPr>
        <p:spPr bwMode="auto">
          <a:xfrm>
            <a:off x="6118708" y="3382711"/>
            <a:ext cx="1287581" cy="276999"/>
          </a:xfrm>
          <a:prstGeom prst="rect">
            <a:avLst/>
          </a:prstGeom>
          <a:noFill/>
          <a:ln w="9525">
            <a:noFill/>
            <a:miter lim="800000"/>
            <a:headEnd/>
            <a:tailEnd/>
          </a:ln>
        </p:spPr>
        <p:txBody>
          <a:bodyPr wrap="square">
            <a:spAutoFit/>
          </a:bodyPr>
          <a:lstStyle/>
          <a:p>
            <a:pPr algn="ctr"/>
            <a:r>
              <a:rPr lang="de-DE" sz="1200" dirty="0" err="1" smtClean="0">
                <a:solidFill>
                  <a:srgbClr val="1F497D">
                    <a:lumMod val="75000"/>
                  </a:srgbClr>
                </a:solidFill>
                <a:latin typeface="Calibri"/>
              </a:rPr>
              <a:t>vCenter</a:t>
            </a:r>
            <a:endParaRPr lang="en-US" sz="1200" dirty="0">
              <a:solidFill>
                <a:srgbClr val="1F497D">
                  <a:lumMod val="75000"/>
                </a:srgbClr>
              </a:solidFill>
              <a:latin typeface="Calibri"/>
            </a:endParaRPr>
          </a:p>
        </p:txBody>
      </p:sp>
      <p:sp>
        <p:nvSpPr>
          <p:cNvPr id="210" name="TextBox 78"/>
          <p:cNvSpPr txBox="1">
            <a:spLocks noChangeArrowheads="1"/>
          </p:cNvSpPr>
          <p:nvPr/>
        </p:nvSpPr>
        <p:spPr bwMode="auto">
          <a:xfrm>
            <a:off x="6110144" y="4084789"/>
            <a:ext cx="1342176" cy="461665"/>
          </a:xfrm>
          <a:prstGeom prst="rect">
            <a:avLst/>
          </a:prstGeom>
          <a:noFill/>
          <a:ln w="9525">
            <a:noFill/>
            <a:miter lim="800000"/>
            <a:headEnd/>
            <a:tailEnd/>
          </a:ln>
        </p:spPr>
        <p:txBody>
          <a:bodyPr wrap="square">
            <a:spAutoFit/>
          </a:bodyPr>
          <a:lstStyle/>
          <a:p>
            <a:pPr algn="ctr"/>
            <a:r>
              <a:rPr lang="de-DE" sz="1200" dirty="0" smtClean="0">
                <a:solidFill>
                  <a:srgbClr val="1F497D">
                    <a:lumMod val="75000"/>
                  </a:srgbClr>
                </a:solidFill>
                <a:latin typeface="Calibri"/>
              </a:rPr>
              <a:t>Infrastructure </a:t>
            </a:r>
            <a:r>
              <a:rPr lang="de-DE" sz="1200" dirty="0" err="1" smtClean="0">
                <a:solidFill>
                  <a:srgbClr val="1F497D">
                    <a:lumMod val="75000"/>
                  </a:srgbClr>
                </a:solidFill>
                <a:latin typeface="Calibri"/>
              </a:rPr>
              <a:t>Mgmnt</a:t>
            </a:r>
            <a:endParaRPr lang="en-US" sz="1200" dirty="0">
              <a:solidFill>
                <a:srgbClr val="1F497D">
                  <a:lumMod val="75000"/>
                </a:srgbClr>
              </a:solidFill>
              <a:latin typeface="Calibri"/>
            </a:endParaRPr>
          </a:p>
        </p:txBody>
      </p:sp>
      <p:sp>
        <p:nvSpPr>
          <p:cNvPr id="211" name="Cube 210"/>
          <p:cNvSpPr/>
          <p:nvPr/>
        </p:nvSpPr>
        <p:spPr>
          <a:xfrm>
            <a:off x="1086051" y="2142471"/>
            <a:ext cx="1162932" cy="496463"/>
          </a:xfrm>
          <a:prstGeom prst="cube">
            <a:avLst/>
          </a:prstGeom>
          <a:solidFill>
            <a:sysClr val="window" lastClr="FFFFFF">
              <a:lumMod val="75000"/>
            </a:sysClr>
          </a:solidFill>
          <a:ln w="25400" cap="flat" cmpd="sng" algn="ctr">
            <a:noFill/>
            <a:prstDash val="solid"/>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err="1" smtClean="0">
                <a:ln>
                  <a:noFill/>
                </a:ln>
                <a:solidFill>
                  <a:prstClr val="black">
                    <a:lumMod val="75000"/>
                    <a:lumOff val="25000"/>
                  </a:prstClr>
                </a:solidFill>
                <a:effectLst/>
                <a:uLnTx/>
                <a:uFillTx/>
                <a:latin typeface="Calibri"/>
              </a:rPr>
              <a:t>Self</a:t>
            </a:r>
            <a:r>
              <a:rPr kumimoji="0" lang="de-DE" sz="1200" b="0" i="0" u="none" strike="noStrike" kern="0" cap="none" spc="0" normalizeH="0" baseline="0" noProof="0" dirty="0" smtClean="0">
                <a:ln>
                  <a:noFill/>
                </a:ln>
                <a:solidFill>
                  <a:prstClr val="black">
                    <a:lumMod val="75000"/>
                    <a:lumOff val="25000"/>
                  </a:prstClr>
                </a:solidFill>
                <a:effectLst/>
                <a:uLnTx/>
                <a:uFillTx/>
                <a:latin typeface="Calibri"/>
              </a:rPr>
              <a:t> Service Portal</a:t>
            </a:r>
            <a:endParaRPr kumimoji="0" lang="en-US" sz="1200" b="0" i="0" u="none" strike="noStrike" kern="0" cap="none" spc="0" normalizeH="0" baseline="0" noProof="0" dirty="0" smtClean="0">
              <a:ln>
                <a:noFill/>
              </a:ln>
              <a:solidFill>
                <a:prstClr val="black">
                  <a:lumMod val="75000"/>
                  <a:lumOff val="25000"/>
                </a:prstClr>
              </a:solidFill>
              <a:effectLst/>
              <a:uLnTx/>
              <a:uFillTx/>
              <a:latin typeface="Calibri"/>
            </a:endParaRPr>
          </a:p>
        </p:txBody>
      </p:sp>
      <p:sp>
        <p:nvSpPr>
          <p:cNvPr id="212" name="Cube 211"/>
          <p:cNvSpPr/>
          <p:nvPr/>
        </p:nvSpPr>
        <p:spPr>
          <a:xfrm>
            <a:off x="2373564" y="2142471"/>
            <a:ext cx="1118316" cy="496463"/>
          </a:xfrm>
          <a:prstGeom prst="cube">
            <a:avLst/>
          </a:prstGeom>
          <a:solidFill>
            <a:sysClr val="window" lastClr="FFFFFF">
              <a:lumMod val="75000"/>
            </a:sysClr>
          </a:solidFill>
          <a:ln w="25400" cap="flat" cmpd="sng" algn="ctr">
            <a:noFill/>
            <a:prstDash val="solid"/>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err="1" smtClean="0">
                <a:ln>
                  <a:noFill/>
                </a:ln>
                <a:solidFill>
                  <a:prstClr val="black">
                    <a:lumMod val="75000"/>
                    <a:lumOff val="25000"/>
                  </a:prstClr>
                </a:solidFill>
                <a:effectLst/>
                <a:uLnTx/>
                <a:uFillTx/>
                <a:latin typeface="Calibri"/>
              </a:rPr>
              <a:t>Serengeti</a:t>
            </a:r>
            <a:endParaRPr kumimoji="0" lang="en-US" sz="1200" b="0" i="0" u="none" strike="noStrike" kern="0" cap="none" spc="0" normalizeH="0" baseline="0" noProof="0" dirty="0" smtClean="0">
              <a:ln>
                <a:noFill/>
              </a:ln>
              <a:solidFill>
                <a:prstClr val="black">
                  <a:lumMod val="75000"/>
                  <a:lumOff val="25000"/>
                </a:prstClr>
              </a:solidFill>
              <a:effectLst/>
              <a:uLnTx/>
              <a:uFillTx/>
              <a:latin typeface="Calibri"/>
            </a:endParaRPr>
          </a:p>
        </p:txBody>
      </p:sp>
      <p:sp>
        <p:nvSpPr>
          <p:cNvPr id="213" name="Cube 212"/>
          <p:cNvSpPr/>
          <p:nvPr/>
        </p:nvSpPr>
        <p:spPr>
          <a:xfrm>
            <a:off x="3585624" y="2143915"/>
            <a:ext cx="1202400" cy="488855"/>
          </a:xfrm>
          <a:prstGeom prst="cube">
            <a:avLst/>
          </a:prstGeom>
          <a:solidFill>
            <a:sysClr val="window" lastClr="FFFFFF">
              <a:lumMod val="75000"/>
            </a:sysClr>
          </a:solidFill>
          <a:ln w="25400" cap="flat" cmpd="sng" algn="ctr">
            <a:noFill/>
            <a:prstDash val="solid"/>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prstClr val="black">
                    <a:lumMod val="75000"/>
                    <a:lumOff val="25000"/>
                  </a:prstClr>
                </a:solidFill>
                <a:effectLst/>
                <a:uLnTx/>
                <a:uFillTx/>
                <a:latin typeface="Calibri"/>
              </a:rPr>
              <a:t>Orchestration &amp; </a:t>
            </a:r>
            <a:r>
              <a:rPr kumimoji="0" lang="de-DE" sz="1200" b="0" i="0" u="none" strike="noStrike" kern="0" cap="none" spc="0" normalizeH="0" baseline="0" noProof="0" dirty="0" err="1" smtClean="0">
                <a:ln>
                  <a:noFill/>
                </a:ln>
                <a:solidFill>
                  <a:prstClr val="black">
                    <a:lumMod val="75000"/>
                    <a:lumOff val="25000"/>
                  </a:prstClr>
                </a:solidFill>
                <a:effectLst/>
                <a:uLnTx/>
                <a:uFillTx/>
                <a:latin typeface="Calibri"/>
              </a:rPr>
              <a:t>Chargeback</a:t>
            </a:r>
            <a:endParaRPr kumimoji="0" lang="en-US" sz="1200" b="0" i="0" u="none" strike="noStrike" kern="0" cap="none" spc="0" normalizeH="0" baseline="0" noProof="0" dirty="0" smtClean="0">
              <a:ln>
                <a:noFill/>
              </a:ln>
              <a:solidFill>
                <a:prstClr val="black">
                  <a:lumMod val="75000"/>
                  <a:lumOff val="25000"/>
                </a:prstClr>
              </a:solidFill>
              <a:effectLst/>
              <a:uLnTx/>
              <a:uFillTx/>
              <a:latin typeface="Calibri"/>
            </a:endParaRPr>
          </a:p>
        </p:txBody>
      </p:sp>
      <p:sp>
        <p:nvSpPr>
          <p:cNvPr id="214" name="Cube 213"/>
          <p:cNvSpPr/>
          <p:nvPr/>
        </p:nvSpPr>
        <p:spPr>
          <a:xfrm>
            <a:off x="4932041" y="2143915"/>
            <a:ext cx="1250111" cy="488854"/>
          </a:xfrm>
          <a:prstGeom prst="cube">
            <a:avLst/>
          </a:prstGeom>
          <a:solidFill>
            <a:sysClr val="window" lastClr="FFFFFF">
              <a:lumMod val="75000"/>
            </a:sysClr>
          </a:solidFill>
          <a:ln w="25400" cap="flat" cmpd="sng" algn="ctr">
            <a:noFill/>
            <a:prstDash val="solid"/>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prstClr val="black">
                    <a:lumMod val="75000"/>
                    <a:lumOff val="25000"/>
                  </a:prstClr>
                </a:solidFill>
                <a:effectLst/>
                <a:uLnTx/>
                <a:uFillTx/>
                <a:latin typeface="Calibri"/>
              </a:rPr>
              <a:t>User Management</a:t>
            </a:r>
            <a:endParaRPr kumimoji="0" lang="en-US" sz="1200" b="0" i="0" u="none" strike="noStrike" kern="0" cap="none" spc="0" normalizeH="0" baseline="0" noProof="0" dirty="0" smtClean="0">
              <a:ln>
                <a:noFill/>
              </a:ln>
              <a:solidFill>
                <a:prstClr val="black">
                  <a:lumMod val="75000"/>
                  <a:lumOff val="25000"/>
                </a:prstClr>
              </a:solidFill>
              <a:effectLst/>
              <a:uLnTx/>
              <a:uFillTx/>
              <a:latin typeface="Calibri"/>
            </a:endParaRPr>
          </a:p>
        </p:txBody>
      </p:sp>
      <p:sp>
        <p:nvSpPr>
          <p:cNvPr id="215" name="Cube 214"/>
          <p:cNvSpPr/>
          <p:nvPr/>
        </p:nvSpPr>
        <p:spPr>
          <a:xfrm>
            <a:off x="6237054" y="2136306"/>
            <a:ext cx="1215266" cy="496463"/>
          </a:xfrm>
          <a:prstGeom prst="cube">
            <a:avLst/>
          </a:prstGeom>
          <a:solidFill>
            <a:sysClr val="window" lastClr="FFFFFF">
              <a:lumMod val="75000"/>
            </a:sysClr>
          </a:solidFill>
          <a:ln w="25400" cap="flat" cmpd="sng" algn="ctr">
            <a:noFill/>
            <a:prstDash val="solid"/>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err="1" smtClean="0">
                <a:ln>
                  <a:noFill/>
                </a:ln>
                <a:solidFill>
                  <a:prstClr val="black">
                    <a:lumMod val="75000"/>
                    <a:lumOff val="25000"/>
                  </a:prstClr>
                </a:solidFill>
                <a:effectLst/>
                <a:uLnTx/>
                <a:uFillTx/>
                <a:latin typeface="Calibri"/>
              </a:rPr>
              <a:t>Hadoop</a:t>
            </a:r>
            <a:endParaRPr kumimoji="0" lang="en-US" sz="1200" b="0" i="0" u="none" strike="noStrike" kern="0" cap="none" spc="0" normalizeH="0" baseline="0" noProof="0" dirty="0" smtClean="0">
              <a:ln>
                <a:noFill/>
              </a:ln>
              <a:solidFill>
                <a:prstClr val="black">
                  <a:lumMod val="75000"/>
                  <a:lumOff val="25000"/>
                </a:prstClr>
              </a:solidFill>
              <a:effectLst/>
              <a:uLnTx/>
              <a:uFillTx/>
              <a:latin typeface="Calibri"/>
            </a:endParaRPr>
          </a:p>
        </p:txBody>
      </p:sp>
      <p:pic>
        <p:nvPicPr>
          <p:cNvPr id="216" name="Picture 32" descr="dellser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132742" y="3897402"/>
            <a:ext cx="1215122" cy="223570"/>
          </a:xfrm>
          <a:prstGeom prst="rect">
            <a:avLst/>
          </a:prstGeom>
          <a:noFill/>
          <a:ln w="9525">
            <a:noFill/>
            <a:miter lim="800000"/>
            <a:headEnd/>
            <a:tailEnd/>
          </a:ln>
          <a:effectLst>
            <a:outerShdw blurRad="50800" dist="38100" dir="2700000" algn="tl" rotWithShape="0">
              <a:srgbClr val="000000">
                <a:alpha val="43000"/>
              </a:srgbClr>
            </a:outerShdw>
          </a:effectLst>
        </p:spPr>
      </p:pic>
      <p:sp>
        <p:nvSpPr>
          <p:cNvPr id="217" name="Rounded Rectangle 216"/>
          <p:cNvSpPr/>
          <p:nvPr/>
        </p:nvSpPr>
        <p:spPr>
          <a:xfrm>
            <a:off x="501520" y="2841781"/>
            <a:ext cx="254057" cy="691881"/>
          </a:xfrm>
          <a:prstGeom prst="roundRect">
            <a:avLst/>
          </a:prstGeom>
          <a:gradFill flip="none" rotWithShape="1">
            <a:gsLst>
              <a:gs pos="91000">
                <a:srgbClr val="9BBB59">
                  <a:lumMod val="40000"/>
                  <a:lumOff val="60000"/>
                </a:srgbClr>
              </a:gs>
              <a:gs pos="4000">
                <a:srgbClr val="92D050">
                  <a:alpha val="70000"/>
                </a:srgbClr>
              </a:gs>
              <a:gs pos="0">
                <a:sysClr val="windowText" lastClr="000000">
                  <a:tint val="37000"/>
                  <a:satMod val="300000"/>
                </a:sysClr>
              </a:gs>
              <a:gs pos="100000">
                <a:srgbClr val="F3F3F3"/>
              </a:gs>
            </a:gsLst>
            <a:lin ang="5400000" scaled="1"/>
            <a:tileRect/>
          </a:gradFill>
          <a:ln w="9525" cap="flat" cmpd="sng" algn="ctr">
            <a:solidFill>
              <a:srgbClr val="00B05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prstClr val="black"/>
                </a:solidFill>
                <a:effectLst/>
                <a:uLnTx/>
                <a:uFillTx/>
                <a:latin typeface="Calibri"/>
              </a:rPr>
              <a:t>virtuell</a:t>
            </a:r>
            <a:endParaRPr kumimoji="0" lang="en-US" sz="1400" b="0" i="0" u="none" strike="noStrike" kern="0" cap="none" spc="0" normalizeH="0" baseline="0" noProof="0" dirty="0" smtClean="0">
              <a:ln>
                <a:noFill/>
              </a:ln>
              <a:solidFill>
                <a:prstClr val="black"/>
              </a:solidFill>
              <a:effectLst/>
              <a:uLnTx/>
              <a:uFillTx/>
              <a:latin typeface="Calibri"/>
            </a:endParaRPr>
          </a:p>
        </p:txBody>
      </p:sp>
      <p:sp>
        <p:nvSpPr>
          <p:cNvPr id="218" name="Rounded Rectangle 217"/>
          <p:cNvSpPr/>
          <p:nvPr/>
        </p:nvSpPr>
        <p:spPr>
          <a:xfrm>
            <a:off x="501520" y="3705876"/>
            <a:ext cx="254057" cy="949276"/>
          </a:xfrm>
          <a:prstGeom prst="roundRect">
            <a:avLst/>
          </a:prstGeom>
          <a:gradFill>
            <a:gsLst>
              <a:gs pos="22100">
                <a:srgbClr val="1F497D">
                  <a:lumMod val="40000"/>
                  <a:lumOff val="60000"/>
                </a:srgbClr>
              </a:gs>
              <a:gs pos="0">
                <a:sysClr val="windowText" lastClr="000000">
                  <a:tint val="37000"/>
                  <a:satMod val="300000"/>
                </a:sysClr>
              </a:gs>
              <a:gs pos="100000">
                <a:srgbClr val="F3F3F3"/>
              </a:gs>
            </a:gsLst>
            <a:lin ang="16200000" scaled="1"/>
          </a:gradFill>
          <a:ln w="9525" cap="flat" cmpd="sng" algn="ctr">
            <a:solidFill>
              <a:srgbClr val="1F497D">
                <a:lumMod val="60000"/>
                <a:lumOff val="40000"/>
              </a:srgbClr>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prstClr val="black"/>
                </a:solidFill>
                <a:effectLst/>
                <a:uLnTx/>
                <a:uFillTx/>
                <a:latin typeface="Calibri"/>
              </a:rPr>
              <a:t>physikalisch</a:t>
            </a:r>
            <a:endParaRPr kumimoji="0" lang="en-US" sz="1400" b="0" i="0" u="none" strike="noStrike" kern="0" cap="none" spc="0" normalizeH="0" baseline="0" noProof="0" dirty="0" smtClean="0">
              <a:ln>
                <a:noFill/>
              </a:ln>
              <a:solidFill>
                <a:prstClr val="black"/>
              </a:solidFill>
              <a:effectLst/>
              <a:uLnTx/>
              <a:uFillTx/>
              <a:latin typeface="Calibri"/>
            </a:endParaRPr>
          </a:p>
        </p:txBody>
      </p:sp>
      <p:sp>
        <p:nvSpPr>
          <p:cNvPr id="58" name="Left-Right Arrow 57"/>
          <p:cNvSpPr/>
          <p:nvPr/>
        </p:nvSpPr>
        <p:spPr>
          <a:xfrm rot="5400000">
            <a:off x="4580754" y="4092672"/>
            <a:ext cx="708389" cy="138199"/>
          </a:xfrm>
          <a:prstGeom prst="leftRightArrow">
            <a:avLst>
              <a:gd name="adj1" fmla="val 100000"/>
              <a:gd name="adj2" fmla="val 5000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900" kern="0" dirty="0" smtClean="0">
                <a:solidFill>
                  <a:prstClr val="white"/>
                </a:solidFill>
                <a:latin typeface="Calibri"/>
              </a:rPr>
              <a:t>Name </a:t>
            </a:r>
            <a:r>
              <a:rPr kumimoji="0" lang="en-US" sz="900" b="0" i="0" u="none" strike="noStrike" kern="0" cap="none" spc="0" normalizeH="0" baseline="0" noProof="0" dirty="0" smtClean="0">
                <a:ln>
                  <a:noFill/>
                </a:ln>
                <a:solidFill>
                  <a:prstClr val="white"/>
                </a:solidFill>
                <a:effectLst/>
                <a:uLnTx/>
                <a:uFillTx/>
                <a:latin typeface="Calibri"/>
              </a:rPr>
              <a:t>node</a:t>
            </a:r>
            <a:endParaRPr kumimoji="0" lang="en-US" sz="900" b="0" i="0" u="none" strike="noStrike" kern="0" cap="none" spc="0" normalizeH="0" baseline="0" noProof="0" dirty="0">
              <a:ln>
                <a:noFill/>
              </a:ln>
              <a:solidFill>
                <a:prstClr val="white"/>
              </a:solidFill>
              <a:effectLst/>
              <a:uLnTx/>
              <a:uFillTx/>
              <a:latin typeface="Calibri"/>
            </a:endParaRPr>
          </a:p>
        </p:txBody>
      </p:sp>
    </p:spTree>
    <p:extLst>
      <p:ext uri="{BB962C8B-B14F-4D97-AF65-F5344CB8AC3E}">
        <p14:creationId xmlns:p14="http://schemas.microsoft.com/office/powerpoint/2010/main" val="3530092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1"/>
                                        </p:tgtEl>
                                        <p:attrNameLst>
                                          <p:attrName>style.visibility</p:attrName>
                                        </p:attrNameLst>
                                      </p:cBhvr>
                                      <p:to>
                                        <p:strVal val="visible"/>
                                      </p:to>
                                    </p:set>
                                    <p:animEffect transition="in" filter="fade">
                                      <p:cBhvr>
                                        <p:cTn id="35" dur="1000"/>
                                        <p:tgtEl>
                                          <p:spTgt spid="141"/>
                                        </p:tgtEl>
                                      </p:cBhvr>
                                    </p:animEffect>
                                    <p:anim calcmode="lin" valueType="num">
                                      <p:cBhvr>
                                        <p:cTn id="36" dur="1000" fill="hold"/>
                                        <p:tgtEl>
                                          <p:spTgt spid="141"/>
                                        </p:tgtEl>
                                        <p:attrNameLst>
                                          <p:attrName>ppt_x</p:attrName>
                                        </p:attrNameLst>
                                      </p:cBhvr>
                                      <p:tavLst>
                                        <p:tav tm="0">
                                          <p:val>
                                            <p:strVal val="#ppt_x"/>
                                          </p:val>
                                        </p:tav>
                                        <p:tav tm="100000">
                                          <p:val>
                                            <p:strVal val="#ppt_x"/>
                                          </p:val>
                                        </p:tav>
                                      </p:tavLst>
                                    </p:anim>
                                    <p:anim calcmode="lin" valueType="num">
                                      <p:cBhvr>
                                        <p:cTn id="37" dur="1000" fill="hold"/>
                                        <p:tgtEl>
                                          <p:spTgt spid="14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fade">
                                      <p:cBhvr>
                                        <p:cTn id="40" dur="1000"/>
                                        <p:tgtEl>
                                          <p:spTgt spid="162"/>
                                        </p:tgtEl>
                                      </p:cBhvr>
                                    </p:animEffect>
                                    <p:anim calcmode="lin" valueType="num">
                                      <p:cBhvr>
                                        <p:cTn id="41" dur="1000" fill="hold"/>
                                        <p:tgtEl>
                                          <p:spTgt spid="162"/>
                                        </p:tgtEl>
                                        <p:attrNameLst>
                                          <p:attrName>ppt_x</p:attrName>
                                        </p:attrNameLst>
                                      </p:cBhvr>
                                      <p:tavLst>
                                        <p:tav tm="0">
                                          <p:val>
                                            <p:strVal val="#ppt_x"/>
                                          </p:val>
                                        </p:tav>
                                        <p:tav tm="100000">
                                          <p:val>
                                            <p:strVal val="#ppt_x"/>
                                          </p:val>
                                        </p:tav>
                                      </p:tavLst>
                                    </p:anim>
                                    <p:anim calcmode="lin" valueType="num">
                                      <p:cBhvr>
                                        <p:cTn id="42" dur="1000" fill="hold"/>
                                        <p:tgtEl>
                                          <p:spTgt spid="16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3"/>
                                        </p:tgtEl>
                                        <p:attrNameLst>
                                          <p:attrName>style.visibility</p:attrName>
                                        </p:attrNameLst>
                                      </p:cBhvr>
                                      <p:to>
                                        <p:strVal val="visible"/>
                                      </p:to>
                                    </p:set>
                                    <p:animEffect transition="in" filter="fade">
                                      <p:cBhvr>
                                        <p:cTn id="45" dur="1000"/>
                                        <p:tgtEl>
                                          <p:spTgt spid="163"/>
                                        </p:tgtEl>
                                      </p:cBhvr>
                                    </p:animEffect>
                                    <p:anim calcmode="lin" valueType="num">
                                      <p:cBhvr>
                                        <p:cTn id="46" dur="1000" fill="hold"/>
                                        <p:tgtEl>
                                          <p:spTgt spid="163"/>
                                        </p:tgtEl>
                                        <p:attrNameLst>
                                          <p:attrName>ppt_x</p:attrName>
                                        </p:attrNameLst>
                                      </p:cBhvr>
                                      <p:tavLst>
                                        <p:tav tm="0">
                                          <p:val>
                                            <p:strVal val="#ppt_x"/>
                                          </p:val>
                                        </p:tav>
                                        <p:tav tm="100000">
                                          <p:val>
                                            <p:strVal val="#ppt_x"/>
                                          </p:val>
                                        </p:tav>
                                      </p:tavLst>
                                    </p:anim>
                                    <p:anim calcmode="lin" valueType="num">
                                      <p:cBhvr>
                                        <p:cTn id="47" dur="1000" fill="hold"/>
                                        <p:tgtEl>
                                          <p:spTgt spid="16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64"/>
                                        </p:tgtEl>
                                        <p:attrNameLst>
                                          <p:attrName>style.visibility</p:attrName>
                                        </p:attrNameLst>
                                      </p:cBhvr>
                                      <p:to>
                                        <p:strVal val="visible"/>
                                      </p:to>
                                    </p:set>
                                    <p:animEffect transition="in" filter="fade">
                                      <p:cBhvr>
                                        <p:cTn id="50" dur="1000"/>
                                        <p:tgtEl>
                                          <p:spTgt spid="164"/>
                                        </p:tgtEl>
                                      </p:cBhvr>
                                    </p:animEffect>
                                    <p:anim calcmode="lin" valueType="num">
                                      <p:cBhvr>
                                        <p:cTn id="51" dur="1000" fill="hold"/>
                                        <p:tgtEl>
                                          <p:spTgt spid="164"/>
                                        </p:tgtEl>
                                        <p:attrNameLst>
                                          <p:attrName>ppt_x</p:attrName>
                                        </p:attrNameLst>
                                      </p:cBhvr>
                                      <p:tavLst>
                                        <p:tav tm="0">
                                          <p:val>
                                            <p:strVal val="#ppt_x"/>
                                          </p:val>
                                        </p:tav>
                                        <p:tav tm="100000">
                                          <p:val>
                                            <p:strVal val="#ppt_x"/>
                                          </p:val>
                                        </p:tav>
                                      </p:tavLst>
                                    </p:anim>
                                    <p:anim calcmode="lin" valueType="num">
                                      <p:cBhvr>
                                        <p:cTn id="52" dur="1000" fill="hold"/>
                                        <p:tgtEl>
                                          <p:spTgt spid="16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71"/>
                                        </p:tgtEl>
                                        <p:attrNameLst>
                                          <p:attrName>style.visibility</p:attrName>
                                        </p:attrNameLst>
                                      </p:cBhvr>
                                      <p:to>
                                        <p:strVal val="visible"/>
                                      </p:to>
                                    </p:set>
                                    <p:animEffect transition="in" filter="fade">
                                      <p:cBhvr>
                                        <p:cTn id="55" dur="1000"/>
                                        <p:tgtEl>
                                          <p:spTgt spid="171"/>
                                        </p:tgtEl>
                                      </p:cBhvr>
                                    </p:animEffect>
                                    <p:anim calcmode="lin" valueType="num">
                                      <p:cBhvr>
                                        <p:cTn id="56" dur="1000" fill="hold"/>
                                        <p:tgtEl>
                                          <p:spTgt spid="171"/>
                                        </p:tgtEl>
                                        <p:attrNameLst>
                                          <p:attrName>ppt_x</p:attrName>
                                        </p:attrNameLst>
                                      </p:cBhvr>
                                      <p:tavLst>
                                        <p:tav tm="0">
                                          <p:val>
                                            <p:strVal val="#ppt_x"/>
                                          </p:val>
                                        </p:tav>
                                        <p:tav tm="100000">
                                          <p:val>
                                            <p:strVal val="#ppt_x"/>
                                          </p:val>
                                        </p:tav>
                                      </p:tavLst>
                                    </p:anim>
                                    <p:anim calcmode="lin" valueType="num">
                                      <p:cBhvr>
                                        <p:cTn id="57" dur="1000" fill="hold"/>
                                        <p:tgtEl>
                                          <p:spTgt spid="171"/>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73"/>
                                        </p:tgtEl>
                                        <p:attrNameLst>
                                          <p:attrName>style.visibility</p:attrName>
                                        </p:attrNameLst>
                                      </p:cBhvr>
                                      <p:to>
                                        <p:strVal val="visible"/>
                                      </p:to>
                                    </p:set>
                                    <p:animEffect transition="in" filter="fade">
                                      <p:cBhvr>
                                        <p:cTn id="60" dur="1000"/>
                                        <p:tgtEl>
                                          <p:spTgt spid="173"/>
                                        </p:tgtEl>
                                      </p:cBhvr>
                                    </p:animEffect>
                                    <p:anim calcmode="lin" valueType="num">
                                      <p:cBhvr>
                                        <p:cTn id="61" dur="1000" fill="hold"/>
                                        <p:tgtEl>
                                          <p:spTgt spid="173"/>
                                        </p:tgtEl>
                                        <p:attrNameLst>
                                          <p:attrName>ppt_x</p:attrName>
                                        </p:attrNameLst>
                                      </p:cBhvr>
                                      <p:tavLst>
                                        <p:tav tm="0">
                                          <p:val>
                                            <p:strVal val="#ppt_x"/>
                                          </p:val>
                                        </p:tav>
                                        <p:tav tm="100000">
                                          <p:val>
                                            <p:strVal val="#ppt_x"/>
                                          </p:val>
                                        </p:tav>
                                      </p:tavLst>
                                    </p:anim>
                                    <p:anim calcmode="lin" valueType="num">
                                      <p:cBhvr>
                                        <p:cTn id="62" dur="1000" fill="hold"/>
                                        <p:tgtEl>
                                          <p:spTgt spid="173"/>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74"/>
                                        </p:tgtEl>
                                        <p:attrNameLst>
                                          <p:attrName>style.visibility</p:attrName>
                                        </p:attrNameLst>
                                      </p:cBhvr>
                                      <p:to>
                                        <p:strVal val="visible"/>
                                      </p:to>
                                    </p:set>
                                    <p:animEffect transition="in" filter="fade">
                                      <p:cBhvr>
                                        <p:cTn id="65" dur="1000"/>
                                        <p:tgtEl>
                                          <p:spTgt spid="174"/>
                                        </p:tgtEl>
                                      </p:cBhvr>
                                    </p:animEffect>
                                    <p:anim calcmode="lin" valueType="num">
                                      <p:cBhvr>
                                        <p:cTn id="66" dur="1000" fill="hold"/>
                                        <p:tgtEl>
                                          <p:spTgt spid="174"/>
                                        </p:tgtEl>
                                        <p:attrNameLst>
                                          <p:attrName>ppt_x</p:attrName>
                                        </p:attrNameLst>
                                      </p:cBhvr>
                                      <p:tavLst>
                                        <p:tav tm="0">
                                          <p:val>
                                            <p:strVal val="#ppt_x"/>
                                          </p:val>
                                        </p:tav>
                                        <p:tav tm="100000">
                                          <p:val>
                                            <p:strVal val="#ppt_x"/>
                                          </p:val>
                                        </p:tav>
                                      </p:tavLst>
                                    </p:anim>
                                    <p:anim calcmode="lin" valueType="num">
                                      <p:cBhvr>
                                        <p:cTn id="67" dur="1000" fill="hold"/>
                                        <p:tgtEl>
                                          <p:spTgt spid="174"/>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9"/>
                                        </p:tgtEl>
                                        <p:attrNameLst>
                                          <p:attrName>style.visibility</p:attrName>
                                        </p:attrNameLst>
                                      </p:cBhvr>
                                      <p:to>
                                        <p:strVal val="visible"/>
                                      </p:to>
                                    </p:set>
                                    <p:animEffect transition="in" filter="fade">
                                      <p:cBhvr>
                                        <p:cTn id="70" dur="1000"/>
                                        <p:tgtEl>
                                          <p:spTgt spid="179"/>
                                        </p:tgtEl>
                                      </p:cBhvr>
                                    </p:animEffect>
                                    <p:anim calcmode="lin" valueType="num">
                                      <p:cBhvr>
                                        <p:cTn id="71" dur="1000" fill="hold"/>
                                        <p:tgtEl>
                                          <p:spTgt spid="179"/>
                                        </p:tgtEl>
                                        <p:attrNameLst>
                                          <p:attrName>ppt_x</p:attrName>
                                        </p:attrNameLst>
                                      </p:cBhvr>
                                      <p:tavLst>
                                        <p:tav tm="0">
                                          <p:val>
                                            <p:strVal val="#ppt_x"/>
                                          </p:val>
                                        </p:tav>
                                        <p:tav tm="100000">
                                          <p:val>
                                            <p:strVal val="#ppt_x"/>
                                          </p:val>
                                        </p:tav>
                                      </p:tavLst>
                                    </p:anim>
                                    <p:anim calcmode="lin" valueType="num">
                                      <p:cBhvr>
                                        <p:cTn id="72" dur="1000" fill="hold"/>
                                        <p:tgtEl>
                                          <p:spTgt spid="179"/>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86"/>
                                        </p:tgtEl>
                                        <p:attrNameLst>
                                          <p:attrName>style.visibility</p:attrName>
                                        </p:attrNameLst>
                                      </p:cBhvr>
                                      <p:to>
                                        <p:strVal val="visible"/>
                                      </p:to>
                                    </p:set>
                                    <p:animEffect transition="in" filter="fade">
                                      <p:cBhvr>
                                        <p:cTn id="75" dur="1000"/>
                                        <p:tgtEl>
                                          <p:spTgt spid="186"/>
                                        </p:tgtEl>
                                      </p:cBhvr>
                                    </p:animEffect>
                                    <p:anim calcmode="lin" valueType="num">
                                      <p:cBhvr>
                                        <p:cTn id="76" dur="1000" fill="hold"/>
                                        <p:tgtEl>
                                          <p:spTgt spid="186"/>
                                        </p:tgtEl>
                                        <p:attrNameLst>
                                          <p:attrName>ppt_x</p:attrName>
                                        </p:attrNameLst>
                                      </p:cBhvr>
                                      <p:tavLst>
                                        <p:tav tm="0">
                                          <p:val>
                                            <p:strVal val="#ppt_x"/>
                                          </p:val>
                                        </p:tav>
                                        <p:tav tm="100000">
                                          <p:val>
                                            <p:strVal val="#ppt_x"/>
                                          </p:val>
                                        </p:tav>
                                      </p:tavLst>
                                    </p:anim>
                                    <p:anim calcmode="lin" valueType="num">
                                      <p:cBhvr>
                                        <p:cTn id="77" dur="1000" fill="hold"/>
                                        <p:tgtEl>
                                          <p:spTgt spid="186"/>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94"/>
                                        </p:tgtEl>
                                        <p:attrNameLst>
                                          <p:attrName>style.visibility</p:attrName>
                                        </p:attrNameLst>
                                      </p:cBhvr>
                                      <p:to>
                                        <p:strVal val="visible"/>
                                      </p:to>
                                    </p:set>
                                    <p:animEffect transition="in" filter="fade">
                                      <p:cBhvr>
                                        <p:cTn id="80" dur="1000"/>
                                        <p:tgtEl>
                                          <p:spTgt spid="194"/>
                                        </p:tgtEl>
                                      </p:cBhvr>
                                    </p:animEffect>
                                    <p:anim calcmode="lin" valueType="num">
                                      <p:cBhvr>
                                        <p:cTn id="81" dur="1000" fill="hold"/>
                                        <p:tgtEl>
                                          <p:spTgt spid="194"/>
                                        </p:tgtEl>
                                        <p:attrNameLst>
                                          <p:attrName>ppt_x</p:attrName>
                                        </p:attrNameLst>
                                      </p:cBhvr>
                                      <p:tavLst>
                                        <p:tav tm="0">
                                          <p:val>
                                            <p:strVal val="#ppt_x"/>
                                          </p:val>
                                        </p:tav>
                                        <p:tav tm="100000">
                                          <p:val>
                                            <p:strVal val="#ppt_x"/>
                                          </p:val>
                                        </p:tav>
                                      </p:tavLst>
                                    </p:anim>
                                    <p:anim calcmode="lin" valueType="num">
                                      <p:cBhvr>
                                        <p:cTn id="82" dur="1000" fill="hold"/>
                                        <p:tgtEl>
                                          <p:spTgt spid="19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17"/>
                                        </p:tgtEl>
                                        <p:attrNameLst>
                                          <p:attrName>style.visibility</p:attrName>
                                        </p:attrNameLst>
                                      </p:cBhvr>
                                      <p:to>
                                        <p:strVal val="visible"/>
                                      </p:to>
                                    </p:set>
                                    <p:animEffect transition="in" filter="fade">
                                      <p:cBhvr>
                                        <p:cTn id="85" dur="1000"/>
                                        <p:tgtEl>
                                          <p:spTgt spid="217"/>
                                        </p:tgtEl>
                                      </p:cBhvr>
                                    </p:animEffect>
                                    <p:anim calcmode="lin" valueType="num">
                                      <p:cBhvr>
                                        <p:cTn id="86" dur="1000" fill="hold"/>
                                        <p:tgtEl>
                                          <p:spTgt spid="217"/>
                                        </p:tgtEl>
                                        <p:attrNameLst>
                                          <p:attrName>ppt_x</p:attrName>
                                        </p:attrNameLst>
                                      </p:cBhvr>
                                      <p:tavLst>
                                        <p:tav tm="0">
                                          <p:val>
                                            <p:strVal val="#ppt_x"/>
                                          </p:val>
                                        </p:tav>
                                        <p:tav tm="100000">
                                          <p:val>
                                            <p:strVal val="#ppt_x"/>
                                          </p:val>
                                        </p:tav>
                                      </p:tavLst>
                                    </p:anim>
                                    <p:anim calcmode="lin" valueType="num">
                                      <p:cBhvr>
                                        <p:cTn id="87" dur="1000" fill="hold"/>
                                        <p:tgtEl>
                                          <p:spTgt spid="217"/>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42"/>
                                        </p:tgtEl>
                                        <p:attrNameLst>
                                          <p:attrName>style.visibility</p:attrName>
                                        </p:attrNameLst>
                                      </p:cBhvr>
                                      <p:to>
                                        <p:strVal val="visible"/>
                                      </p:to>
                                    </p:set>
                                    <p:animEffect transition="in" filter="fade">
                                      <p:cBhvr>
                                        <p:cTn id="90" dur="1000"/>
                                        <p:tgtEl>
                                          <p:spTgt spid="142"/>
                                        </p:tgtEl>
                                      </p:cBhvr>
                                    </p:animEffect>
                                    <p:anim calcmode="lin" valueType="num">
                                      <p:cBhvr>
                                        <p:cTn id="91" dur="1000" fill="hold"/>
                                        <p:tgtEl>
                                          <p:spTgt spid="142"/>
                                        </p:tgtEl>
                                        <p:attrNameLst>
                                          <p:attrName>ppt_x</p:attrName>
                                        </p:attrNameLst>
                                      </p:cBhvr>
                                      <p:tavLst>
                                        <p:tav tm="0">
                                          <p:val>
                                            <p:strVal val="#ppt_x"/>
                                          </p:val>
                                        </p:tav>
                                        <p:tav tm="100000">
                                          <p:val>
                                            <p:strVal val="#ppt_x"/>
                                          </p:val>
                                        </p:tav>
                                      </p:tavLst>
                                    </p:anim>
                                    <p:anim calcmode="lin" valueType="num">
                                      <p:cBhvr>
                                        <p:cTn id="92"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44"/>
                                        </p:tgtEl>
                                        <p:attrNameLst>
                                          <p:attrName>style.visibility</p:attrName>
                                        </p:attrNameLst>
                                      </p:cBhvr>
                                      <p:to>
                                        <p:strVal val="visible"/>
                                      </p:to>
                                    </p:set>
                                    <p:animEffect transition="in" filter="fade">
                                      <p:cBhvr>
                                        <p:cTn id="97" dur="500"/>
                                        <p:tgtEl>
                                          <p:spTgt spid="144"/>
                                        </p:tgtEl>
                                      </p:cBhvr>
                                    </p:animEffect>
                                  </p:childTnLst>
                                </p:cTn>
                              </p:par>
                              <p:par>
                                <p:cTn id="98" presetID="10" presetClass="entr" presetSubtype="0" fill="hold" nodeType="withEffect">
                                  <p:stCondLst>
                                    <p:cond delay="0"/>
                                  </p:stCondLst>
                                  <p:childTnLst>
                                    <p:set>
                                      <p:cBhvr>
                                        <p:cTn id="99" dur="1" fill="hold">
                                          <p:stCondLst>
                                            <p:cond delay="0"/>
                                          </p:stCondLst>
                                        </p:cTn>
                                        <p:tgtEl>
                                          <p:spTgt spid="207"/>
                                        </p:tgtEl>
                                        <p:attrNameLst>
                                          <p:attrName>style.visibility</p:attrName>
                                        </p:attrNameLst>
                                      </p:cBhvr>
                                      <p:to>
                                        <p:strVal val="visible"/>
                                      </p:to>
                                    </p:set>
                                    <p:animEffect transition="in" filter="fade">
                                      <p:cBhvr>
                                        <p:cTn id="100" dur="500"/>
                                        <p:tgtEl>
                                          <p:spTgt spid="207"/>
                                        </p:tgtEl>
                                      </p:cBhvr>
                                    </p:animEffect>
                                  </p:childTnLst>
                                </p:cTn>
                              </p:par>
                              <p:par>
                                <p:cTn id="101" presetID="10" presetClass="entr" presetSubtype="0" fill="hold" nodeType="withEffect">
                                  <p:stCondLst>
                                    <p:cond delay="0"/>
                                  </p:stCondLst>
                                  <p:childTnLst>
                                    <p:set>
                                      <p:cBhvr>
                                        <p:cTn id="102" dur="1" fill="hold">
                                          <p:stCondLst>
                                            <p:cond delay="0"/>
                                          </p:stCondLst>
                                        </p:cTn>
                                        <p:tgtEl>
                                          <p:spTgt spid="208"/>
                                        </p:tgtEl>
                                        <p:attrNameLst>
                                          <p:attrName>style.visibility</p:attrName>
                                        </p:attrNameLst>
                                      </p:cBhvr>
                                      <p:to>
                                        <p:strVal val="visible"/>
                                      </p:to>
                                    </p:set>
                                    <p:animEffect transition="in" filter="fade">
                                      <p:cBhvr>
                                        <p:cTn id="103" dur="500"/>
                                        <p:tgtEl>
                                          <p:spTgt spid="20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09"/>
                                        </p:tgtEl>
                                        <p:attrNameLst>
                                          <p:attrName>style.visibility</p:attrName>
                                        </p:attrNameLst>
                                      </p:cBhvr>
                                      <p:to>
                                        <p:strVal val="visible"/>
                                      </p:to>
                                    </p:set>
                                    <p:animEffect transition="in" filter="fade">
                                      <p:cBhvr>
                                        <p:cTn id="106" dur="500"/>
                                        <p:tgtEl>
                                          <p:spTgt spid="20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10"/>
                                        </p:tgtEl>
                                        <p:attrNameLst>
                                          <p:attrName>style.visibility</p:attrName>
                                        </p:attrNameLst>
                                      </p:cBhvr>
                                      <p:to>
                                        <p:strVal val="visible"/>
                                      </p:to>
                                    </p:set>
                                    <p:animEffect transition="in" filter="fade">
                                      <p:cBhvr>
                                        <p:cTn id="109" dur="500"/>
                                        <p:tgtEl>
                                          <p:spTgt spid="210"/>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143"/>
                                        </p:tgtEl>
                                        <p:attrNameLst>
                                          <p:attrName>style.visibility</p:attrName>
                                        </p:attrNameLst>
                                      </p:cBhvr>
                                      <p:to>
                                        <p:strVal val="visible"/>
                                      </p:to>
                                    </p:set>
                                    <p:animEffect transition="in" filter="fade">
                                      <p:cBhvr>
                                        <p:cTn id="114" dur="500"/>
                                        <p:tgtEl>
                                          <p:spTgt spid="143"/>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11"/>
                                        </p:tgtEl>
                                        <p:attrNameLst>
                                          <p:attrName>style.visibility</p:attrName>
                                        </p:attrNameLst>
                                      </p:cBhvr>
                                      <p:to>
                                        <p:strVal val="visible"/>
                                      </p:to>
                                    </p:set>
                                    <p:animEffect transition="in" filter="fade">
                                      <p:cBhvr>
                                        <p:cTn id="117" dur="500"/>
                                        <p:tgtEl>
                                          <p:spTgt spid="21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12"/>
                                        </p:tgtEl>
                                        <p:attrNameLst>
                                          <p:attrName>style.visibility</p:attrName>
                                        </p:attrNameLst>
                                      </p:cBhvr>
                                      <p:to>
                                        <p:strVal val="visible"/>
                                      </p:to>
                                    </p:set>
                                    <p:animEffect transition="in" filter="fade">
                                      <p:cBhvr>
                                        <p:cTn id="120" dur="500"/>
                                        <p:tgtEl>
                                          <p:spTgt spid="21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13"/>
                                        </p:tgtEl>
                                        <p:attrNameLst>
                                          <p:attrName>style.visibility</p:attrName>
                                        </p:attrNameLst>
                                      </p:cBhvr>
                                      <p:to>
                                        <p:strVal val="visible"/>
                                      </p:to>
                                    </p:set>
                                    <p:animEffect transition="in" filter="fade">
                                      <p:cBhvr>
                                        <p:cTn id="123" dur="500"/>
                                        <p:tgtEl>
                                          <p:spTgt spid="213"/>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14"/>
                                        </p:tgtEl>
                                        <p:attrNameLst>
                                          <p:attrName>style.visibility</p:attrName>
                                        </p:attrNameLst>
                                      </p:cBhvr>
                                      <p:to>
                                        <p:strVal val="visible"/>
                                      </p:to>
                                    </p:set>
                                    <p:animEffect transition="in" filter="fade">
                                      <p:cBhvr>
                                        <p:cTn id="126" dur="500"/>
                                        <p:tgtEl>
                                          <p:spTgt spid="214"/>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15"/>
                                        </p:tgtEl>
                                        <p:attrNameLst>
                                          <p:attrName>style.visibility</p:attrName>
                                        </p:attrNameLst>
                                      </p:cBhvr>
                                      <p:to>
                                        <p:strVal val="visible"/>
                                      </p:to>
                                    </p:set>
                                    <p:animEffect transition="in" filter="fade">
                                      <p:cBhvr>
                                        <p:cTn id="129" dur="500"/>
                                        <p:tgtEl>
                                          <p:spTgt spid="215"/>
                                        </p:tgtEl>
                                      </p:cBhvr>
                                    </p:animEffect>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147"/>
                                        </p:tgtEl>
                                        <p:attrNameLst>
                                          <p:attrName>style.visibility</p:attrName>
                                        </p:attrNameLst>
                                      </p:cBhvr>
                                      <p:to>
                                        <p:strVal val="visible"/>
                                      </p:to>
                                    </p:set>
                                    <p:animEffect transition="in" filter="fade">
                                      <p:cBhvr>
                                        <p:cTn id="134" dur="1000"/>
                                        <p:tgtEl>
                                          <p:spTgt spid="147"/>
                                        </p:tgtEl>
                                      </p:cBhvr>
                                    </p:animEffect>
                                    <p:anim calcmode="lin" valueType="num">
                                      <p:cBhvr>
                                        <p:cTn id="135" dur="1000" fill="hold"/>
                                        <p:tgtEl>
                                          <p:spTgt spid="147"/>
                                        </p:tgtEl>
                                        <p:attrNameLst>
                                          <p:attrName>ppt_x</p:attrName>
                                        </p:attrNameLst>
                                      </p:cBhvr>
                                      <p:tavLst>
                                        <p:tav tm="0">
                                          <p:val>
                                            <p:strVal val="#ppt_x"/>
                                          </p:val>
                                        </p:tav>
                                        <p:tav tm="100000">
                                          <p:val>
                                            <p:strVal val="#ppt_x"/>
                                          </p:val>
                                        </p:tav>
                                      </p:tavLst>
                                    </p:anim>
                                    <p:anim calcmode="lin" valueType="num">
                                      <p:cBhvr>
                                        <p:cTn id="136" dur="1000" fill="hold"/>
                                        <p:tgtEl>
                                          <p:spTgt spid="147"/>
                                        </p:tgtEl>
                                        <p:attrNameLst>
                                          <p:attrName>ppt_y</p:attrName>
                                        </p:attrNameLst>
                                      </p:cBhvr>
                                      <p:tavLst>
                                        <p:tav tm="0">
                                          <p:val>
                                            <p:strVal val="#ppt_y+.1"/>
                                          </p:val>
                                        </p:tav>
                                        <p:tav tm="100000">
                                          <p:val>
                                            <p:strVal val="#ppt_y"/>
                                          </p:val>
                                        </p:tav>
                                      </p:tavLst>
                                    </p:anim>
                                  </p:childTnLst>
                                </p:cTn>
                              </p:par>
                              <p:par>
                                <p:cTn id="137" presetID="42" presetClass="entr" presetSubtype="0" fill="hold" nodeType="withEffect">
                                  <p:stCondLst>
                                    <p:cond delay="0"/>
                                  </p:stCondLst>
                                  <p:childTnLst>
                                    <p:set>
                                      <p:cBhvr>
                                        <p:cTn id="138" dur="1" fill="hold">
                                          <p:stCondLst>
                                            <p:cond delay="0"/>
                                          </p:stCondLst>
                                        </p:cTn>
                                        <p:tgtEl>
                                          <p:spTgt spid="161"/>
                                        </p:tgtEl>
                                        <p:attrNameLst>
                                          <p:attrName>style.visibility</p:attrName>
                                        </p:attrNameLst>
                                      </p:cBhvr>
                                      <p:to>
                                        <p:strVal val="visible"/>
                                      </p:to>
                                    </p:set>
                                    <p:animEffect transition="in" filter="fade">
                                      <p:cBhvr>
                                        <p:cTn id="139" dur="1000"/>
                                        <p:tgtEl>
                                          <p:spTgt spid="161"/>
                                        </p:tgtEl>
                                      </p:cBhvr>
                                    </p:animEffect>
                                    <p:anim calcmode="lin" valueType="num">
                                      <p:cBhvr>
                                        <p:cTn id="140" dur="1000" fill="hold"/>
                                        <p:tgtEl>
                                          <p:spTgt spid="161"/>
                                        </p:tgtEl>
                                        <p:attrNameLst>
                                          <p:attrName>ppt_x</p:attrName>
                                        </p:attrNameLst>
                                      </p:cBhvr>
                                      <p:tavLst>
                                        <p:tav tm="0">
                                          <p:val>
                                            <p:strVal val="#ppt_x"/>
                                          </p:val>
                                        </p:tav>
                                        <p:tav tm="100000">
                                          <p:val>
                                            <p:strVal val="#ppt_x"/>
                                          </p:val>
                                        </p:tav>
                                      </p:tavLst>
                                    </p:anim>
                                    <p:anim calcmode="lin" valueType="num">
                                      <p:cBhvr>
                                        <p:cTn id="141" dur="1000" fill="hold"/>
                                        <p:tgtEl>
                                          <p:spTgt spid="161"/>
                                        </p:tgtEl>
                                        <p:attrNameLst>
                                          <p:attrName>ppt_y</p:attrName>
                                        </p:attrNameLst>
                                      </p:cBhvr>
                                      <p:tavLst>
                                        <p:tav tm="0">
                                          <p:val>
                                            <p:strVal val="#ppt_y+.1"/>
                                          </p:val>
                                        </p:tav>
                                        <p:tav tm="100000">
                                          <p:val>
                                            <p:strVal val="#ppt_y"/>
                                          </p:val>
                                        </p:tav>
                                      </p:tavLst>
                                    </p:anim>
                                  </p:childTnLst>
                                </p:cTn>
                              </p:par>
                              <p:par>
                                <p:cTn id="142" presetID="1" presetClass="entr" presetSubtype="0" fill="hold" grpId="0" nodeType="withEffect">
                                  <p:stCondLst>
                                    <p:cond delay="0"/>
                                  </p:stCondLst>
                                  <p:childTnLst>
                                    <p:set>
                                      <p:cBhvr>
                                        <p:cTn id="143"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42" grpId="0" animBg="1"/>
      <p:bldP spid="143" grpId="0" animBg="1"/>
      <p:bldP spid="144" grpId="0" animBg="1"/>
      <p:bldP spid="145" grpId="0" animBg="1"/>
      <p:bldP spid="146" grpId="0" animBg="1"/>
      <p:bldP spid="147" grpId="0" animBg="1"/>
      <p:bldP spid="149" grpId="0" animBg="1"/>
      <p:bldP spid="159" grpId="0" animBg="1"/>
      <p:bldP spid="160" grpId="0" animBg="1"/>
      <p:bldP spid="162" grpId="0"/>
      <p:bldP spid="171" grpId="0"/>
      <p:bldP spid="179" grpId="0"/>
      <p:bldP spid="209" grpId="0"/>
      <p:bldP spid="210" grpId="0"/>
      <p:bldP spid="211" grpId="0" animBg="1"/>
      <p:bldP spid="212" grpId="0" animBg="1"/>
      <p:bldP spid="213" grpId="0" animBg="1"/>
      <p:bldP spid="214" grpId="0" animBg="1"/>
      <p:bldP spid="215" grpId="0" animBg="1"/>
      <p:bldP spid="217" grpId="0" animBg="1"/>
      <p:bldP spid="218" grpId="0" animBg="1"/>
      <p:bldP spid="58" grpId="0" animBg="1"/>
    </p:bldLst>
  </p:timing>
</p:sld>
</file>

<file path=ppt/theme/theme1.xml><?xml version="1.0" encoding="utf-8"?>
<a:theme xmlns:a="http://schemas.openxmlformats.org/drawingml/2006/main" name="2015 EMC Templates">
  <a:themeElements>
    <a:clrScheme name="2014 v4">
      <a:dk1>
        <a:srgbClr val="000000"/>
      </a:dk1>
      <a:lt1>
        <a:srgbClr val="FFFFFF"/>
      </a:lt1>
      <a:dk2>
        <a:srgbClr val="2C95DD"/>
      </a:dk2>
      <a:lt2>
        <a:srgbClr val="717074"/>
      </a:lt2>
      <a:accent1>
        <a:srgbClr val="2C95DD"/>
      </a:accent1>
      <a:accent2>
        <a:srgbClr val="339933"/>
      </a:accent2>
      <a:accent3>
        <a:srgbClr val="93C5FF"/>
      </a:accent3>
      <a:accent4>
        <a:srgbClr val="BABCBE"/>
      </a:accent4>
      <a:accent5>
        <a:srgbClr val="007D68"/>
      </a:accent5>
      <a:accent6>
        <a:srgbClr val="CE3131"/>
      </a:accent6>
      <a:hlink>
        <a:srgbClr val="2C95DD"/>
      </a:hlink>
      <a:folHlink>
        <a:srgbClr val="2C95E1"/>
      </a:folHlink>
    </a:clrScheme>
    <a:fontScheme name="Adjacency">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mpd="sng">
          <a:solidFill>
            <a:schemeClr val="bg2"/>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marL="0">
          <a:defRPr sz="1600" dirty="0" smtClean="0">
            <a:solidFill>
              <a:schemeClr val="bg2"/>
            </a:solidFill>
          </a:defRPr>
        </a:defPPr>
      </a:lstStyle>
    </a:txDef>
  </a:objectDefaults>
  <a:extraClrSchemeLst/>
</a:theme>
</file>

<file path=ppt/theme/theme2.xml><?xml version="1.0" encoding="utf-8"?>
<a:theme xmlns:a="http://schemas.openxmlformats.org/drawingml/2006/main" name="1_2015 EMC Templates">
  <a:themeElements>
    <a:clrScheme name="2014 v4">
      <a:dk1>
        <a:srgbClr val="000000"/>
      </a:dk1>
      <a:lt1>
        <a:srgbClr val="FFFFFF"/>
      </a:lt1>
      <a:dk2>
        <a:srgbClr val="2C95DD"/>
      </a:dk2>
      <a:lt2>
        <a:srgbClr val="717074"/>
      </a:lt2>
      <a:accent1>
        <a:srgbClr val="2C95DD"/>
      </a:accent1>
      <a:accent2>
        <a:srgbClr val="339933"/>
      </a:accent2>
      <a:accent3>
        <a:srgbClr val="93C5FF"/>
      </a:accent3>
      <a:accent4>
        <a:srgbClr val="BABCBE"/>
      </a:accent4>
      <a:accent5>
        <a:srgbClr val="007D68"/>
      </a:accent5>
      <a:accent6>
        <a:srgbClr val="CE3131"/>
      </a:accent6>
      <a:hlink>
        <a:srgbClr val="2C95DD"/>
      </a:hlink>
      <a:folHlink>
        <a:srgbClr val="2C95E1"/>
      </a:folHlink>
    </a:clrScheme>
    <a:fontScheme name="Adjacency">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mpd="sng">
          <a:solidFill>
            <a:schemeClr val="bg2"/>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marL="0">
          <a:defRPr sz="1600" dirty="0" smtClean="0">
            <a:solidFill>
              <a:schemeClr val="bg2"/>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1293</Words>
  <Application>Microsoft Office PowerPoint</Application>
  <PresentationFormat>On-screen Show (16:9)</PresentationFormat>
  <Paragraphs>261</Paragraphs>
  <Slides>16</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Lucida Grande</vt:lpstr>
      <vt:lpstr>MetaNormalLF-Roman</vt:lpstr>
      <vt:lpstr>Wingdings</vt:lpstr>
      <vt:lpstr>Verdana</vt:lpstr>
      <vt:lpstr>Architects Daughter</vt:lpstr>
      <vt:lpstr>Calibri</vt:lpstr>
      <vt:lpstr>2015 EMC Templates</vt:lpstr>
      <vt:lpstr>1_2015 EMC Templates</vt:lpstr>
      <vt:lpstr>Hadoop-as-a-Service (HDaaS)  </vt:lpstr>
      <vt:lpstr>Fallbeispiel: CIO eines DAX Unternehmens</vt:lpstr>
      <vt:lpstr>Die Möglichkeiten</vt:lpstr>
      <vt:lpstr>Die Herausforderungen </vt:lpstr>
      <vt:lpstr>Klassische Hadoop Architektur</vt:lpstr>
      <vt:lpstr>Klassische Hadoop Architektur</vt:lpstr>
      <vt:lpstr>Hadoop Architektur mit konsolidiertem HDFS Storage</vt:lpstr>
      <vt:lpstr>Project Serengeti</vt:lpstr>
      <vt:lpstr>Hadoop-as-a-Service Referenzarchitektur</vt:lpstr>
      <vt:lpstr>HDaaS Workflow</vt:lpstr>
      <vt:lpstr>Vorteile einer entkoppelten und virtualisierten Hadoop Infrastruktur</vt:lpstr>
      <vt:lpstr>EMC Scale-Out Data Lake Foundation</vt:lpstr>
      <vt:lpstr>EMC Scale-Out Data Lake Foundation</vt:lpstr>
      <vt:lpstr>Next-Gen Access Methods</vt:lpstr>
      <vt:lpstr>Expanded Enterprise-Grade Features</vt:lpstr>
      <vt:lpstr>PowerPoint Presentation</vt:lpstr>
    </vt:vector>
  </TitlesOfParts>
  <Company>EMC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ALL CAPS</dc:title>
  <dc:creator>EMC</dc:creator>
  <cp:lastModifiedBy>EMC</cp:lastModifiedBy>
  <cp:revision>76</cp:revision>
  <dcterms:created xsi:type="dcterms:W3CDTF">2015-01-09T09:52:41Z</dcterms:created>
  <dcterms:modified xsi:type="dcterms:W3CDTF">2015-05-19T08:50:04Z</dcterms:modified>
</cp:coreProperties>
</file>